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59" r:id="rId5"/>
    <p:sldId id="260" r:id="rId6"/>
    <p:sldId id="261" r:id="rId7"/>
    <p:sldId id="262" r:id="rId8"/>
    <p:sldId id="264" r:id="rId9"/>
    <p:sldId id="273" r:id="rId10"/>
    <p:sldId id="272" r:id="rId11"/>
    <p:sldId id="27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ECC5CC4-F9FD-488F-A894-D7BAF947650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34925-5232-4620-A2A0-805DB68D2431}" type="slidenum">
              <a:rPr lang="en-IN" smtClean="0"/>
              <a:t>‹#›</a:t>
            </a:fld>
            <a:endParaRPr lang="en-IN"/>
          </a:p>
        </p:txBody>
      </p:sp>
    </p:spTree>
    <p:extLst>
      <p:ext uri="{BB962C8B-B14F-4D97-AF65-F5344CB8AC3E}">
        <p14:creationId xmlns:p14="http://schemas.microsoft.com/office/powerpoint/2010/main" val="16473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CC5CC4-F9FD-488F-A894-D7BAF947650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34925-5232-4620-A2A0-805DB68D2431}" type="slidenum">
              <a:rPr lang="en-IN" smtClean="0"/>
              <a:t>‹#›</a:t>
            </a:fld>
            <a:endParaRPr lang="en-IN"/>
          </a:p>
        </p:txBody>
      </p:sp>
    </p:spTree>
    <p:extLst>
      <p:ext uri="{BB962C8B-B14F-4D97-AF65-F5344CB8AC3E}">
        <p14:creationId xmlns:p14="http://schemas.microsoft.com/office/powerpoint/2010/main" val="3628019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CC5CC4-F9FD-488F-A894-D7BAF947650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34925-5232-4620-A2A0-805DB68D2431}" type="slidenum">
              <a:rPr lang="en-IN" smtClean="0"/>
              <a:t>‹#›</a:t>
            </a:fld>
            <a:endParaRPr lang="en-IN"/>
          </a:p>
        </p:txBody>
      </p:sp>
    </p:spTree>
    <p:extLst>
      <p:ext uri="{BB962C8B-B14F-4D97-AF65-F5344CB8AC3E}">
        <p14:creationId xmlns:p14="http://schemas.microsoft.com/office/powerpoint/2010/main" val="30839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CC5CC4-F9FD-488F-A894-D7BAF947650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34925-5232-4620-A2A0-805DB68D2431}" type="slidenum">
              <a:rPr lang="en-IN" smtClean="0"/>
              <a:t>‹#›</a:t>
            </a:fld>
            <a:endParaRPr lang="en-IN"/>
          </a:p>
        </p:txBody>
      </p:sp>
    </p:spTree>
    <p:extLst>
      <p:ext uri="{BB962C8B-B14F-4D97-AF65-F5344CB8AC3E}">
        <p14:creationId xmlns:p14="http://schemas.microsoft.com/office/powerpoint/2010/main" val="426350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CC5CC4-F9FD-488F-A894-D7BAF947650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34925-5232-4620-A2A0-805DB68D2431}" type="slidenum">
              <a:rPr lang="en-IN" smtClean="0"/>
              <a:t>‹#›</a:t>
            </a:fld>
            <a:endParaRPr lang="en-IN"/>
          </a:p>
        </p:txBody>
      </p:sp>
    </p:spTree>
    <p:extLst>
      <p:ext uri="{BB962C8B-B14F-4D97-AF65-F5344CB8AC3E}">
        <p14:creationId xmlns:p14="http://schemas.microsoft.com/office/powerpoint/2010/main" val="38001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ECC5CC4-F9FD-488F-A894-D7BAF947650F}"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34925-5232-4620-A2A0-805DB68D2431}" type="slidenum">
              <a:rPr lang="en-IN" smtClean="0"/>
              <a:t>‹#›</a:t>
            </a:fld>
            <a:endParaRPr lang="en-IN"/>
          </a:p>
        </p:txBody>
      </p:sp>
    </p:spTree>
    <p:extLst>
      <p:ext uri="{BB962C8B-B14F-4D97-AF65-F5344CB8AC3E}">
        <p14:creationId xmlns:p14="http://schemas.microsoft.com/office/powerpoint/2010/main" val="1443496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ECC5CC4-F9FD-488F-A894-D7BAF947650F}"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534925-5232-4620-A2A0-805DB68D2431}" type="slidenum">
              <a:rPr lang="en-IN" smtClean="0"/>
              <a:t>‹#›</a:t>
            </a:fld>
            <a:endParaRPr lang="en-IN"/>
          </a:p>
        </p:txBody>
      </p:sp>
    </p:spTree>
    <p:extLst>
      <p:ext uri="{BB962C8B-B14F-4D97-AF65-F5344CB8AC3E}">
        <p14:creationId xmlns:p14="http://schemas.microsoft.com/office/powerpoint/2010/main" val="408835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ECC5CC4-F9FD-488F-A894-D7BAF947650F}"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534925-5232-4620-A2A0-805DB68D2431}" type="slidenum">
              <a:rPr lang="en-IN" smtClean="0"/>
              <a:t>‹#›</a:t>
            </a:fld>
            <a:endParaRPr lang="en-IN"/>
          </a:p>
        </p:txBody>
      </p:sp>
    </p:spTree>
    <p:extLst>
      <p:ext uri="{BB962C8B-B14F-4D97-AF65-F5344CB8AC3E}">
        <p14:creationId xmlns:p14="http://schemas.microsoft.com/office/powerpoint/2010/main" val="247641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C5CC4-F9FD-488F-A894-D7BAF947650F}"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534925-5232-4620-A2A0-805DB68D2431}" type="slidenum">
              <a:rPr lang="en-IN" smtClean="0"/>
              <a:t>‹#›</a:t>
            </a:fld>
            <a:endParaRPr lang="en-IN"/>
          </a:p>
        </p:txBody>
      </p:sp>
    </p:spTree>
    <p:extLst>
      <p:ext uri="{BB962C8B-B14F-4D97-AF65-F5344CB8AC3E}">
        <p14:creationId xmlns:p14="http://schemas.microsoft.com/office/powerpoint/2010/main" val="14118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CC5CC4-F9FD-488F-A894-D7BAF947650F}"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34925-5232-4620-A2A0-805DB68D2431}" type="slidenum">
              <a:rPr lang="en-IN" smtClean="0"/>
              <a:t>‹#›</a:t>
            </a:fld>
            <a:endParaRPr lang="en-IN"/>
          </a:p>
        </p:txBody>
      </p:sp>
    </p:spTree>
    <p:extLst>
      <p:ext uri="{BB962C8B-B14F-4D97-AF65-F5344CB8AC3E}">
        <p14:creationId xmlns:p14="http://schemas.microsoft.com/office/powerpoint/2010/main" val="124000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CC5CC4-F9FD-488F-A894-D7BAF947650F}"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34925-5232-4620-A2A0-805DB68D2431}" type="slidenum">
              <a:rPr lang="en-IN" smtClean="0"/>
              <a:t>‹#›</a:t>
            </a:fld>
            <a:endParaRPr lang="en-IN"/>
          </a:p>
        </p:txBody>
      </p:sp>
    </p:spTree>
    <p:extLst>
      <p:ext uri="{BB962C8B-B14F-4D97-AF65-F5344CB8AC3E}">
        <p14:creationId xmlns:p14="http://schemas.microsoft.com/office/powerpoint/2010/main" val="218512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C5CC4-F9FD-488F-A894-D7BAF947650F}" type="datetimeFigureOut">
              <a:rPr lang="en-IN" smtClean="0"/>
              <a:t>26-10-2023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34925-5232-4620-A2A0-805DB68D2431}" type="slidenum">
              <a:rPr lang="en-IN" smtClean="0"/>
              <a:t>‹#›</a:t>
            </a:fld>
            <a:endParaRPr lang="en-IN"/>
          </a:p>
        </p:txBody>
      </p:sp>
    </p:spTree>
    <p:extLst>
      <p:ext uri="{BB962C8B-B14F-4D97-AF65-F5344CB8AC3E}">
        <p14:creationId xmlns:p14="http://schemas.microsoft.com/office/powerpoint/2010/main" val="296464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8837" y="2085976"/>
            <a:ext cx="8215318" cy="1967563"/>
          </a:xfrm>
          <a:prstGeom prst="rect">
            <a:avLst/>
          </a:prstGeom>
          <a:noFill/>
        </p:spPr>
        <p:txBody>
          <a:bodyPr wrap="square" rtlCol="0">
            <a:spAutoFit/>
          </a:bodyPr>
          <a:lstStyle/>
          <a:p>
            <a:pPr algn="ctr"/>
            <a:r>
              <a:rPr lang="en-US" sz="6000" b="1" dirty="0" smtClean="0">
                <a:latin typeface="Times New Roman" panose="02020603050405020304" pitchFamily="18" charset="0"/>
                <a:cs typeface="Times New Roman" panose="02020603050405020304" pitchFamily="18" charset="0"/>
              </a:rPr>
              <a:t>Inter-Process Communication </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531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132284"/>
            <a:ext cx="4286252" cy="528647"/>
          </a:xfrm>
          <a:prstGeom prst="rect">
            <a:avLst/>
          </a:prstGeom>
          <a:noFill/>
        </p:spPr>
        <p:txBody>
          <a:bodyPr wrap="square" rtlCol="0">
            <a:spAutoFit/>
          </a:bodyPr>
          <a:lstStyle/>
          <a:p>
            <a:r>
              <a:rPr lang="en-US" sz="2800" b="1" u="sng" dirty="0" smtClean="0">
                <a:latin typeface="Times New Roman" panose="02020603050405020304" pitchFamily="18" charset="0"/>
                <a:cs typeface="Times New Roman" panose="02020603050405020304" pitchFamily="18" charset="0"/>
              </a:rPr>
              <a:t>Message Passing Queues</a:t>
            </a:r>
            <a:endParaRPr lang="en-IN" sz="2800" b="1" u="sng" dirty="0">
              <a:latin typeface="Times New Roman" panose="02020603050405020304" pitchFamily="18" charset="0"/>
              <a:cs typeface="Times New Roman" panose="02020603050405020304" pitchFamily="18" charset="0"/>
            </a:endParaRPr>
          </a:p>
        </p:txBody>
      </p:sp>
      <p:sp>
        <p:nvSpPr>
          <p:cNvPr id="2" name="Rectangle 1"/>
          <p:cNvSpPr/>
          <p:nvPr/>
        </p:nvSpPr>
        <p:spPr>
          <a:xfrm>
            <a:off x="1" y="1050484"/>
            <a:ext cx="12192000" cy="5447645"/>
          </a:xfrm>
          <a:prstGeom prst="rect">
            <a:avLst/>
          </a:prstGeom>
        </p:spPr>
        <p:txBody>
          <a:bodyPr wrap="square">
            <a:spAutoFit/>
          </a:bodyPr>
          <a:lstStyle/>
          <a:p>
            <a:pPr marL="285750" indent="-285750" algn="just" fontAlgn="base">
              <a:lnSpc>
                <a:spcPct val="150000"/>
              </a:lnSpc>
              <a:buFont typeface="Arial" panose="020B0604020202020204" pitchFamily="34" charset="0"/>
              <a:buChar char="•"/>
            </a:pPr>
            <a:r>
              <a:rPr lang="en-US" sz="2800" b="1" i="1" dirty="0" err="1" smtClean="0">
                <a:solidFill>
                  <a:srgbClr val="273239"/>
                </a:solidFill>
                <a:latin typeface="Times New Roman" panose="02020603050405020304" pitchFamily="18" charset="0"/>
                <a:cs typeface="Times New Roman" panose="02020603050405020304" pitchFamily="18" charset="0"/>
              </a:rPr>
              <a:t>msgrcv</a:t>
            </a:r>
            <a:r>
              <a:rPr lang="en-US" sz="2800" b="1" i="1" dirty="0">
                <a:solidFill>
                  <a:srgbClr val="273239"/>
                </a:solidFill>
                <a:latin typeface="Times New Roman" panose="02020603050405020304" pitchFamily="18" charset="0"/>
                <a:cs typeface="Times New Roman" panose="02020603050405020304" pitchFamily="18" charset="0"/>
              </a:rPr>
              <a:t>()</a:t>
            </a:r>
            <a:r>
              <a:rPr lang="en-US" sz="2800" i="1" dirty="0">
                <a:solidFill>
                  <a:srgbClr val="273239"/>
                </a:solidFill>
                <a:latin typeface="Times New Roman" panose="02020603050405020304" pitchFamily="18" charset="0"/>
                <a:cs typeface="Times New Roman" panose="02020603050405020304" pitchFamily="18" charset="0"/>
              </a:rPr>
              <a:t>: messages are retrieved from a queue</a:t>
            </a:r>
            <a:r>
              <a:rPr lang="en-US" sz="2800" i="1" dirty="0" smtClean="0">
                <a:solidFill>
                  <a:srgbClr val="273239"/>
                </a:solidFill>
                <a:latin typeface="Times New Roman" panose="02020603050405020304" pitchFamily="18" charset="0"/>
                <a:cs typeface="Times New Roman" panose="02020603050405020304" pitchFamily="18" charset="0"/>
              </a:rPr>
              <a:t>.</a:t>
            </a:r>
          </a:p>
          <a:p>
            <a:pPr algn="ctr" fontAlgn="base">
              <a:lnSpc>
                <a:spcPct val="150000"/>
              </a:lnSpc>
            </a:pPr>
            <a:r>
              <a:rPr lang="en-US" sz="2800" i="1" dirty="0" err="1">
                <a:solidFill>
                  <a:srgbClr val="C00000"/>
                </a:solidFill>
                <a:latin typeface="Times New Roman" panose="02020603050405020304" pitchFamily="18" charset="0"/>
                <a:cs typeface="Times New Roman" panose="02020603050405020304" pitchFamily="18" charset="0"/>
              </a:rPr>
              <a:t>int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msgrcv</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int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msqid</a:t>
            </a:r>
            <a:r>
              <a:rPr lang="en-US" sz="2800" i="1" dirty="0">
                <a:solidFill>
                  <a:srgbClr val="C00000"/>
                </a:solidFill>
                <a:latin typeface="Times New Roman" panose="02020603050405020304" pitchFamily="18" charset="0"/>
                <a:cs typeface="Times New Roman" panose="02020603050405020304" pitchFamily="18" charset="0"/>
              </a:rPr>
              <a:t>, void *</a:t>
            </a:r>
            <a:r>
              <a:rPr lang="en-US" sz="2800" i="1" dirty="0" err="1">
                <a:solidFill>
                  <a:srgbClr val="C00000"/>
                </a:solidFill>
                <a:latin typeface="Times New Roman" panose="02020603050405020304" pitchFamily="18" charset="0"/>
                <a:cs typeface="Times New Roman" panose="02020603050405020304" pitchFamily="18" charset="0"/>
              </a:rPr>
              <a:t>msg_ptr</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size_t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msg_sz</a:t>
            </a:r>
            <a:r>
              <a:rPr lang="en-US" sz="2800" i="1" dirty="0">
                <a:solidFill>
                  <a:srgbClr val="C00000"/>
                </a:solidFill>
                <a:latin typeface="Times New Roman" panose="02020603050405020304" pitchFamily="18" charset="0"/>
                <a:cs typeface="Times New Roman" panose="02020603050405020304" pitchFamily="18" charset="0"/>
              </a:rPr>
              <a:t>, long </a:t>
            </a:r>
            <a:r>
              <a:rPr lang="en-US" sz="2800" i="1" dirty="0" err="1">
                <a:solidFill>
                  <a:srgbClr val="C00000"/>
                </a:solidFill>
                <a:latin typeface="Times New Roman" panose="02020603050405020304" pitchFamily="18" charset="0"/>
                <a:cs typeface="Times New Roman" panose="02020603050405020304" pitchFamily="18" charset="0"/>
              </a:rPr>
              <a:t>int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msgtype</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int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msgflg</a:t>
            </a:r>
            <a:r>
              <a:rPr lang="en-US" sz="2800" i="1" dirty="0">
                <a:solidFill>
                  <a:srgbClr val="C00000"/>
                </a:solidFill>
                <a:latin typeface="Times New Roman" panose="02020603050405020304" pitchFamily="18" charset="0"/>
                <a:cs typeface="Times New Roman" panose="02020603050405020304" pitchFamily="18" charset="0"/>
              </a:rPr>
              <a:t>);</a:t>
            </a:r>
          </a:p>
          <a:p>
            <a:pPr marL="742950" lvl="1" indent="-285750" algn="just" fontAlgn="base">
              <a:lnSpc>
                <a:spcPct val="150000"/>
              </a:lnSpc>
              <a:buFont typeface="Arial" panose="020B0604020202020204" pitchFamily="34" charset="0"/>
              <a:buChar char="•"/>
            </a:pPr>
            <a:r>
              <a:rPr lang="en-US" sz="1600" i="1" dirty="0">
                <a:solidFill>
                  <a:srgbClr val="273239"/>
                </a:solidFill>
                <a:latin typeface="Times New Roman" panose="02020603050405020304" pitchFamily="18" charset="0"/>
                <a:cs typeface="Times New Roman" panose="02020603050405020304" pitchFamily="18" charset="0"/>
              </a:rPr>
              <a:t>This function retrieves messages from a message queue.</a:t>
            </a:r>
          </a:p>
          <a:p>
            <a:pPr marL="742950" lvl="1" indent="-285750" algn="just" fontAlgn="base">
              <a:lnSpc>
                <a:spcPct val="150000"/>
              </a:lnSpc>
              <a:buFont typeface="Arial" panose="020B0604020202020204" pitchFamily="34" charset="0"/>
              <a:buChar char="•"/>
            </a:pPr>
            <a:endParaRPr lang="en-US" sz="1600" i="1" dirty="0">
              <a:solidFill>
                <a:srgbClr val="273239"/>
              </a:solidFill>
              <a:latin typeface="Times New Roman" panose="02020603050405020304" pitchFamily="18" charset="0"/>
              <a:cs typeface="Times New Roman" panose="02020603050405020304" pitchFamily="18" charset="0"/>
            </a:endParaRPr>
          </a:p>
          <a:p>
            <a:pPr marL="742950" lvl="1" indent="-285750" algn="just" fontAlgn="base">
              <a:lnSpc>
                <a:spcPct val="150000"/>
              </a:lnSpc>
              <a:buFont typeface="Arial" panose="020B0604020202020204" pitchFamily="34" charset="0"/>
              <a:buChar char="•"/>
            </a:pPr>
            <a:r>
              <a:rPr lang="en-US" sz="1600" i="1" dirty="0">
                <a:solidFill>
                  <a:srgbClr val="273239"/>
                </a:solidFill>
                <a:latin typeface="Times New Roman" panose="02020603050405020304" pitchFamily="18" charset="0"/>
                <a:cs typeface="Times New Roman" panose="02020603050405020304" pitchFamily="18" charset="0"/>
              </a:rPr>
              <a:t>The first parameter (</a:t>
            </a:r>
            <a:r>
              <a:rPr lang="en-US" sz="1600" i="1" dirty="0" err="1">
                <a:solidFill>
                  <a:srgbClr val="273239"/>
                </a:solidFill>
                <a:latin typeface="Times New Roman" panose="02020603050405020304" pitchFamily="18" charset="0"/>
                <a:cs typeface="Times New Roman" panose="02020603050405020304" pitchFamily="18" charset="0"/>
              </a:rPr>
              <a:t>msgid</a:t>
            </a:r>
            <a:r>
              <a:rPr lang="en-US" sz="1600" i="1" dirty="0">
                <a:solidFill>
                  <a:srgbClr val="273239"/>
                </a:solidFill>
                <a:latin typeface="Times New Roman" panose="02020603050405020304" pitchFamily="18" charset="0"/>
                <a:cs typeface="Times New Roman" panose="02020603050405020304" pitchFamily="18" charset="0"/>
              </a:rPr>
              <a:t>) is the message queue identifier returned by the </a:t>
            </a:r>
            <a:r>
              <a:rPr lang="en-US" sz="1600" i="1" dirty="0" err="1">
                <a:solidFill>
                  <a:srgbClr val="273239"/>
                </a:solidFill>
                <a:latin typeface="Times New Roman" panose="02020603050405020304" pitchFamily="18" charset="0"/>
                <a:cs typeface="Times New Roman" panose="02020603050405020304" pitchFamily="18" charset="0"/>
              </a:rPr>
              <a:t>msgget</a:t>
            </a:r>
            <a:r>
              <a:rPr lang="en-US" sz="1600" i="1" dirty="0">
                <a:solidFill>
                  <a:srgbClr val="273239"/>
                </a:solidFill>
                <a:latin typeface="Times New Roman" panose="02020603050405020304" pitchFamily="18" charset="0"/>
                <a:cs typeface="Times New Roman" panose="02020603050405020304" pitchFamily="18" charset="0"/>
              </a:rPr>
              <a:t> function.</a:t>
            </a:r>
          </a:p>
          <a:p>
            <a:pPr marL="742950" lvl="1" indent="-285750" algn="just" fontAlgn="base">
              <a:lnSpc>
                <a:spcPct val="150000"/>
              </a:lnSpc>
              <a:buFont typeface="Arial" panose="020B0604020202020204" pitchFamily="34" charset="0"/>
              <a:buChar char="•"/>
            </a:pPr>
            <a:r>
              <a:rPr lang="en-US" sz="1600" i="1" dirty="0">
                <a:solidFill>
                  <a:srgbClr val="273239"/>
                </a:solidFill>
                <a:latin typeface="Times New Roman" panose="02020603050405020304" pitchFamily="18" charset="0"/>
                <a:cs typeface="Times New Roman" panose="02020603050405020304" pitchFamily="18" charset="0"/>
              </a:rPr>
              <a:t>As explained above, the second parameter is the pointer to the message to be received, which must start with a long </a:t>
            </a:r>
            <a:r>
              <a:rPr lang="en-US" sz="1600" i="1" dirty="0" err="1">
                <a:solidFill>
                  <a:srgbClr val="273239"/>
                </a:solidFill>
                <a:latin typeface="Times New Roman" panose="02020603050405020304" pitchFamily="18" charset="0"/>
                <a:cs typeface="Times New Roman" panose="02020603050405020304" pitchFamily="18" charset="0"/>
              </a:rPr>
              <a:t>int</a:t>
            </a:r>
            <a:r>
              <a:rPr lang="en-US" sz="1600" i="1" dirty="0">
                <a:solidFill>
                  <a:srgbClr val="273239"/>
                </a:solidFill>
                <a:latin typeface="Times New Roman" panose="02020603050405020304" pitchFamily="18" charset="0"/>
                <a:cs typeface="Times New Roman" panose="02020603050405020304" pitchFamily="18" charset="0"/>
              </a:rPr>
              <a:t> type.</a:t>
            </a:r>
          </a:p>
          <a:p>
            <a:pPr marL="742950" lvl="1" indent="-285750" algn="just" fontAlgn="base">
              <a:lnSpc>
                <a:spcPct val="150000"/>
              </a:lnSpc>
              <a:buFont typeface="Arial" panose="020B0604020202020204" pitchFamily="34" charset="0"/>
              <a:buChar char="•"/>
            </a:pPr>
            <a:r>
              <a:rPr lang="en-US" sz="1600" i="1" dirty="0">
                <a:solidFill>
                  <a:srgbClr val="273239"/>
                </a:solidFill>
                <a:latin typeface="Times New Roman" panose="02020603050405020304" pitchFamily="18" charset="0"/>
                <a:cs typeface="Times New Roman" panose="02020603050405020304" pitchFamily="18" charset="0"/>
              </a:rPr>
              <a:t>The third parameter is the size of the message.</a:t>
            </a:r>
          </a:p>
          <a:p>
            <a:pPr marL="742950" lvl="1" indent="-285750" algn="just" fontAlgn="base">
              <a:lnSpc>
                <a:spcPct val="150000"/>
              </a:lnSpc>
              <a:buFont typeface="Arial" panose="020B0604020202020204" pitchFamily="34" charset="0"/>
              <a:buChar char="•"/>
            </a:pPr>
            <a:r>
              <a:rPr lang="en-US" sz="1600" i="1" dirty="0">
                <a:solidFill>
                  <a:srgbClr val="273239"/>
                </a:solidFill>
                <a:latin typeface="Times New Roman" panose="02020603050405020304" pitchFamily="18" charset="0"/>
                <a:cs typeface="Times New Roman" panose="02020603050405020304" pitchFamily="18" charset="0"/>
              </a:rPr>
              <a:t>The fourth parameter allows implementing priority. If the value is 0, the first available message in the queue is retrieved. But if the value is greater than 0, then the first message with the same message type is retrieved. If the value is less than 0, then the first message having the type value same as the absolute value of </a:t>
            </a:r>
            <a:r>
              <a:rPr lang="en-US" sz="1600" i="1" dirty="0" err="1">
                <a:solidFill>
                  <a:srgbClr val="273239"/>
                </a:solidFill>
                <a:latin typeface="Times New Roman" panose="02020603050405020304" pitchFamily="18" charset="0"/>
                <a:cs typeface="Times New Roman" panose="02020603050405020304" pitchFamily="18" charset="0"/>
              </a:rPr>
              <a:t>msgtype</a:t>
            </a:r>
            <a:r>
              <a:rPr lang="en-US" sz="1600" i="1" dirty="0">
                <a:solidFill>
                  <a:srgbClr val="273239"/>
                </a:solidFill>
                <a:latin typeface="Times New Roman" panose="02020603050405020304" pitchFamily="18" charset="0"/>
                <a:cs typeface="Times New Roman" panose="02020603050405020304" pitchFamily="18" charset="0"/>
              </a:rPr>
              <a:t> is retrieved. In simple words, 0 value means to receive the messages in the order in which they were sent, and non zero means receive the message with a specific message type.</a:t>
            </a:r>
          </a:p>
          <a:p>
            <a:pPr marL="742950" lvl="1" indent="-285750" algn="just" fontAlgn="base">
              <a:lnSpc>
                <a:spcPct val="150000"/>
              </a:lnSpc>
              <a:buFont typeface="Arial" panose="020B0604020202020204" pitchFamily="34" charset="0"/>
              <a:buChar char="•"/>
            </a:pPr>
            <a:r>
              <a:rPr lang="en-US" sz="1600" i="1" dirty="0">
                <a:solidFill>
                  <a:srgbClr val="273239"/>
                </a:solidFill>
                <a:latin typeface="Times New Roman" panose="02020603050405020304" pitchFamily="18" charset="0"/>
                <a:cs typeface="Times New Roman" panose="02020603050405020304" pitchFamily="18" charset="0"/>
              </a:rPr>
              <a:t>The final parameter controls what happens if the message queue is full or the system limit on queued messages is reached. The function on success returns 0 and place the copy of message data on the message queue. On failure, it returns -1.</a:t>
            </a:r>
            <a:endParaRPr lang="en-US" sz="1600" i="1"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78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132284"/>
            <a:ext cx="4286252" cy="528647"/>
          </a:xfrm>
          <a:prstGeom prst="rect">
            <a:avLst/>
          </a:prstGeom>
          <a:noFill/>
        </p:spPr>
        <p:txBody>
          <a:bodyPr wrap="square" rtlCol="0">
            <a:spAutoFit/>
          </a:bodyPr>
          <a:lstStyle/>
          <a:p>
            <a:r>
              <a:rPr lang="en-US" sz="2800" b="1" u="sng" dirty="0" smtClean="0">
                <a:latin typeface="Times New Roman" panose="02020603050405020304" pitchFamily="18" charset="0"/>
                <a:cs typeface="Times New Roman" panose="02020603050405020304" pitchFamily="18" charset="0"/>
              </a:rPr>
              <a:t>Message Passing Queues</a:t>
            </a:r>
            <a:endParaRPr lang="en-IN" sz="2800" b="1" u="sng" dirty="0">
              <a:latin typeface="Times New Roman" panose="02020603050405020304" pitchFamily="18" charset="0"/>
              <a:cs typeface="Times New Roman" panose="02020603050405020304" pitchFamily="18" charset="0"/>
            </a:endParaRPr>
          </a:p>
        </p:txBody>
      </p:sp>
      <p:sp>
        <p:nvSpPr>
          <p:cNvPr id="2" name="Rectangle 1"/>
          <p:cNvSpPr/>
          <p:nvPr/>
        </p:nvSpPr>
        <p:spPr>
          <a:xfrm>
            <a:off x="1" y="779017"/>
            <a:ext cx="12192000" cy="1953868"/>
          </a:xfrm>
          <a:prstGeom prst="rect">
            <a:avLst/>
          </a:prstGeom>
        </p:spPr>
        <p:txBody>
          <a:bodyPr wrap="square">
            <a:spAutoFit/>
          </a:bodyPr>
          <a:lstStyle/>
          <a:p>
            <a:pPr marL="285750" indent="-285750" algn="just" fontAlgn="base">
              <a:lnSpc>
                <a:spcPct val="150000"/>
              </a:lnSpc>
              <a:buFont typeface="Arial" panose="020B0604020202020204" pitchFamily="34" charset="0"/>
              <a:buChar char="•"/>
            </a:pPr>
            <a:r>
              <a:rPr lang="en-US" sz="2800" b="1" i="1" dirty="0" err="1" smtClean="0">
                <a:latin typeface="Times New Roman" panose="02020603050405020304" pitchFamily="18" charset="0"/>
                <a:cs typeface="Times New Roman" panose="02020603050405020304" pitchFamily="18" charset="0"/>
              </a:rPr>
              <a:t>msgctl</a:t>
            </a:r>
            <a:r>
              <a:rPr lang="en-US" sz="2800" b="1" i="1"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It performs various operations on a queue. Generally it is use to destroy message </a:t>
            </a:r>
            <a:r>
              <a:rPr lang="en-US" sz="2800" i="1" dirty="0" smtClean="0">
                <a:latin typeface="Times New Roman" panose="02020603050405020304" pitchFamily="18" charset="0"/>
                <a:cs typeface="Times New Roman" panose="02020603050405020304" pitchFamily="18" charset="0"/>
              </a:rPr>
              <a:t>queue</a:t>
            </a:r>
          </a:p>
          <a:p>
            <a:pPr marL="285750" indent="-285750" algn="just" fontAlgn="base">
              <a:lnSpc>
                <a:spcPct val="150000"/>
              </a:lnSpc>
              <a:buFont typeface="Arial" panose="020B0604020202020204" pitchFamily="34" charset="0"/>
              <a:buChar char="•"/>
            </a:pPr>
            <a:endParaRPr lang="en-US" sz="2800" b="0" i="1" dirty="0">
              <a:effectLst/>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0905096"/>
              </p:ext>
            </p:extLst>
          </p:nvPr>
        </p:nvGraphicFramePr>
        <p:xfrm>
          <a:off x="185728" y="4134425"/>
          <a:ext cx="11760816" cy="2575945"/>
        </p:xfrm>
        <a:graphic>
          <a:graphicData uri="http://schemas.openxmlformats.org/drawingml/2006/table">
            <a:tbl>
              <a:tblPr/>
              <a:tblGrid>
                <a:gridCol w="2843222">
                  <a:extLst>
                    <a:ext uri="{9D8B030D-6E8A-4147-A177-3AD203B41FA5}">
                      <a16:colId xmlns:a16="http://schemas.microsoft.com/office/drawing/2014/main" val="3671255164"/>
                    </a:ext>
                  </a:extLst>
                </a:gridCol>
                <a:gridCol w="8917594">
                  <a:extLst>
                    <a:ext uri="{9D8B030D-6E8A-4147-A177-3AD203B41FA5}">
                      <a16:colId xmlns:a16="http://schemas.microsoft.com/office/drawing/2014/main" val="2403261983"/>
                    </a:ext>
                  </a:extLst>
                </a:gridCol>
              </a:tblGrid>
              <a:tr h="398494">
                <a:tc>
                  <a:txBody>
                    <a:bodyPr/>
                    <a:lstStyle/>
                    <a:p>
                      <a:pPr algn="l" fontAlgn="t"/>
                      <a:r>
                        <a:rPr lang="en-IN" i="1">
                          <a:solidFill>
                            <a:srgbClr val="000000"/>
                          </a:solidFill>
                          <a:effectLst/>
                          <a:latin typeface="Times New Roman" panose="02020603050405020304" pitchFamily="18" charset="0"/>
                          <a:cs typeface="Times New Roman" panose="02020603050405020304" pitchFamily="18" charset="0"/>
                        </a:rPr>
                        <a:t>Command</a:t>
                      </a:r>
                    </a:p>
                  </a:txBody>
                  <a:tcPr marL="114300" marR="114300" marT="114300" marB="114300">
                    <a:lnL w="9525" cap="flat" cmpd="sng" algn="ctr">
                      <a:solidFill>
                        <a:srgbClr val="904514"/>
                      </a:solidFill>
                      <a:prstDash val="solid"/>
                      <a:round/>
                      <a:headEnd type="none" w="med" len="med"/>
                      <a:tailEnd type="none" w="med" len="med"/>
                    </a:lnL>
                    <a:lnR w="9525" cap="flat" cmpd="sng" algn="ctr">
                      <a:solidFill>
                        <a:srgbClr val="904514"/>
                      </a:solidFill>
                      <a:prstDash val="solid"/>
                      <a:round/>
                      <a:headEnd type="none" w="med" len="med"/>
                      <a:tailEnd type="none" w="med" len="med"/>
                    </a:lnR>
                    <a:lnT w="9525" cap="flat" cmpd="sng" algn="ctr">
                      <a:solidFill>
                        <a:srgbClr val="90451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i="1">
                          <a:solidFill>
                            <a:srgbClr val="000000"/>
                          </a:solidFill>
                          <a:effectLst/>
                          <a:latin typeface="Times New Roman" panose="02020603050405020304" pitchFamily="18" charset="0"/>
                          <a:cs typeface="Times New Roman" panose="02020603050405020304" pitchFamily="18" charset="0"/>
                        </a:rPr>
                        <a:t>Description</a:t>
                      </a:r>
                    </a:p>
                  </a:txBody>
                  <a:tcPr marL="114300" marR="114300" marT="114300" marB="114300">
                    <a:lnL w="9525" cap="flat" cmpd="sng" algn="ctr">
                      <a:solidFill>
                        <a:srgbClr val="904514"/>
                      </a:solidFill>
                      <a:prstDash val="solid"/>
                      <a:round/>
                      <a:headEnd type="none" w="med" len="med"/>
                      <a:tailEnd type="none" w="med" len="med"/>
                    </a:lnL>
                    <a:lnR w="9525" cap="flat" cmpd="sng" algn="ctr">
                      <a:solidFill>
                        <a:srgbClr val="904514"/>
                      </a:solidFill>
                      <a:prstDash val="solid"/>
                      <a:round/>
                      <a:headEnd type="none" w="med" len="med"/>
                      <a:tailEnd type="none" w="med" len="med"/>
                    </a:lnR>
                    <a:lnT w="9525" cap="flat" cmpd="sng" algn="ctr">
                      <a:solidFill>
                        <a:srgbClr val="90451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22312262"/>
                  </a:ext>
                </a:extLst>
              </a:tr>
              <a:tr h="741742">
                <a:tc>
                  <a:txBody>
                    <a:bodyPr/>
                    <a:lstStyle/>
                    <a:p>
                      <a:pPr algn="just" fontAlgn="t"/>
                      <a:r>
                        <a:rPr lang="en-IN" i="1">
                          <a:solidFill>
                            <a:srgbClr val="333333"/>
                          </a:solidFill>
                          <a:effectLst/>
                          <a:latin typeface="Times New Roman" panose="02020603050405020304" pitchFamily="18" charset="0"/>
                          <a:cs typeface="Times New Roman" panose="02020603050405020304" pitchFamily="18" charset="0"/>
                        </a:rPr>
                        <a:t>IPC_STAT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i="1">
                          <a:solidFill>
                            <a:srgbClr val="333333"/>
                          </a:solidFill>
                          <a:effectLst/>
                          <a:latin typeface="Times New Roman" panose="02020603050405020304" pitchFamily="18" charset="0"/>
                          <a:cs typeface="Times New Roman" panose="02020603050405020304" pitchFamily="18" charset="0"/>
                        </a:rPr>
                        <a:t>It sets the data in the msqid_ds structure to reflect the values associated with the message queue.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32923400"/>
                  </a:ext>
                </a:extLst>
              </a:tr>
              <a:tr h="904563">
                <a:tc>
                  <a:txBody>
                    <a:bodyPr/>
                    <a:lstStyle/>
                    <a:p>
                      <a:pPr algn="just" fontAlgn="t"/>
                      <a:r>
                        <a:rPr lang="en-IN" i="1" dirty="0">
                          <a:solidFill>
                            <a:srgbClr val="333333"/>
                          </a:solidFill>
                          <a:effectLst/>
                          <a:latin typeface="Times New Roman" panose="02020603050405020304" pitchFamily="18" charset="0"/>
                          <a:cs typeface="Times New Roman" panose="02020603050405020304" pitchFamily="18" charset="0"/>
                        </a:rPr>
                        <a:t>IPC_SET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i="1" dirty="0">
                          <a:solidFill>
                            <a:srgbClr val="333333"/>
                          </a:solidFill>
                          <a:effectLst/>
                          <a:latin typeface="Times New Roman" panose="02020603050405020304" pitchFamily="18" charset="0"/>
                          <a:cs typeface="Times New Roman" panose="02020603050405020304" pitchFamily="18" charset="0"/>
                        </a:rPr>
                        <a:t>If the process has permission to do so, this sets the values associated with the message queue to those provided in the </a:t>
                      </a:r>
                      <a:r>
                        <a:rPr lang="en-US" i="1" dirty="0" err="1">
                          <a:solidFill>
                            <a:srgbClr val="333333"/>
                          </a:solidFill>
                          <a:effectLst/>
                          <a:latin typeface="Times New Roman" panose="02020603050405020304" pitchFamily="18" charset="0"/>
                          <a:cs typeface="Times New Roman" panose="02020603050405020304" pitchFamily="18" charset="0"/>
                        </a:rPr>
                        <a:t>msqid_ds</a:t>
                      </a:r>
                      <a:r>
                        <a:rPr lang="en-US" i="1" dirty="0">
                          <a:solidFill>
                            <a:srgbClr val="333333"/>
                          </a:solidFill>
                          <a:effectLst/>
                          <a:latin typeface="Times New Roman" panose="02020603050405020304" pitchFamily="18" charset="0"/>
                          <a:cs typeface="Times New Roman" panose="02020603050405020304" pitchFamily="18" charset="0"/>
                        </a:rPr>
                        <a:t> data structure.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80422089"/>
                  </a:ext>
                </a:extLst>
              </a:tr>
              <a:tr h="338116">
                <a:tc>
                  <a:txBody>
                    <a:bodyPr/>
                    <a:lstStyle/>
                    <a:p>
                      <a:pPr algn="just" fontAlgn="t"/>
                      <a:r>
                        <a:rPr lang="en-IN" i="1">
                          <a:solidFill>
                            <a:srgbClr val="333333"/>
                          </a:solidFill>
                          <a:effectLst/>
                          <a:latin typeface="Times New Roman" panose="02020603050405020304" pitchFamily="18" charset="0"/>
                          <a:cs typeface="Times New Roman" panose="02020603050405020304" pitchFamily="18" charset="0"/>
                        </a:rPr>
                        <a:t>IPC_RMID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i="1" dirty="0">
                          <a:solidFill>
                            <a:srgbClr val="333333"/>
                          </a:solidFill>
                          <a:effectLst/>
                          <a:latin typeface="Times New Roman" panose="02020603050405020304" pitchFamily="18" charset="0"/>
                          <a:cs typeface="Times New Roman" panose="02020603050405020304" pitchFamily="18" charset="0"/>
                        </a:rPr>
                        <a:t>It deletes the message queue.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0455988"/>
                  </a:ext>
                </a:extLst>
              </a:tr>
            </a:tbl>
          </a:graphicData>
        </a:graphic>
      </p:graphicFrame>
      <p:sp>
        <p:nvSpPr>
          <p:cNvPr id="5" name="Rectangle 1"/>
          <p:cNvSpPr>
            <a:spLocks noChangeArrowheads="1"/>
          </p:cNvSpPr>
          <p:nvPr/>
        </p:nvSpPr>
        <p:spPr bwMode="auto">
          <a:xfrm>
            <a:off x="185729" y="2087931"/>
            <a:ext cx="11575088" cy="18947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The final function is </a:t>
            </a:r>
            <a:r>
              <a:rPr kumimoji="0" lang="en-US" altLang="en-US" sz="1600" b="0" i="1"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msgctl</a:t>
            </a:r>
            <a:r>
              <a:rPr kumimoji="0" lang="en-US" altLang="en-US" sz="1600" b="0"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which is the control function.</a:t>
            </a:r>
            <a:endParaRPr kumimoji="0" lang="en-US" altLang="en-US" sz="16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first parameter is the identifier returned by the </a:t>
            </a:r>
            <a:r>
              <a:rPr kumimoji="0" lang="en-US" altLang="en-US" sz="16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msgget</a:t>
            </a:r>
            <a:r>
              <a:rPr kumimoji="0" lang="en-US" altLang="en-US" sz="16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function.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second parameter can have one out of the below three values.</a:t>
            </a:r>
            <a:endParaRPr kumimoji="0" lang="en-US" altLang="en-US" sz="1600" b="0"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The </a:t>
            </a:r>
            <a:r>
              <a:rPr kumimoji="0" lang="en-US" altLang="en-US" sz="1600" b="0" i="1"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msgctl</a:t>
            </a:r>
            <a:r>
              <a:rPr kumimoji="0" lang="en-US" altLang="en-US" sz="1600" b="0"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function returns 0 on success and -1 on error. The send or receive function will fail if a message queue is deleted while a process is waiting in an </a:t>
            </a:r>
            <a:r>
              <a:rPr kumimoji="0" lang="en-US" altLang="en-US" sz="1600" b="0" i="1"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msgsnd</a:t>
            </a:r>
            <a:r>
              <a:rPr kumimoji="0" lang="en-US" altLang="en-US" sz="1600" b="0"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or </a:t>
            </a:r>
            <a:r>
              <a:rPr kumimoji="0" lang="en-US" altLang="en-US" sz="1600" b="0" i="1"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msgrcv</a:t>
            </a:r>
            <a:r>
              <a:rPr kumimoji="0" lang="en-US" altLang="en-US" sz="1600" b="0"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function.</a:t>
            </a:r>
            <a:endParaRPr kumimoji="0" lang="en-US" altLang="en-US" sz="2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728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132284"/>
            <a:ext cx="4286252" cy="528647"/>
          </a:xfrm>
          <a:prstGeom prst="rect">
            <a:avLst/>
          </a:prstGeom>
          <a:noFill/>
        </p:spPr>
        <p:txBody>
          <a:bodyPr wrap="square" rtlCol="0">
            <a:spAutoFit/>
          </a:bodyPr>
          <a:lstStyle/>
          <a:p>
            <a:r>
              <a:rPr lang="en-US" sz="2800" b="1" i="1" u="sng" dirty="0" smtClean="0">
                <a:latin typeface="Times New Roman" panose="02020603050405020304" pitchFamily="18" charset="0"/>
                <a:cs typeface="Times New Roman" panose="02020603050405020304" pitchFamily="18" charset="0"/>
              </a:rPr>
              <a:t>Multithreading</a:t>
            </a:r>
            <a:endParaRPr lang="en-IN" sz="2800" b="1" i="1" u="sng" dirty="0">
              <a:latin typeface="Times New Roman" panose="02020603050405020304" pitchFamily="18" charset="0"/>
              <a:cs typeface="Times New Roman" panose="02020603050405020304" pitchFamily="18" charset="0"/>
            </a:endParaRPr>
          </a:p>
        </p:txBody>
      </p:sp>
      <p:sp>
        <p:nvSpPr>
          <p:cNvPr id="2" name="Rectangle 1"/>
          <p:cNvSpPr/>
          <p:nvPr/>
        </p:nvSpPr>
        <p:spPr>
          <a:xfrm>
            <a:off x="-1" y="701144"/>
            <a:ext cx="12192001" cy="5909310"/>
          </a:xfrm>
          <a:prstGeom prst="rect">
            <a:avLst/>
          </a:prstGeom>
        </p:spPr>
        <p:txBody>
          <a:bodyPr wrap="square">
            <a:spAutoFit/>
          </a:bodyPr>
          <a:lstStyle/>
          <a:p>
            <a:pPr marL="342900" indent="-342900">
              <a:lnSpc>
                <a:spcPct val="150000"/>
              </a:lnSpc>
              <a:buFont typeface="+mj-lt"/>
              <a:buAutoNum type="arabicPeriod"/>
            </a:pPr>
            <a:r>
              <a:rPr lang="en-IN" sz="2100" i="1" dirty="0" smtClean="0">
                <a:solidFill>
                  <a:srgbClr val="C00000"/>
                </a:solidFill>
                <a:latin typeface="Times New Roman" panose="02020603050405020304" pitchFamily="18" charset="0"/>
                <a:cs typeface="Times New Roman" panose="02020603050405020304" pitchFamily="18" charset="0"/>
              </a:rPr>
              <a:t>&lt;</a:t>
            </a:r>
            <a:r>
              <a:rPr lang="en-IN" sz="2100" i="1" dirty="0" err="1" smtClean="0">
                <a:solidFill>
                  <a:srgbClr val="C00000"/>
                </a:solidFill>
                <a:latin typeface="Times New Roman" panose="02020603050405020304" pitchFamily="18" charset="0"/>
                <a:cs typeface="Times New Roman" panose="02020603050405020304" pitchFamily="18" charset="0"/>
              </a:rPr>
              <a:t>pthreads.h</a:t>
            </a:r>
            <a:r>
              <a:rPr lang="en-IN" sz="2100" i="1" dirty="0" smtClean="0">
                <a:solidFill>
                  <a:srgbClr val="C00000"/>
                </a:solidFill>
                <a:latin typeface="Times New Roman" panose="02020603050405020304" pitchFamily="18" charset="0"/>
                <a:cs typeface="Times New Roman" panose="02020603050405020304" pitchFamily="18" charset="0"/>
              </a:rPr>
              <a:t>&gt;</a:t>
            </a:r>
          </a:p>
          <a:p>
            <a:pPr marL="342900" indent="-342900">
              <a:lnSpc>
                <a:spcPct val="150000"/>
              </a:lnSpc>
              <a:buFont typeface="+mj-lt"/>
              <a:buAutoNum type="arabicPeriod"/>
            </a:pPr>
            <a:r>
              <a:rPr lang="en-US" sz="2100" i="1" dirty="0" err="1">
                <a:latin typeface="Times New Roman" panose="02020603050405020304" pitchFamily="18" charset="0"/>
                <a:cs typeface="Times New Roman" panose="02020603050405020304" pitchFamily="18" charset="0"/>
              </a:rPr>
              <a:t>int</a:t>
            </a:r>
            <a:r>
              <a:rPr lang="en-US" sz="2100" i="1" dirty="0">
                <a:latin typeface="Times New Roman" panose="02020603050405020304" pitchFamily="18" charset="0"/>
                <a:cs typeface="Times New Roman" panose="02020603050405020304" pitchFamily="18" charset="0"/>
              </a:rPr>
              <a:t> </a:t>
            </a:r>
            <a:r>
              <a:rPr lang="en-US" sz="2100" i="1" dirty="0" err="1">
                <a:solidFill>
                  <a:srgbClr val="0070C0"/>
                </a:solidFill>
                <a:latin typeface="Times New Roman" panose="02020603050405020304" pitchFamily="18" charset="0"/>
                <a:cs typeface="Times New Roman" panose="02020603050405020304" pitchFamily="18" charset="0"/>
              </a:rPr>
              <a:t>pthread_create</a:t>
            </a:r>
            <a:r>
              <a:rPr lang="en-US" sz="2100" i="1" dirty="0">
                <a:solidFill>
                  <a:srgbClr val="0070C0"/>
                </a:solidFill>
                <a:latin typeface="Times New Roman" panose="02020603050405020304" pitchFamily="18" charset="0"/>
                <a:cs typeface="Times New Roman" panose="02020603050405020304" pitchFamily="18" charset="0"/>
              </a:rPr>
              <a:t>(</a:t>
            </a:r>
            <a:r>
              <a:rPr lang="en-US" sz="2100" i="1" dirty="0" err="1">
                <a:solidFill>
                  <a:srgbClr val="0070C0"/>
                </a:solidFill>
                <a:latin typeface="Times New Roman" panose="02020603050405020304" pitchFamily="18" charset="0"/>
                <a:cs typeface="Times New Roman" panose="02020603050405020304" pitchFamily="18" charset="0"/>
              </a:rPr>
              <a:t>pthread_t</a:t>
            </a:r>
            <a:r>
              <a:rPr lang="en-US" sz="2100" i="1" dirty="0">
                <a:solidFill>
                  <a:srgbClr val="0070C0"/>
                </a:solidFill>
                <a:latin typeface="Times New Roman" panose="02020603050405020304" pitchFamily="18" charset="0"/>
                <a:cs typeface="Times New Roman" panose="02020603050405020304" pitchFamily="18" charset="0"/>
              </a:rPr>
              <a:t> * thread, </a:t>
            </a:r>
            <a:r>
              <a:rPr lang="en-US" sz="2100" i="1" dirty="0" err="1" smtClean="0">
                <a:solidFill>
                  <a:srgbClr val="0070C0"/>
                </a:solidFill>
                <a:latin typeface="Times New Roman" panose="02020603050405020304" pitchFamily="18" charset="0"/>
                <a:cs typeface="Times New Roman" panose="02020603050405020304" pitchFamily="18" charset="0"/>
              </a:rPr>
              <a:t>const</a:t>
            </a:r>
            <a:r>
              <a:rPr lang="en-US" sz="2100" i="1" dirty="0" smtClean="0">
                <a:solidFill>
                  <a:srgbClr val="0070C0"/>
                </a:solidFill>
                <a:latin typeface="Times New Roman" panose="02020603050405020304" pitchFamily="18" charset="0"/>
                <a:cs typeface="Times New Roman" panose="02020603050405020304" pitchFamily="18" charset="0"/>
              </a:rPr>
              <a:t> </a:t>
            </a:r>
            <a:r>
              <a:rPr lang="en-US" sz="2100" i="1" dirty="0" err="1">
                <a:solidFill>
                  <a:srgbClr val="0070C0"/>
                </a:solidFill>
                <a:latin typeface="Times New Roman" panose="02020603050405020304" pitchFamily="18" charset="0"/>
                <a:cs typeface="Times New Roman" panose="02020603050405020304" pitchFamily="18" charset="0"/>
              </a:rPr>
              <a:t>pthread_attr_t</a:t>
            </a:r>
            <a:r>
              <a:rPr lang="en-US" sz="2100" i="1" dirty="0">
                <a:solidFill>
                  <a:srgbClr val="0070C0"/>
                </a:solidFill>
                <a:latin typeface="Times New Roman" panose="02020603050405020304" pitchFamily="18" charset="0"/>
                <a:cs typeface="Times New Roman" panose="02020603050405020304" pitchFamily="18" charset="0"/>
              </a:rPr>
              <a:t> * </a:t>
            </a:r>
            <a:r>
              <a:rPr lang="en-US" sz="2100" i="1" dirty="0" err="1">
                <a:solidFill>
                  <a:srgbClr val="0070C0"/>
                </a:solidFill>
                <a:latin typeface="Times New Roman" panose="02020603050405020304" pitchFamily="18" charset="0"/>
                <a:cs typeface="Times New Roman" panose="02020603050405020304" pitchFamily="18" charset="0"/>
              </a:rPr>
              <a:t>attr</a:t>
            </a:r>
            <a:r>
              <a:rPr lang="en-US" sz="2100" i="1" dirty="0" smtClean="0">
                <a:solidFill>
                  <a:srgbClr val="0070C0"/>
                </a:solidFill>
                <a:latin typeface="Times New Roman" panose="02020603050405020304" pitchFamily="18" charset="0"/>
                <a:cs typeface="Times New Roman" panose="02020603050405020304" pitchFamily="18" charset="0"/>
              </a:rPr>
              <a:t>, </a:t>
            </a:r>
            <a:r>
              <a:rPr lang="en-US" sz="2100" i="1" dirty="0">
                <a:solidFill>
                  <a:srgbClr val="0070C0"/>
                </a:solidFill>
                <a:latin typeface="Times New Roman" panose="02020603050405020304" pitchFamily="18" charset="0"/>
                <a:cs typeface="Times New Roman" panose="02020603050405020304" pitchFamily="18" charset="0"/>
              </a:rPr>
              <a:t>void * (*</a:t>
            </a:r>
            <a:r>
              <a:rPr lang="en-US" sz="2100" i="1" dirty="0" err="1">
                <a:solidFill>
                  <a:srgbClr val="0070C0"/>
                </a:solidFill>
                <a:latin typeface="Times New Roman" panose="02020603050405020304" pitchFamily="18" charset="0"/>
                <a:cs typeface="Times New Roman" panose="02020603050405020304" pitchFamily="18" charset="0"/>
              </a:rPr>
              <a:t>start_routine</a:t>
            </a:r>
            <a:r>
              <a:rPr lang="en-US" sz="2100" i="1" dirty="0">
                <a:solidFill>
                  <a:srgbClr val="0070C0"/>
                </a:solidFill>
                <a:latin typeface="Times New Roman" panose="02020603050405020304" pitchFamily="18" charset="0"/>
                <a:cs typeface="Times New Roman" panose="02020603050405020304" pitchFamily="18" charset="0"/>
              </a:rPr>
              <a:t>)(void </a:t>
            </a:r>
            <a:r>
              <a:rPr lang="en-US" sz="2100" i="1" dirty="0" smtClean="0">
                <a:solidFill>
                  <a:srgbClr val="0070C0"/>
                </a:solidFill>
                <a:latin typeface="Times New Roman" panose="02020603050405020304" pitchFamily="18" charset="0"/>
                <a:cs typeface="Times New Roman" panose="02020603050405020304" pitchFamily="18" charset="0"/>
              </a:rPr>
              <a:t>*), </a:t>
            </a:r>
            <a:r>
              <a:rPr lang="en-US" sz="2100" i="1" dirty="0">
                <a:solidFill>
                  <a:srgbClr val="0070C0"/>
                </a:solidFill>
                <a:latin typeface="Times New Roman" panose="02020603050405020304" pitchFamily="18" charset="0"/>
                <a:cs typeface="Times New Roman" panose="02020603050405020304" pitchFamily="18" charset="0"/>
              </a:rPr>
              <a:t>void *</a:t>
            </a:r>
            <a:r>
              <a:rPr lang="en-US" sz="2100" i="1" dirty="0" err="1">
                <a:solidFill>
                  <a:srgbClr val="0070C0"/>
                </a:solidFill>
                <a:latin typeface="Times New Roman" panose="02020603050405020304" pitchFamily="18" charset="0"/>
                <a:cs typeface="Times New Roman" panose="02020603050405020304" pitchFamily="18" charset="0"/>
              </a:rPr>
              <a:t>arg</a:t>
            </a:r>
            <a:r>
              <a:rPr lang="en-US" sz="2100" i="1" dirty="0" smtClean="0">
                <a:solidFill>
                  <a:srgbClr val="0070C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a:t>
            </a:r>
          </a:p>
          <a:p>
            <a:pPr>
              <a:lnSpc>
                <a:spcPct val="150000"/>
              </a:lnSpc>
            </a:pPr>
            <a:r>
              <a:rPr lang="en-US" sz="2100" i="1" dirty="0" smtClean="0">
                <a:latin typeface="Times New Roman" panose="02020603050405020304" pitchFamily="18" charset="0"/>
                <a:cs typeface="Times New Roman" panose="02020603050405020304" pitchFamily="18" charset="0"/>
              </a:rPr>
              <a:t>Parameters</a:t>
            </a:r>
            <a:r>
              <a:rPr lang="en-US" sz="2100" i="1"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100" i="1" dirty="0" smtClean="0">
                <a:solidFill>
                  <a:srgbClr val="C00000"/>
                </a:solidFill>
                <a:latin typeface="Times New Roman" panose="02020603050405020304" pitchFamily="18" charset="0"/>
                <a:cs typeface="Times New Roman" panose="02020603050405020304" pitchFamily="18" charset="0"/>
              </a:rPr>
              <a:t>thread</a:t>
            </a:r>
            <a:r>
              <a:rPr lang="en-US" sz="2100" i="1" dirty="0">
                <a:solidFill>
                  <a:srgbClr val="C00000"/>
                </a:solidFill>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pointer to an unsigned integer value that returns the thread id of the thread created.</a:t>
            </a:r>
          </a:p>
          <a:p>
            <a:pPr marL="285750" indent="-285750">
              <a:lnSpc>
                <a:spcPct val="150000"/>
              </a:lnSpc>
              <a:buFont typeface="Arial" panose="020B0604020202020204" pitchFamily="34" charset="0"/>
              <a:buChar char="•"/>
            </a:pPr>
            <a:r>
              <a:rPr lang="en-US" sz="2100" i="1" dirty="0" err="1">
                <a:solidFill>
                  <a:srgbClr val="C00000"/>
                </a:solidFill>
                <a:latin typeface="Times New Roman" panose="02020603050405020304" pitchFamily="18" charset="0"/>
                <a:cs typeface="Times New Roman" panose="02020603050405020304" pitchFamily="18" charset="0"/>
              </a:rPr>
              <a:t>attr</a:t>
            </a:r>
            <a:r>
              <a:rPr lang="en-US" sz="2100" i="1" dirty="0">
                <a:solidFill>
                  <a:srgbClr val="C00000"/>
                </a:solidFill>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pointer to a structure that is used to define thread attributes like detached state, scheduling policy, stack address, etc. Set to NULL for default thread attributes.</a:t>
            </a:r>
          </a:p>
          <a:p>
            <a:pPr marL="285750" indent="-285750">
              <a:lnSpc>
                <a:spcPct val="150000"/>
              </a:lnSpc>
              <a:buFont typeface="Arial" panose="020B0604020202020204" pitchFamily="34" charset="0"/>
              <a:buChar char="•"/>
            </a:pPr>
            <a:r>
              <a:rPr lang="en-US" sz="2100" i="1" dirty="0" err="1">
                <a:solidFill>
                  <a:srgbClr val="C00000"/>
                </a:solidFill>
                <a:latin typeface="Times New Roman" panose="02020603050405020304" pitchFamily="18" charset="0"/>
                <a:cs typeface="Times New Roman" panose="02020603050405020304" pitchFamily="18" charset="0"/>
              </a:rPr>
              <a:t>start_routine</a:t>
            </a:r>
            <a:r>
              <a:rPr lang="en-US" sz="2100" i="1" dirty="0">
                <a:solidFill>
                  <a:srgbClr val="C00000"/>
                </a:solidFill>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pointer to a subroutine that is executed by the thread. The return type and parameter type of the subroutine must be of type void *. The function has a single attribute but if multiple values need to be passed to the function, a </a:t>
            </a:r>
            <a:r>
              <a:rPr lang="en-US" sz="2100" i="1" dirty="0" err="1">
                <a:latin typeface="Times New Roman" panose="02020603050405020304" pitchFamily="18" charset="0"/>
                <a:cs typeface="Times New Roman" panose="02020603050405020304" pitchFamily="18" charset="0"/>
              </a:rPr>
              <a:t>struct</a:t>
            </a:r>
            <a:r>
              <a:rPr lang="en-US" sz="2100" i="1" dirty="0">
                <a:latin typeface="Times New Roman" panose="02020603050405020304" pitchFamily="18" charset="0"/>
                <a:cs typeface="Times New Roman" panose="02020603050405020304" pitchFamily="18" charset="0"/>
              </a:rPr>
              <a:t> must be used.</a:t>
            </a:r>
          </a:p>
          <a:p>
            <a:pPr marL="285750" indent="-285750">
              <a:lnSpc>
                <a:spcPct val="150000"/>
              </a:lnSpc>
              <a:buFont typeface="Arial" panose="020B0604020202020204" pitchFamily="34" charset="0"/>
              <a:buChar char="•"/>
            </a:pPr>
            <a:r>
              <a:rPr lang="en-US" sz="2100" i="1" dirty="0" err="1">
                <a:solidFill>
                  <a:srgbClr val="C00000"/>
                </a:solidFill>
                <a:latin typeface="Times New Roman" panose="02020603050405020304" pitchFamily="18" charset="0"/>
                <a:cs typeface="Times New Roman" panose="02020603050405020304" pitchFamily="18" charset="0"/>
              </a:rPr>
              <a:t>arg</a:t>
            </a:r>
            <a:r>
              <a:rPr lang="en-US" sz="2100" i="1" dirty="0">
                <a:solidFill>
                  <a:srgbClr val="C00000"/>
                </a:solidFill>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pointer to void that contains the arguments to the function defined in the earlier </a:t>
            </a:r>
            <a:r>
              <a:rPr lang="en-US" sz="2100" i="1" dirty="0" smtClean="0">
                <a:latin typeface="Times New Roman" panose="02020603050405020304" pitchFamily="18" charset="0"/>
                <a:cs typeface="Times New Roman" panose="02020603050405020304" pitchFamily="18" charset="0"/>
              </a:rPr>
              <a:t>argument</a:t>
            </a:r>
          </a:p>
          <a:p>
            <a:pPr marL="285750" indent="-285750">
              <a:lnSpc>
                <a:spcPct val="150000"/>
              </a:lnSpc>
              <a:buFont typeface="Arial" panose="020B0604020202020204" pitchFamily="34" charset="0"/>
              <a:buChar char="•"/>
            </a:pPr>
            <a:r>
              <a:rPr lang="en-IN" sz="2100" i="1" dirty="0">
                <a:latin typeface="Times New Roman" panose="02020603050405020304" pitchFamily="18" charset="0"/>
                <a:cs typeface="Times New Roman" panose="02020603050405020304" pitchFamily="18" charset="0"/>
              </a:rPr>
              <a:t>void </a:t>
            </a:r>
            <a:r>
              <a:rPr lang="en-IN" sz="2100" i="1" dirty="0" err="1">
                <a:solidFill>
                  <a:srgbClr val="C00000"/>
                </a:solidFill>
                <a:latin typeface="Times New Roman" panose="02020603050405020304" pitchFamily="18" charset="0"/>
                <a:cs typeface="Times New Roman" panose="02020603050405020304" pitchFamily="18" charset="0"/>
              </a:rPr>
              <a:t>pthread_exit</a:t>
            </a:r>
            <a:r>
              <a:rPr lang="en-IN" sz="2100" i="1" dirty="0">
                <a:latin typeface="Times New Roman" panose="02020603050405020304" pitchFamily="18" charset="0"/>
                <a:cs typeface="Times New Roman" panose="02020603050405020304" pitchFamily="18" charset="0"/>
              </a:rPr>
              <a:t>(void *</a:t>
            </a:r>
            <a:r>
              <a:rPr lang="en-IN" sz="2100" i="1" dirty="0" err="1">
                <a:latin typeface="Times New Roman" panose="02020603050405020304" pitchFamily="18" charset="0"/>
                <a:cs typeface="Times New Roman" panose="02020603050405020304" pitchFamily="18" charset="0"/>
              </a:rPr>
              <a:t>retval</a:t>
            </a:r>
            <a:r>
              <a:rPr lang="en-IN" sz="2100" i="1" dirty="0" smtClean="0">
                <a:latin typeface="Times New Roman" panose="02020603050405020304" pitchFamily="18" charset="0"/>
                <a:cs typeface="Times New Roman" panose="02020603050405020304" pitchFamily="18" charset="0"/>
              </a:rPr>
              <a:t>); : </a:t>
            </a:r>
            <a:r>
              <a:rPr lang="en-US" sz="2100" i="1" dirty="0">
                <a:latin typeface="Times New Roman" panose="02020603050405020304" pitchFamily="18" charset="0"/>
                <a:cs typeface="Times New Roman" panose="02020603050405020304" pitchFamily="18" charset="0"/>
              </a:rPr>
              <a:t>used to terminate a thread</a:t>
            </a:r>
            <a:endParaRPr lang="en-IN" sz="21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487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89422"/>
            <a:ext cx="4286252" cy="528647"/>
          </a:xfrm>
          <a:prstGeom prst="rect">
            <a:avLst/>
          </a:prstGeom>
          <a:noFill/>
        </p:spPr>
        <p:txBody>
          <a:bodyPr wrap="square" rtlCol="0">
            <a:spAutoFit/>
          </a:bodyPr>
          <a:lstStyle/>
          <a:p>
            <a:r>
              <a:rPr lang="en-US" sz="2800" b="1" i="1" u="sng" dirty="0" smtClean="0">
                <a:latin typeface="Times New Roman" panose="02020603050405020304" pitchFamily="18" charset="0"/>
                <a:cs typeface="Times New Roman" panose="02020603050405020304" pitchFamily="18" charset="0"/>
              </a:rPr>
              <a:t>Multithreading</a:t>
            </a:r>
            <a:endParaRPr lang="en-IN" sz="2800" b="1" i="1" u="sng" dirty="0">
              <a:latin typeface="Times New Roman" panose="02020603050405020304" pitchFamily="18" charset="0"/>
              <a:cs typeface="Times New Roman" panose="02020603050405020304" pitchFamily="18" charset="0"/>
            </a:endParaRPr>
          </a:p>
        </p:txBody>
      </p:sp>
      <p:sp>
        <p:nvSpPr>
          <p:cNvPr id="2" name="Rectangle 1"/>
          <p:cNvSpPr/>
          <p:nvPr/>
        </p:nvSpPr>
        <p:spPr>
          <a:xfrm>
            <a:off x="-1" y="701144"/>
            <a:ext cx="12192001" cy="3970318"/>
          </a:xfrm>
          <a:prstGeom prst="rect">
            <a:avLst/>
          </a:prstGeom>
        </p:spPr>
        <p:txBody>
          <a:bodyPr wrap="square">
            <a:spAutoFit/>
          </a:bodyPr>
          <a:lstStyle/>
          <a:p>
            <a:pPr marL="342900" indent="-342900">
              <a:lnSpc>
                <a:spcPct val="150000"/>
              </a:lnSpc>
              <a:buFont typeface="+mj-lt"/>
              <a:buAutoNum type="arabicPeriod"/>
            </a:pPr>
            <a:r>
              <a:rPr lang="en-US" sz="2400" b="1" i="1" dirty="0" err="1">
                <a:latin typeface="Times New Roman" panose="02020603050405020304" pitchFamily="18" charset="0"/>
                <a:cs typeface="Times New Roman" panose="02020603050405020304" pitchFamily="18" charset="0"/>
              </a:rPr>
              <a:t>pthread_join</a:t>
            </a:r>
            <a:r>
              <a:rPr lang="en-US" sz="2400" b="1"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used to wait for the termination of a thread</a:t>
            </a:r>
            <a:r>
              <a:rPr lang="en-US" sz="2400" dirty="0" smtClean="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i="1" dirty="0" err="1">
                <a:solidFill>
                  <a:srgbClr val="0070C0"/>
                </a:solidFill>
                <a:latin typeface="Times New Roman" panose="02020603050405020304" pitchFamily="18" charset="0"/>
                <a:cs typeface="Times New Roman" panose="02020603050405020304" pitchFamily="18" charset="0"/>
              </a:rPr>
              <a:t>pthread_join</a:t>
            </a:r>
            <a:r>
              <a:rPr lang="en-US" sz="2400" i="1" dirty="0">
                <a:solidFill>
                  <a:srgbClr val="0070C0"/>
                </a:solidFill>
                <a:latin typeface="Times New Roman" panose="02020603050405020304" pitchFamily="18" charset="0"/>
                <a:cs typeface="Times New Roman" panose="02020603050405020304" pitchFamily="18" charset="0"/>
              </a:rPr>
              <a:t>(</a:t>
            </a:r>
            <a:r>
              <a:rPr lang="en-US" sz="2400" i="1" dirty="0" err="1">
                <a:solidFill>
                  <a:srgbClr val="0070C0"/>
                </a:solidFill>
                <a:latin typeface="Times New Roman" panose="02020603050405020304" pitchFamily="18" charset="0"/>
                <a:cs typeface="Times New Roman" panose="02020603050405020304" pitchFamily="18" charset="0"/>
              </a:rPr>
              <a:t>pthread_t</a:t>
            </a:r>
            <a:r>
              <a:rPr lang="en-US" sz="2400" i="1" dirty="0">
                <a:solidFill>
                  <a:srgbClr val="0070C0"/>
                </a:solidFill>
                <a:latin typeface="Times New Roman" panose="02020603050405020304" pitchFamily="18" charset="0"/>
                <a:cs typeface="Times New Roman" panose="02020603050405020304" pitchFamily="18" charset="0"/>
              </a:rPr>
              <a:t> </a:t>
            </a:r>
            <a:r>
              <a:rPr lang="en-US" sz="2400" i="1" dirty="0" err="1">
                <a:solidFill>
                  <a:srgbClr val="0070C0"/>
                </a:solidFill>
                <a:latin typeface="Times New Roman" panose="02020603050405020304" pitchFamily="18" charset="0"/>
                <a:cs typeface="Times New Roman" panose="02020603050405020304" pitchFamily="18" charset="0"/>
              </a:rPr>
              <a:t>th</a:t>
            </a:r>
            <a:r>
              <a:rPr lang="en-US" sz="2400" i="1" dirty="0">
                <a:solidFill>
                  <a:srgbClr val="0070C0"/>
                </a:solidFill>
                <a:latin typeface="Times New Roman" panose="02020603050405020304" pitchFamily="18" charset="0"/>
                <a:cs typeface="Times New Roman" panose="02020603050405020304" pitchFamily="18" charset="0"/>
              </a:rPr>
              <a:t>, </a:t>
            </a:r>
            <a:r>
              <a:rPr lang="en-US" sz="2400" i="1" dirty="0" smtClean="0">
                <a:solidFill>
                  <a:srgbClr val="0070C0"/>
                </a:solidFill>
                <a:latin typeface="Times New Roman" panose="02020603050405020304" pitchFamily="18" charset="0"/>
                <a:cs typeface="Times New Roman" panose="02020603050405020304" pitchFamily="18" charset="0"/>
              </a:rPr>
              <a:t> </a:t>
            </a:r>
            <a:r>
              <a:rPr lang="en-US" sz="2400" i="1" dirty="0">
                <a:solidFill>
                  <a:srgbClr val="0070C0"/>
                </a:solidFill>
                <a:latin typeface="Times New Roman" panose="02020603050405020304" pitchFamily="18" charset="0"/>
                <a:cs typeface="Times New Roman" panose="02020603050405020304" pitchFamily="18" charset="0"/>
              </a:rPr>
              <a:t>void **</a:t>
            </a:r>
            <a:r>
              <a:rPr lang="en-US" sz="2400" i="1" dirty="0" err="1">
                <a:solidFill>
                  <a:srgbClr val="0070C0"/>
                </a:solidFill>
                <a:latin typeface="Times New Roman" panose="02020603050405020304" pitchFamily="18" charset="0"/>
                <a:cs typeface="Times New Roman" panose="02020603050405020304" pitchFamily="18" charset="0"/>
              </a:rPr>
              <a:t>thread_return</a:t>
            </a:r>
            <a:r>
              <a:rPr lang="en-US" sz="2400" i="1" dirty="0" smtClean="0">
                <a:solidFill>
                  <a:srgbClr val="0070C0"/>
                </a:solidFill>
                <a:latin typeface="Times New Roman" panose="02020603050405020304" pitchFamily="18" charset="0"/>
                <a:cs typeface="Times New Roman" panose="02020603050405020304" pitchFamily="18" charset="0"/>
              </a:rPr>
              <a:t>);</a:t>
            </a:r>
          </a:p>
          <a:p>
            <a:pPr lvl="1" fontAlgn="base">
              <a:lnSpc>
                <a:spcPct val="150000"/>
              </a:lnSpc>
            </a:pPr>
            <a:r>
              <a:rPr lang="en-US" sz="2400" b="1" i="1" dirty="0">
                <a:solidFill>
                  <a:srgbClr val="C00000"/>
                </a:solidFill>
                <a:latin typeface="Times New Roman" panose="02020603050405020304" pitchFamily="18" charset="0"/>
                <a:cs typeface="Times New Roman" panose="02020603050405020304" pitchFamily="18" charset="0"/>
              </a:rPr>
              <a:t>Parameter:</a:t>
            </a:r>
            <a:r>
              <a:rPr lang="en-US" sz="2400" i="1" dirty="0">
                <a:latin typeface="Times New Roman" panose="02020603050405020304" pitchFamily="18" charset="0"/>
                <a:cs typeface="Times New Roman" panose="02020603050405020304" pitchFamily="18" charset="0"/>
              </a:rPr>
              <a:t> This method accepts following parameters:</a:t>
            </a:r>
          </a:p>
          <a:p>
            <a:pPr lvl="1" fontAlgn="base">
              <a:lnSpc>
                <a:spcPct val="150000"/>
              </a:lnSpc>
            </a:pPr>
            <a:r>
              <a:rPr lang="en-US" sz="2400" b="1" i="1" dirty="0" err="1">
                <a:solidFill>
                  <a:srgbClr val="C00000"/>
                </a:solidFill>
                <a:latin typeface="Times New Roman" panose="02020603050405020304" pitchFamily="18" charset="0"/>
                <a:cs typeface="Times New Roman" panose="02020603050405020304" pitchFamily="18" charset="0"/>
              </a:rPr>
              <a:t>th</a:t>
            </a:r>
            <a:r>
              <a:rPr lang="en-US" sz="2400" b="1" i="1" dirty="0">
                <a:solidFill>
                  <a:srgbClr val="C0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thread id of the thread for which the current thread waits.</a:t>
            </a:r>
          </a:p>
          <a:p>
            <a:pPr lvl="1" fontAlgn="base">
              <a:lnSpc>
                <a:spcPct val="150000"/>
              </a:lnSpc>
            </a:pPr>
            <a:r>
              <a:rPr lang="en-US" sz="2400" b="1" i="1" dirty="0" err="1">
                <a:solidFill>
                  <a:srgbClr val="C00000"/>
                </a:solidFill>
                <a:latin typeface="Times New Roman" panose="02020603050405020304" pitchFamily="18" charset="0"/>
                <a:cs typeface="Times New Roman" panose="02020603050405020304" pitchFamily="18" charset="0"/>
              </a:rPr>
              <a:t>thread_return</a:t>
            </a:r>
            <a:r>
              <a:rPr lang="en-US" sz="2400" b="1" i="1" dirty="0">
                <a:solidFill>
                  <a:srgbClr val="C0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pointer to the location where the exit status of the thread mentioned in </a:t>
            </a:r>
            <a:r>
              <a:rPr lang="en-US" sz="2400" i="1" dirty="0" err="1">
                <a:latin typeface="Times New Roman" panose="02020603050405020304" pitchFamily="18" charset="0"/>
                <a:cs typeface="Times New Roman" panose="02020603050405020304" pitchFamily="18" charset="0"/>
              </a:rPr>
              <a:t>th</a:t>
            </a:r>
            <a:r>
              <a:rPr lang="en-US" sz="2400" i="1" dirty="0">
                <a:latin typeface="Times New Roman" panose="02020603050405020304" pitchFamily="18" charset="0"/>
                <a:cs typeface="Times New Roman" panose="02020603050405020304" pitchFamily="18" charset="0"/>
              </a:rPr>
              <a:t> is stored.</a:t>
            </a:r>
          </a:p>
          <a:p>
            <a:pPr>
              <a:lnSpc>
                <a:spcPct val="150000"/>
              </a:lnSpc>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499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89422"/>
            <a:ext cx="4286252" cy="528647"/>
          </a:xfrm>
          <a:prstGeom prst="rect">
            <a:avLst/>
          </a:prstGeom>
          <a:noFill/>
        </p:spPr>
        <p:txBody>
          <a:bodyPr wrap="square" rtlCol="0">
            <a:spAutoFit/>
          </a:bodyPr>
          <a:lstStyle/>
          <a:p>
            <a:r>
              <a:rPr lang="en-US" sz="2800" b="1" i="1" u="sng" dirty="0" smtClean="0">
                <a:latin typeface="Times New Roman" panose="02020603050405020304" pitchFamily="18" charset="0"/>
                <a:cs typeface="Times New Roman" panose="02020603050405020304" pitchFamily="18" charset="0"/>
              </a:rPr>
              <a:t>Multithreading</a:t>
            </a:r>
            <a:endParaRPr lang="en-IN" sz="2800" b="1" i="1" u="sng" dirty="0">
              <a:latin typeface="Times New Roman" panose="02020603050405020304" pitchFamily="18" charset="0"/>
              <a:cs typeface="Times New Roman" panose="02020603050405020304" pitchFamily="18" charset="0"/>
            </a:endParaRPr>
          </a:p>
        </p:txBody>
      </p:sp>
      <p:sp>
        <p:nvSpPr>
          <p:cNvPr id="6" name="Rectangle 5"/>
          <p:cNvSpPr/>
          <p:nvPr/>
        </p:nvSpPr>
        <p:spPr>
          <a:xfrm>
            <a:off x="3048000" y="535874"/>
            <a:ext cx="9024938" cy="5909310"/>
          </a:xfrm>
          <a:prstGeom prst="rect">
            <a:avLst/>
          </a:prstGeom>
        </p:spPr>
        <p:txBody>
          <a:bodyPr wrap="square">
            <a:spAutoFit/>
          </a:bodyPr>
          <a:lstStyle/>
          <a:p>
            <a:r>
              <a:rPr lang="en-IN" i="1" dirty="0">
                <a:latin typeface="Times New Roman" panose="02020603050405020304" pitchFamily="18" charset="0"/>
                <a:cs typeface="Times New Roman" panose="02020603050405020304" pitchFamily="18" charset="0"/>
              </a:rPr>
              <a:t>#include &lt;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 </a:t>
            </a:r>
          </a:p>
          <a:p>
            <a:r>
              <a:rPr lang="en-IN" i="1" dirty="0">
                <a:latin typeface="Times New Roman" panose="02020603050405020304" pitchFamily="18" charset="0"/>
                <a:cs typeface="Times New Roman" panose="02020603050405020304" pitchFamily="18" charset="0"/>
              </a:rPr>
              <a:t>#include &lt;</a:t>
            </a:r>
            <a:r>
              <a:rPr lang="en-IN" i="1" dirty="0" err="1">
                <a:latin typeface="Times New Roman" panose="02020603050405020304" pitchFamily="18" charset="0"/>
                <a:cs typeface="Times New Roman" panose="02020603050405020304" pitchFamily="18" charset="0"/>
              </a:rPr>
              <a:t>stdlib.h</a:t>
            </a:r>
            <a:r>
              <a:rPr lang="en-IN" i="1" dirty="0">
                <a:latin typeface="Times New Roman" panose="02020603050405020304" pitchFamily="18" charset="0"/>
                <a:cs typeface="Times New Roman" panose="02020603050405020304" pitchFamily="18" charset="0"/>
              </a:rPr>
              <a:t>&gt; </a:t>
            </a:r>
          </a:p>
          <a:p>
            <a:r>
              <a:rPr lang="en-IN" i="1" dirty="0">
                <a:latin typeface="Times New Roman" panose="02020603050405020304" pitchFamily="18" charset="0"/>
                <a:cs typeface="Times New Roman" panose="02020603050405020304" pitchFamily="18" charset="0"/>
              </a:rPr>
              <a:t>#include &lt;</a:t>
            </a:r>
            <a:r>
              <a:rPr lang="en-IN" i="1" dirty="0" err="1">
                <a:latin typeface="Times New Roman" panose="02020603050405020304" pitchFamily="18" charset="0"/>
                <a:cs typeface="Times New Roman" panose="02020603050405020304" pitchFamily="18" charset="0"/>
              </a:rPr>
              <a:t>unistd.h</a:t>
            </a:r>
            <a:r>
              <a:rPr lang="en-IN" i="1" dirty="0">
                <a:latin typeface="Times New Roman" panose="02020603050405020304" pitchFamily="18" charset="0"/>
                <a:cs typeface="Times New Roman" panose="02020603050405020304" pitchFamily="18" charset="0"/>
              </a:rPr>
              <a:t>&gt; //Header file for sleep(). man 3 sleep for details. </a:t>
            </a:r>
          </a:p>
          <a:p>
            <a:r>
              <a:rPr lang="en-IN" i="1" dirty="0">
                <a:latin typeface="Times New Roman" panose="02020603050405020304" pitchFamily="18" charset="0"/>
                <a:cs typeface="Times New Roman" panose="02020603050405020304" pitchFamily="18" charset="0"/>
              </a:rPr>
              <a:t>#include &lt;</a:t>
            </a:r>
            <a:r>
              <a:rPr lang="en-IN" i="1" dirty="0" err="1">
                <a:latin typeface="Times New Roman" panose="02020603050405020304" pitchFamily="18" charset="0"/>
                <a:cs typeface="Times New Roman" panose="02020603050405020304" pitchFamily="18" charset="0"/>
              </a:rPr>
              <a:t>pthread.h</a:t>
            </a:r>
            <a:r>
              <a:rPr lang="en-IN" i="1" dirty="0">
                <a:latin typeface="Times New Roman" panose="02020603050405020304" pitchFamily="18" charset="0"/>
                <a:cs typeface="Times New Roman" panose="02020603050405020304" pitchFamily="18" charset="0"/>
              </a:rPr>
              <a:t>&gt; </a:t>
            </a:r>
          </a:p>
          <a:p>
            <a:r>
              <a:rPr lang="en-IN" i="1" dirty="0">
                <a:latin typeface="Times New Roman" panose="02020603050405020304" pitchFamily="18" charset="0"/>
                <a:cs typeface="Times New Roman" panose="02020603050405020304" pitchFamily="18" charset="0"/>
              </a:rPr>
              <a:t>// A normal C function that is executed as a thread, when its name is specified in </a:t>
            </a:r>
            <a:r>
              <a:rPr lang="en-IN" i="1" dirty="0" err="1">
                <a:latin typeface="Times New Roman" panose="02020603050405020304" pitchFamily="18" charset="0"/>
                <a:cs typeface="Times New Roman" panose="02020603050405020304" pitchFamily="18" charset="0"/>
              </a:rPr>
              <a:t>pthread_create</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void *</a:t>
            </a:r>
            <a:r>
              <a:rPr lang="en-IN" i="1" dirty="0" err="1">
                <a:latin typeface="Times New Roman" panose="02020603050405020304" pitchFamily="18" charset="0"/>
                <a:cs typeface="Times New Roman" panose="02020603050405020304" pitchFamily="18" charset="0"/>
              </a:rPr>
              <a:t>myThreadFun</a:t>
            </a:r>
            <a:r>
              <a:rPr lang="en-IN" i="1" dirty="0">
                <a:latin typeface="Times New Roman" panose="02020603050405020304" pitchFamily="18" charset="0"/>
                <a:cs typeface="Times New Roman" panose="02020603050405020304" pitchFamily="18" charset="0"/>
              </a:rPr>
              <a:t>(void * </a:t>
            </a:r>
            <a:r>
              <a:rPr lang="en-IN" i="1" dirty="0" err="1">
                <a:latin typeface="Times New Roman" panose="02020603050405020304" pitchFamily="18" charset="0"/>
                <a:cs typeface="Times New Roman" panose="02020603050405020304" pitchFamily="18" charset="0"/>
              </a:rPr>
              <a:t>vargp</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sleep(1); </a:t>
            </a:r>
          </a:p>
          <a:p>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("Printing from Thread %d \n", </a:t>
            </a:r>
            <a:r>
              <a:rPr lang="en-IN" i="1" dirty="0" err="1">
                <a:latin typeface="Times New Roman" panose="02020603050405020304" pitchFamily="18" charset="0"/>
                <a:cs typeface="Times New Roman" panose="02020603050405020304" pitchFamily="18" charset="0"/>
              </a:rPr>
              <a:t>vargp</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return NULL; </a:t>
            </a:r>
          </a:p>
          <a:p>
            <a:r>
              <a:rPr lang="en-IN" i="1" dirty="0">
                <a:latin typeface="Times New Roman" panose="02020603050405020304" pitchFamily="18" charset="0"/>
                <a:cs typeface="Times New Roman" panose="02020603050405020304" pitchFamily="18" charset="0"/>
              </a:rPr>
              <a:t>} </a:t>
            </a:r>
          </a:p>
          <a:p>
            <a:r>
              <a:rPr lang="en-IN" i="1" dirty="0" err="1">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a:t>
            </a:r>
          </a:p>
          <a:p>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pthread_t</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thread_id</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("Before Thread\n"); </a:t>
            </a:r>
          </a:p>
          <a:p>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pthread_create</a:t>
            </a:r>
            <a:r>
              <a:rPr lang="en-IN" i="1" dirty="0">
                <a:latin typeface="Times New Roman" panose="02020603050405020304" pitchFamily="18" charset="0"/>
                <a:cs typeface="Times New Roman" panose="02020603050405020304" pitchFamily="18" charset="0"/>
              </a:rPr>
              <a:t>(&amp;</a:t>
            </a:r>
            <a:r>
              <a:rPr lang="en-IN" i="1" dirty="0" err="1">
                <a:latin typeface="Times New Roman" panose="02020603050405020304" pitchFamily="18" charset="0"/>
                <a:cs typeface="Times New Roman" panose="02020603050405020304" pitchFamily="18" charset="0"/>
              </a:rPr>
              <a:t>thread_id</a:t>
            </a:r>
            <a:r>
              <a:rPr lang="en-IN" i="1" dirty="0">
                <a:latin typeface="Times New Roman" panose="02020603050405020304" pitchFamily="18" charset="0"/>
                <a:cs typeface="Times New Roman" panose="02020603050405020304" pitchFamily="18" charset="0"/>
              </a:rPr>
              <a:t>, NULL, </a:t>
            </a:r>
            <a:r>
              <a:rPr lang="en-IN" i="1" dirty="0" err="1">
                <a:latin typeface="Times New Roman" panose="02020603050405020304" pitchFamily="18" charset="0"/>
                <a:cs typeface="Times New Roman" panose="02020603050405020304" pitchFamily="18" charset="0"/>
              </a:rPr>
              <a:t>myThreadFun</a:t>
            </a:r>
            <a:r>
              <a:rPr lang="en-IN" i="1" dirty="0">
                <a:latin typeface="Times New Roman" panose="02020603050405020304" pitchFamily="18" charset="0"/>
                <a:cs typeface="Times New Roman" panose="02020603050405020304" pitchFamily="18" charset="0"/>
              </a:rPr>
              <a:t>, 5); </a:t>
            </a:r>
          </a:p>
          <a:p>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pthread_join</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thread_id</a:t>
            </a:r>
            <a:r>
              <a:rPr lang="en-IN" i="1" dirty="0">
                <a:latin typeface="Times New Roman" panose="02020603050405020304" pitchFamily="18" charset="0"/>
                <a:cs typeface="Times New Roman" panose="02020603050405020304" pitchFamily="18" charset="0"/>
              </a:rPr>
              <a:t>, NULL); </a:t>
            </a:r>
          </a:p>
          <a:p>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("After Thread\n"); </a:t>
            </a:r>
          </a:p>
          <a:p>
            <a:r>
              <a:rPr lang="en-IN" i="1" dirty="0">
                <a:latin typeface="Times New Roman" panose="02020603050405020304" pitchFamily="18" charset="0"/>
                <a:cs typeface="Times New Roman" panose="02020603050405020304" pitchFamily="18" charset="0"/>
              </a:rPr>
              <a:t>	exit(0); </a:t>
            </a:r>
          </a:p>
          <a:p>
            <a:r>
              <a:rPr lang="en-IN"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21166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46558"/>
            <a:ext cx="4286252" cy="646331"/>
          </a:xfrm>
          <a:prstGeom prst="rect">
            <a:avLst/>
          </a:prstGeom>
          <a:noFill/>
        </p:spPr>
        <p:txBody>
          <a:bodyPr wrap="square" rtlCol="0">
            <a:spAutoFit/>
          </a:bodyPr>
          <a:lstStyle/>
          <a:p>
            <a:r>
              <a:rPr lang="en-US" sz="3600" b="1" i="1" u="sng" dirty="0" smtClean="0">
                <a:latin typeface="Times New Roman" panose="02020603050405020304" pitchFamily="18" charset="0"/>
                <a:cs typeface="Times New Roman" panose="02020603050405020304" pitchFamily="18" charset="0"/>
              </a:rPr>
              <a:t>Semaphore</a:t>
            </a:r>
            <a:endParaRPr lang="en-IN" sz="3600" b="1" i="1" u="sng" dirty="0">
              <a:latin typeface="Times New Roman" panose="02020603050405020304" pitchFamily="18" charset="0"/>
              <a:cs typeface="Times New Roman" panose="02020603050405020304" pitchFamily="18" charset="0"/>
            </a:endParaRPr>
          </a:p>
        </p:txBody>
      </p:sp>
      <p:sp>
        <p:nvSpPr>
          <p:cNvPr id="6" name="Rectangle 5"/>
          <p:cNvSpPr/>
          <p:nvPr/>
        </p:nvSpPr>
        <p:spPr>
          <a:xfrm>
            <a:off x="271464" y="821615"/>
            <a:ext cx="12030074" cy="5262979"/>
          </a:xfrm>
          <a:prstGeom prst="rect">
            <a:avLst/>
          </a:prstGeom>
        </p:spPr>
        <p:txBody>
          <a:bodyPr wrap="square">
            <a:spAutoFit/>
          </a:bodyPr>
          <a:lstStyle/>
          <a:p>
            <a:pPr marL="457200" indent="-457200" fontAlgn="base">
              <a:lnSpc>
                <a:spcPct val="150000"/>
              </a:lnSpc>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i</a:t>
            </a:r>
            <a:r>
              <a:rPr lang="en-US" sz="3200" i="1" dirty="0" smtClean="0">
                <a:latin typeface="Times New Roman" panose="02020603050405020304" pitchFamily="18" charset="0"/>
                <a:cs typeface="Times New Roman" panose="02020603050405020304" pitchFamily="18" charset="0"/>
              </a:rPr>
              <a:t>nclude </a:t>
            </a:r>
            <a:r>
              <a:rPr lang="en-US" sz="3200" i="1" dirty="0" err="1" smtClean="0">
                <a:latin typeface="Times New Roman" panose="02020603050405020304" pitchFamily="18" charset="0"/>
                <a:cs typeface="Times New Roman" panose="02020603050405020304" pitchFamily="18" charset="0"/>
              </a:rPr>
              <a:t>semaphore.h</a:t>
            </a:r>
            <a:endParaRPr lang="en-US" sz="3200" i="1" dirty="0" smtClean="0">
              <a:latin typeface="Times New Roman" panose="02020603050405020304" pitchFamily="18" charset="0"/>
              <a:cs typeface="Times New Roman" panose="02020603050405020304" pitchFamily="18" charset="0"/>
            </a:endParaRPr>
          </a:p>
          <a:p>
            <a:pPr lvl="1" indent="-457200" fontAlgn="base">
              <a:lnSpc>
                <a:spcPct val="150000"/>
              </a:lnSpc>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To declare a semaphore, the data type is </a:t>
            </a:r>
            <a:r>
              <a:rPr lang="en-US" sz="3200" i="1" dirty="0" err="1">
                <a:latin typeface="Times New Roman" panose="02020603050405020304" pitchFamily="18" charset="0"/>
                <a:cs typeface="Times New Roman" panose="02020603050405020304" pitchFamily="18" charset="0"/>
              </a:rPr>
              <a:t>sem_t</a:t>
            </a:r>
            <a:r>
              <a:rPr lang="en-US" sz="3200" i="1" dirty="0" smtClean="0">
                <a:latin typeface="Times New Roman" panose="02020603050405020304" pitchFamily="18" charset="0"/>
                <a:cs typeface="Times New Roman" panose="02020603050405020304" pitchFamily="18" charset="0"/>
              </a:rPr>
              <a:t>.</a:t>
            </a:r>
            <a:endParaRPr lang="en-US" sz="3200" i="1" dirty="0">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US" sz="3200" i="1" dirty="0" smtClean="0">
                <a:latin typeface="Times New Roman" panose="02020603050405020304" pitchFamily="18" charset="0"/>
                <a:cs typeface="Times New Roman" panose="02020603050405020304" pitchFamily="18" charset="0"/>
              </a:rPr>
              <a:t>to </a:t>
            </a:r>
            <a:r>
              <a:rPr lang="en-US" sz="3200" i="1" dirty="0">
                <a:latin typeface="Times New Roman" panose="02020603050405020304" pitchFamily="18" charset="0"/>
                <a:cs typeface="Times New Roman" panose="02020603050405020304" pitchFamily="18" charset="0"/>
              </a:rPr>
              <a:t>lock a semaphore or wait we can use the </a:t>
            </a:r>
            <a:r>
              <a:rPr lang="en-US" sz="3200" i="1" dirty="0" err="1">
                <a:latin typeface="Times New Roman" panose="02020603050405020304" pitchFamily="18" charset="0"/>
                <a:cs typeface="Times New Roman" panose="02020603050405020304" pitchFamily="18" charset="0"/>
              </a:rPr>
              <a:t>sem_wait</a:t>
            </a:r>
            <a:r>
              <a:rPr lang="en-US" sz="3200" i="1" dirty="0">
                <a:latin typeface="Times New Roman" panose="02020603050405020304" pitchFamily="18" charset="0"/>
                <a:cs typeface="Times New Roman" panose="02020603050405020304" pitchFamily="18" charset="0"/>
              </a:rPr>
              <a:t> function:</a:t>
            </a:r>
          </a:p>
          <a:p>
            <a:pPr fontAlgn="base">
              <a:lnSpc>
                <a:spcPct val="150000"/>
              </a:lnSpc>
            </a:pP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int</a:t>
            </a:r>
            <a:r>
              <a:rPr lang="en-US" sz="3200" i="1" dirty="0" smtClean="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sem_wait</a:t>
            </a:r>
            <a:r>
              <a:rPr lang="en-US" sz="3200" i="1" dirty="0">
                <a:latin typeface="Times New Roman" panose="02020603050405020304" pitchFamily="18" charset="0"/>
                <a:cs typeface="Times New Roman" panose="02020603050405020304" pitchFamily="18" charset="0"/>
              </a:rPr>
              <a:t>(</a:t>
            </a:r>
            <a:r>
              <a:rPr lang="en-US" sz="3200" i="1" dirty="0" err="1">
                <a:latin typeface="Times New Roman" panose="02020603050405020304" pitchFamily="18" charset="0"/>
                <a:cs typeface="Times New Roman" panose="02020603050405020304" pitchFamily="18" charset="0"/>
              </a:rPr>
              <a:t>sem_t</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sem</a:t>
            </a:r>
            <a:r>
              <a:rPr lang="en-US" sz="3200" i="1" dirty="0">
                <a:latin typeface="Times New Roman" panose="02020603050405020304" pitchFamily="18" charset="0"/>
                <a:cs typeface="Times New Roman" panose="02020603050405020304" pitchFamily="18" charset="0"/>
              </a:rPr>
              <a:t>);</a:t>
            </a:r>
          </a:p>
          <a:p>
            <a:pPr marL="457200" indent="-457200" fontAlgn="base">
              <a:lnSpc>
                <a:spcPct val="150000"/>
              </a:lnSpc>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To release or signal a semaphore, we use the </a:t>
            </a:r>
            <a:r>
              <a:rPr lang="en-US" sz="3200" i="1" dirty="0" err="1">
                <a:latin typeface="Times New Roman" panose="02020603050405020304" pitchFamily="18" charset="0"/>
                <a:cs typeface="Times New Roman" panose="02020603050405020304" pitchFamily="18" charset="0"/>
              </a:rPr>
              <a:t>sem_post</a:t>
            </a:r>
            <a:r>
              <a:rPr lang="en-US" sz="3200" i="1" dirty="0">
                <a:latin typeface="Times New Roman" panose="02020603050405020304" pitchFamily="18" charset="0"/>
                <a:cs typeface="Times New Roman" panose="02020603050405020304" pitchFamily="18" charset="0"/>
              </a:rPr>
              <a:t> function:</a:t>
            </a:r>
          </a:p>
          <a:p>
            <a:pPr fontAlgn="base">
              <a:lnSpc>
                <a:spcPct val="150000"/>
              </a:lnSpc>
            </a:pP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int</a:t>
            </a:r>
            <a:r>
              <a:rPr lang="en-US" sz="3200" i="1" dirty="0" smtClean="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sem_post</a:t>
            </a:r>
            <a:r>
              <a:rPr lang="en-US" sz="3200" i="1" dirty="0">
                <a:latin typeface="Times New Roman" panose="02020603050405020304" pitchFamily="18" charset="0"/>
                <a:cs typeface="Times New Roman" panose="02020603050405020304" pitchFamily="18" charset="0"/>
              </a:rPr>
              <a:t>(</a:t>
            </a:r>
            <a:r>
              <a:rPr lang="en-US" sz="3200" i="1" dirty="0" err="1">
                <a:latin typeface="Times New Roman" panose="02020603050405020304" pitchFamily="18" charset="0"/>
                <a:cs typeface="Times New Roman" panose="02020603050405020304" pitchFamily="18" charset="0"/>
              </a:rPr>
              <a:t>sem_t</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sem</a:t>
            </a:r>
            <a:r>
              <a:rPr lang="en-US" sz="3200" i="1" dirty="0">
                <a:latin typeface="Times New Roman" panose="02020603050405020304" pitchFamily="18" charset="0"/>
                <a:cs typeface="Times New Roman" panose="02020603050405020304" pitchFamily="18" charset="0"/>
              </a:rPr>
              <a:t>);</a:t>
            </a:r>
          </a:p>
          <a:p>
            <a:pPr marL="457200" indent="-457200" fontAlgn="base">
              <a:lnSpc>
                <a:spcPct val="150000"/>
              </a:lnSpc>
              <a:buFont typeface="Arial" panose="020B0604020202020204" pitchFamily="34" charset="0"/>
              <a:buChar char="•"/>
            </a:pPr>
            <a:endParaRPr lang="en-US" sz="3200" i="1"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186574"/>
            <a:ext cx="65" cy="373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7933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46558"/>
            <a:ext cx="4286252" cy="646331"/>
          </a:xfrm>
          <a:prstGeom prst="rect">
            <a:avLst/>
          </a:prstGeom>
          <a:noFill/>
        </p:spPr>
        <p:txBody>
          <a:bodyPr wrap="square" rtlCol="0">
            <a:spAutoFit/>
          </a:bodyPr>
          <a:lstStyle/>
          <a:p>
            <a:r>
              <a:rPr lang="en-US" sz="3600" b="1" i="1" u="sng" dirty="0" smtClean="0">
                <a:latin typeface="Times New Roman" panose="02020603050405020304" pitchFamily="18" charset="0"/>
                <a:cs typeface="Times New Roman" panose="02020603050405020304" pitchFamily="18" charset="0"/>
              </a:rPr>
              <a:t>Semaphore</a:t>
            </a:r>
            <a:endParaRPr lang="en-IN" sz="3600" b="1" i="1" u="sng" dirty="0">
              <a:latin typeface="Times New Roman" panose="02020603050405020304" pitchFamily="18" charset="0"/>
              <a:cs typeface="Times New Roman" panose="02020603050405020304" pitchFamily="18" charset="0"/>
            </a:endParaRPr>
          </a:p>
        </p:txBody>
      </p:sp>
      <p:sp>
        <p:nvSpPr>
          <p:cNvPr id="6" name="Rectangle 5"/>
          <p:cNvSpPr/>
          <p:nvPr/>
        </p:nvSpPr>
        <p:spPr>
          <a:xfrm>
            <a:off x="1" y="500050"/>
            <a:ext cx="12192000" cy="5909310"/>
          </a:xfrm>
          <a:prstGeom prst="rect">
            <a:avLst/>
          </a:prstGeom>
        </p:spPr>
        <p:txBody>
          <a:bodyPr wrap="square">
            <a:spAutoFit/>
          </a:bodyPr>
          <a:lstStyle/>
          <a:p>
            <a:pPr marL="457200" indent="-457200" fontAlgn="base">
              <a:lnSpc>
                <a:spcPct val="150000"/>
              </a:lnSpc>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A semaphore is </a:t>
            </a:r>
            <a:r>
              <a:rPr lang="en-US" sz="2800" i="1" dirty="0" err="1">
                <a:latin typeface="Times New Roman" panose="02020603050405020304" pitchFamily="18" charset="0"/>
                <a:cs typeface="Times New Roman" panose="02020603050405020304" pitchFamily="18" charset="0"/>
              </a:rPr>
              <a:t>initialised</a:t>
            </a:r>
            <a:r>
              <a:rPr lang="en-US" sz="2800" i="1" dirty="0">
                <a:latin typeface="Times New Roman" panose="02020603050405020304" pitchFamily="18" charset="0"/>
                <a:cs typeface="Times New Roman" panose="02020603050405020304" pitchFamily="18" charset="0"/>
              </a:rPr>
              <a:t> by using </a:t>
            </a:r>
            <a:r>
              <a:rPr lang="en-US" sz="2800" i="1" dirty="0" err="1">
                <a:latin typeface="Times New Roman" panose="02020603050405020304" pitchFamily="18" charset="0"/>
                <a:cs typeface="Times New Roman" panose="02020603050405020304" pitchFamily="18" charset="0"/>
              </a:rPr>
              <a:t>sem_init</a:t>
            </a:r>
            <a:r>
              <a:rPr lang="en-US" sz="2800" i="1" dirty="0">
                <a:latin typeface="Times New Roman" panose="02020603050405020304" pitchFamily="18" charset="0"/>
                <a:cs typeface="Times New Roman" panose="02020603050405020304" pitchFamily="18" charset="0"/>
              </a:rPr>
              <a:t>(for processes or threads).</a:t>
            </a:r>
          </a:p>
          <a:p>
            <a:pPr fontAlgn="base">
              <a:lnSpc>
                <a:spcPct val="150000"/>
              </a:lnSpc>
            </a:pPr>
            <a:r>
              <a:rPr lang="en-US" sz="2800" i="1" dirty="0">
                <a:latin typeface="Times New Roman" panose="02020603050405020304" pitchFamily="18" charset="0"/>
                <a:cs typeface="Times New Roman" panose="02020603050405020304" pitchFamily="18" charset="0"/>
              </a:rPr>
              <a:t>                 </a:t>
            </a:r>
            <a:r>
              <a:rPr lang="en-US" sz="2800" i="1" dirty="0">
                <a:solidFill>
                  <a:srgbClr val="0070C0"/>
                </a:solidFill>
                <a:latin typeface="Times New Roman" panose="02020603050405020304" pitchFamily="18" charset="0"/>
                <a:cs typeface="Times New Roman" panose="02020603050405020304" pitchFamily="18" charset="0"/>
              </a:rPr>
              <a:t>  </a:t>
            </a:r>
            <a:r>
              <a:rPr lang="en-US" sz="2800" i="1" dirty="0" err="1" smtClean="0">
                <a:solidFill>
                  <a:srgbClr val="0070C0"/>
                </a:solidFill>
                <a:latin typeface="Times New Roman" panose="02020603050405020304" pitchFamily="18" charset="0"/>
                <a:cs typeface="Times New Roman" panose="02020603050405020304" pitchFamily="18" charset="0"/>
              </a:rPr>
              <a:t>sem_init</a:t>
            </a:r>
            <a:r>
              <a:rPr lang="en-US" sz="2800" i="1" dirty="0" smtClean="0">
                <a:solidFill>
                  <a:srgbClr val="0070C0"/>
                </a:solidFill>
                <a:latin typeface="Times New Roman" panose="02020603050405020304" pitchFamily="18" charset="0"/>
                <a:cs typeface="Times New Roman" panose="02020603050405020304" pitchFamily="18" charset="0"/>
              </a:rPr>
              <a:t>(</a:t>
            </a:r>
            <a:r>
              <a:rPr lang="en-US" sz="2800" i="1" dirty="0" err="1" smtClean="0">
                <a:solidFill>
                  <a:srgbClr val="0070C0"/>
                </a:solidFill>
                <a:latin typeface="Times New Roman" panose="02020603050405020304" pitchFamily="18" charset="0"/>
                <a:cs typeface="Times New Roman" panose="02020603050405020304" pitchFamily="18" charset="0"/>
              </a:rPr>
              <a:t>sem_t</a:t>
            </a:r>
            <a:r>
              <a:rPr lang="en-US" sz="2800" i="1" dirty="0" smtClean="0">
                <a:solidFill>
                  <a:srgbClr val="0070C0"/>
                </a:solidFill>
                <a:latin typeface="Times New Roman" panose="02020603050405020304" pitchFamily="18" charset="0"/>
                <a:cs typeface="Times New Roman" panose="02020603050405020304" pitchFamily="18" charset="0"/>
              </a:rPr>
              <a:t> </a:t>
            </a:r>
            <a:r>
              <a:rPr lang="en-US" sz="2800" i="1" dirty="0">
                <a:solidFill>
                  <a:srgbClr val="0070C0"/>
                </a:solidFill>
                <a:latin typeface="Times New Roman" panose="02020603050405020304" pitchFamily="18" charset="0"/>
                <a:cs typeface="Times New Roman" panose="02020603050405020304" pitchFamily="18" charset="0"/>
              </a:rPr>
              <a:t>*</a:t>
            </a:r>
            <a:r>
              <a:rPr lang="en-US" sz="2800" i="1" dirty="0" err="1">
                <a:solidFill>
                  <a:srgbClr val="0070C0"/>
                </a:solidFill>
                <a:latin typeface="Times New Roman" panose="02020603050405020304" pitchFamily="18" charset="0"/>
                <a:cs typeface="Times New Roman" panose="02020603050405020304" pitchFamily="18" charset="0"/>
              </a:rPr>
              <a:t>sem</a:t>
            </a:r>
            <a:r>
              <a:rPr lang="en-US" sz="2800" i="1" dirty="0">
                <a:solidFill>
                  <a:srgbClr val="0070C0"/>
                </a:solidFill>
                <a:latin typeface="Times New Roman" panose="02020603050405020304" pitchFamily="18" charset="0"/>
                <a:cs typeface="Times New Roman" panose="02020603050405020304" pitchFamily="18" charset="0"/>
              </a:rPr>
              <a:t>, </a:t>
            </a:r>
            <a:r>
              <a:rPr lang="en-US" sz="2800" i="1" dirty="0" err="1">
                <a:solidFill>
                  <a:srgbClr val="0070C0"/>
                </a:solidFill>
                <a:latin typeface="Times New Roman" panose="02020603050405020304" pitchFamily="18" charset="0"/>
                <a:cs typeface="Times New Roman" panose="02020603050405020304" pitchFamily="18" charset="0"/>
              </a:rPr>
              <a:t>int</a:t>
            </a:r>
            <a:r>
              <a:rPr lang="en-US" sz="2800" i="1" dirty="0">
                <a:solidFill>
                  <a:srgbClr val="0070C0"/>
                </a:solidFill>
                <a:latin typeface="Times New Roman" panose="02020603050405020304" pitchFamily="18" charset="0"/>
                <a:cs typeface="Times New Roman" panose="02020603050405020304" pitchFamily="18" charset="0"/>
              </a:rPr>
              <a:t> </a:t>
            </a:r>
            <a:r>
              <a:rPr lang="en-US" sz="2800" i="1" dirty="0" err="1">
                <a:solidFill>
                  <a:srgbClr val="0070C0"/>
                </a:solidFill>
                <a:latin typeface="Times New Roman" panose="02020603050405020304" pitchFamily="18" charset="0"/>
                <a:cs typeface="Times New Roman" panose="02020603050405020304" pitchFamily="18" charset="0"/>
              </a:rPr>
              <a:t>pshared</a:t>
            </a:r>
            <a:r>
              <a:rPr lang="en-US" sz="2800" i="1" dirty="0">
                <a:solidFill>
                  <a:srgbClr val="0070C0"/>
                </a:solidFill>
                <a:latin typeface="Times New Roman" panose="02020603050405020304" pitchFamily="18" charset="0"/>
                <a:cs typeface="Times New Roman" panose="02020603050405020304" pitchFamily="18" charset="0"/>
              </a:rPr>
              <a:t>, unsigned </a:t>
            </a:r>
            <a:r>
              <a:rPr lang="en-US" sz="2800" i="1" dirty="0" err="1">
                <a:solidFill>
                  <a:srgbClr val="0070C0"/>
                </a:solidFill>
                <a:latin typeface="Times New Roman" panose="02020603050405020304" pitchFamily="18" charset="0"/>
                <a:cs typeface="Times New Roman" panose="02020603050405020304" pitchFamily="18" charset="0"/>
              </a:rPr>
              <a:t>int</a:t>
            </a:r>
            <a:r>
              <a:rPr lang="en-US" sz="2800" i="1" dirty="0">
                <a:solidFill>
                  <a:srgbClr val="0070C0"/>
                </a:solidFill>
                <a:latin typeface="Times New Roman" panose="02020603050405020304" pitchFamily="18" charset="0"/>
                <a:cs typeface="Times New Roman" panose="02020603050405020304" pitchFamily="18" charset="0"/>
              </a:rPr>
              <a:t> value);</a:t>
            </a:r>
          </a:p>
          <a:p>
            <a:pPr marL="457200" indent="-457200" fontAlgn="base">
              <a:lnSpc>
                <a:spcPct val="150000"/>
              </a:lnSpc>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Where,</a:t>
            </a:r>
          </a:p>
          <a:p>
            <a:pPr marL="914400" lvl="1" indent="-457200" fontAlgn="base">
              <a:lnSpc>
                <a:spcPct val="150000"/>
              </a:lnSpc>
              <a:buFont typeface="Arial" panose="020B0604020202020204" pitchFamily="34" charset="0"/>
              <a:buChar char="•"/>
            </a:pPr>
            <a:r>
              <a:rPr lang="en-US" sz="2800" i="1" dirty="0" err="1">
                <a:latin typeface="Times New Roman" panose="02020603050405020304" pitchFamily="18" charset="0"/>
                <a:cs typeface="Times New Roman" panose="02020603050405020304" pitchFamily="18" charset="0"/>
              </a:rPr>
              <a:t>sem</a:t>
            </a:r>
            <a:r>
              <a:rPr lang="en-US" sz="2800" i="1" dirty="0">
                <a:latin typeface="Times New Roman" panose="02020603050405020304" pitchFamily="18" charset="0"/>
                <a:cs typeface="Times New Roman" panose="02020603050405020304" pitchFamily="18" charset="0"/>
              </a:rPr>
              <a:t> : Specifies the semaphore to be initialized.</a:t>
            </a:r>
          </a:p>
          <a:p>
            <a:pPr marL="914400" lvl="1" indent="-457200" fontAlgn="base">
              <a:lnSpc>
                <a:spcPct val="150000"/>
              </a:lnSpc>
              <a:buFont typeface="Arial" panose="020B0604020202020204" pitchFamily="34" charset="0"/>
              <a:buChar char="•"/>
            </a:pPr>
            <a:r>
              <a:rPr lang="en-US" sz="2800" i="1" dirty="0" err="1">
                <a:latin typeface="Times New Roman" panose="02020603050405020304" pitchFamily="18" charset="0"/>
                <a:cs typeface="Times New Roman" panose="02020603050405020304" pitchFamily="18" charset="0"/>
              </a:rPr>
              <a:t>pshared</a:t>
            </a:r>
            <a:r>
              <a:rPr lang="en-US" sz="2800" i="1" dirty="0">
                <a:latin typeface="Times New Roman" panose="02020603050405020304" pitchFamily="18" charset="0"/>
                <a:cs typeface="Times New Roman" panose="02020603050405020304" pitchFamily="18" charset="0"/>
              </a:rPr>
              <a:t> : This argument specifies whether or not the newly initialized semaphore is shared between processes or between threads. A non-zero value means the semaphore is shared between processes and a value of zero means it is shared between threads.</a:t>
            </a:r>
          </a:p>
          <a:p>
            <a:pPr marL="914400" lvl="1" indent="-457200" fontAlgn="base">
              <a:lnSpc>
                <a:spcPct val="150000"/>
              </a:lnSpc>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value : Specifies the value to assign to the newly initialized semaphore</a:t>
            </a:r>
            <a:r>
              <a:rPr lang="en-US" sz="2800" i="1" dirty="0" smtClean="0">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186574"/>
            <a:ext cx="65" cy="373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9500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46558"/>
            <a:ext cx="4286252" cy="646331"/>
          </a:xfrm>
          <a:prstGeom prst="rect">
            <a:avLst/>
          </a:prstGeom>
          <a:noFill/>
        </p:spPr>
        <p:txBody>
          <a:bodyPr wrap="square" rtlCol="0">
            <a:spAutoFit/>
          </a:bodyPr>
          <a:lstStyle/>
          <a:p>
            <a:r>
              <a:rPr lang="en-US" sz="3600" b="1" i="1" u="sng" dirty="0" smtClean="0">
                <a:latin typeface="Times New Roman" panose="02020603050405020304" pitchFamily="18" charset="0"/>
                <a:cs typeface="Times New Roman" panose="02020603050405020304" pitchFamily="18" charset="0"/>
              </a:rPr>
              <a:t>Semaphore</a:t>
            </a:r>
            <a:endParaRPr lang="en-IN" sz="3600" b="1" i="1" u="sng" dirty="0">
              <a:latin typeface="Times New Roman" panose="02020603050405020304" pitchFamily="18" charset="0"/>
              <a:cs typeface="Times New Roman" panose="02020603050405020304" pitchFamily="18" charset="0"/>
            </a:endParaRPr>
          </a:p>
        </p:txBody>
      </p:sp>
      <p:sp>
        <p:nvSpPr>
          <p:cNvPr id="6" name="Rectangle 5"/>
          <p:cNvSpPr/>
          <p:nvPr/>
        </p:nvSpPr>
        <p:spPr>
          <a:xfrm>
            <a:off x="1" y="1243005"/>
            <a:ext cx="12192000" cy="1953868"/>
          </a:xfrm>
          <a:prstGeom prst="rect">
            <a:avLst/>
          </a:prstGeom>
        </p:spPr>
        <p:txBody>
          <a:bodyPr wrap="square">
            <a:spAutoFit/>
          </a:bodyPr>
          <a:lstStyle/>
          <a:p>
            <a:pPr marL="914400" lvl="1" indent="-457200" fontAlgn="base">
              <a:lnSpc>
                <a:spcPct val="150000"/>
              </a:lnSpc>
              <a:buFont typeface="Arial" panose="020B0604020202020204" pitchFamily="34" charset="0"/>
              <a:buChar char="•"/>
            </a:pPr>
            <a:r>
              <a:rPr lang="en-US" sz="2800" i="1" dirty="0" smtClean="0">
                <a:latin typeface="Times New Roman" panose="02020603050405020304" pitchFamily="18" charset="0"/>
                <a:cs typeface="Times New Roman" panose="02020603050405020304" pitchFamily="18" charset="0"/>
              </a:rPr>
              <a:t>To </a:t>
            </a:r>
            <a:r>
              <a:rPr lang="en-US" sz="2800" i="1" dirty="0">
                <a:latin typeface="Times New Roman" panose="02020603050405020304" pitchFamily="18" charset="0"/>
                <a:cs typeface="Times New Roman" panose="02020603050405020304" pitchFamily="18" charset="0"/>
              </a:rPr>
              <a:t>destroy a semaphore, we can use </a:t>
            </a:r>
            <a:r>
              <a:rPr lang="en-US" sz="2800" i="1" dirty="0" err="1">
                <a:latin typeface="Times New Roman" panose="02020603050405020304" pitchFamily="18" charset="0"/>
                <a:cs typeface="Times New Roman" panose="02020603050405020304" pitchFamily="18" charset="0"/>
              </a:rPr>
              <a:t>sem_destroy</a:t>
            </a:r>
            <a:r>
              <a:rPr lang="en-US" sz="2800" i="1" dirty="0">
                <a:latin typeface="Times New Roman" panose="02020603050405020304" pitchFamily="18" charset="0"/>
                <a:cs typeface="Times New Roman" panose="02020603050405020304" pitchFamily="18" charset="0"/>
              </a:rPr>
              <a:t>.</a:t>
            </a:r>
          </a:p>
          <a:p>
            <a:pPr lvl="1" fontAlgn="base">
              <a:lnSpc>
                <a:spcPct val="150000"/>
              </a:lnSpc>
            </a:pPr>
            <a:r>
              <a:rPr lang="en-US" sz="2800" i="1" dirty="0">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sem_destroy</a:t>
            </a:r>
            <a:r>
              <a:rPr lang="en-US" sz="2800" i="1" dirty="0">
                <a:solidFill>
                  <a:srgbClr val="C00000"/>
                </a:solidFill>
                <a:latin typeface="Times New Roman" panose="02020603050405020304" pitchFamily="18" charset="0"/>
                <a:cs typeface="Times New Roman" panose="02020603050405020304" pitchFamily="18" charset="0"/>
              </a:rPr>
              <a:t>(</a:t>
            </a:r>
            <a:r>
              <a:rPr lang="en-US" sz="2800" i="1" dirty="0" err="1">
                <a:solidFill>
                  <a:srgbClr val="C00000"/>
                </a:solidFill>
                <a:latin typeface="Times New Roman" panose="02020603050405020304" pitchFamily="18" charset="0"/>
                <a:cs typeface="Times New Roman" panose="02020603050405020304" pitchFamily="18" charset="0"/>
              </a:rPr>
              <a:t>sem_t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mutex</a:t>
            </a:r>
            <a:r>
              <a:rPr lang="en-US" sz="2800" i="1" dirty="0">
                <a:solidFill>
                  <a:srgbClr val="C00000"/>
                </a:solidFill>
                <a:latin typeface="Times New Roman" panose="02020603050405020304" pitchFamily="18" charset="0"/>
                <a:cs typeface="Times New Roman" panose="02020603050405020304" pitchFamily="18" charset="0"/>
              </a:rPr>
              <a:t>);</a:t>
            </a:r>
          </a:p>
          <a:p>
            <a:pPr marL="914400" lvl="1" indent="-457200" fontAlgn="base">
              <a:lnSpc>
                <a:spcPct val="150000"/>
              </a:lnSpc>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Compile the code by linking with -</a:t>
            </a:r>
            <a:r>
              <a:rPr lang="en-US" sz="2800" i="1" dirty="0" err="1">
                <a:latin typeface="Times New Roman" panose="02020603050405020304" pitchFamily="18" charset="0"/>
                <a:cs typeface="Times New Roman" panose="02020603050405020304" pitchFamily="18" charset="0"/>
              </a:rPr>
              <a:t>lpthread</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lrt</a:t>
            </a:r>
            <a:endParaRPr lang="en-US" sz="3200" i="1"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186574"/>
            <a:ext cx="65" cy="373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5281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46558"/>
            <a:ext cx="4286252" cy="646331"/>
          </a:xfrm>
          <a:prstGeom prst="rect">
            <a:avLst/>
          </a:prstGeom>
          <a:noFill/>
        </p:spPr>
        <p:txBody>
          <a:bodyPr wrap="square" rtlCol="0">
            <a:spAutoFit/>
          </a:bodyPr>
          <a:lstStyle/>
          <a:p>
            <a:r>
              <a:rPr lang="en-US" sz="3600" b="1" i="1" u="sng" dirty="0" smtClean="0">
                <a:latin typeface="Times New Roman" panose="02020603050405020304" pitchFamily="18" charset="0"/>
                <a:cs typeface="Times New Roman" panose="02020603050405020304" pitchFamily="18" charset="0"/>
              </a:rPr>
              <a:t>Semaphore</a:t>
            </a:r>
            <a:endParaRPr lang="en-IN" sz="3600" b="1" i="1" u="sng"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186574"/>
            <a:ext cx="65" cy="373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047999" y="-67768"/>
            <a:ext cx="7853363" cy="7232749"/>
          </a:xfrm>
          <a:prstGeom prst="rect">
            <a:avLst/>
          </a:prstGeom>
        </p:spPr>
        <p:txBody>
          <a:bodyPr wrap="square">
            <a:spAutoFit/>
          </a:bodyPr>
          <a:lstStyle/>
          <a:p>
            <a:pPr lvl="1" fontAlgn="base"/>
            <a:r>
              <a:rPr lang="en-US" sz="1600" i="1" dirty="0">
                <a:latin typeface="Times New Roman" panose="02020603050405020304" pitchFamily="18" charset="0"/>
                <a:cs typeface="Times New Roman" panose="02020603050405020304" pitchFamily="18" charset="0"/>
              </a:rPr>
              <a:t>// C program to demonstrate working of Semaphores </a:t>
            </a:r>
          </a:p>
          <a:p>
            <a:pPr lvl="1" fontAlgn="base"/>
            <a:r>
              <a:rPr lang="en-US" sz="1600" i="1" dirty="0">
                <a:latin typeface="Times New Roman" panose="02020603050405020304" pitchFamily="18" charset="0"/>
                <a:cs typeface="Times New Roman" panose="02020603050405020304" pitchFamily="18" charset="0"/>
              </a:rPr>
              <a:t>#include &lt;</a:t>
            </a:r>
            <a:r>
              <a:rPr lang="en-US" sz="1600" i="1" dirty="0" err="1">
                <a:latin typeface="Times New Roman" panose="02020603050405020304" pitchFamily="18" charset="0"/>
                <a:cs typeface="Times New Roman" panose="02020603050405020304" pitchFamily="18" charset="0"/>
              </a:rPr>
              <a:t>stdio.h</a:t>
            </a:r>
            <a:r>
              <a:rPr lang="en-US" sz="1600" i="1" dirty="0">
                <a:latin typeface="Times New Roman" panose="02020603050405020304" pitchFamily="18" charset="0"/>
                <a:cs typeface="Times New Roman" panose="02020603050405020304" pitchFamily="18" charset="0"/>
              </a:rPr>
              <a:t>&gt; </a:t>
            </a:r>
          </a:p>
          <a:p>
            <a:pPr lvl="1" fontAlgn="base"/>
            <a:r>
              <a:rPr lang="en-US" sz="1600" i="1" dirty="0">
                <a:latin typeface="Times New Roman" panose="02020603050405020304" pitchFamily="18" charset="0"/>
                <a:cs typeface="Times New Roman" panose="02020603050405020304" pitchFamily="18" charset="0"/>
              </a:rPr>
              <a:t>#include &lt;</a:t>
            </a:r>
            <a:r>
              <a:rPr lang="en-US" sz="1600" i="1" dirty="0" err="1">
                <a:latin typeface="Times New Roman" panose="02020603050405020304" pitchFamily="18" charset="0"/>
                <a:cs typeface="Times New Roman" panose="02020603050405020304" pitchFamily="18" charset="0"/>
              </a:rPr>
              <a:t>pthread.h</a:t>
            </a:r>
            <a:r>
              <a:rPr lang="en-US" sz="1600" i="1" dirty="0">
                <a:latin typeface="Times New Roman" panose="02020603050405020304" pitchFamily="18" charset="0"/>
                <a:cs typeface="Times New Roman" panose="02020603050405020304" pitchFamily="18" charset="0"/>
              </a:rPr>
              <a:t>&gt; </a:t>
            </a:r>
          </a:p>
          <a:p>
            <a:pPr lvl="1" fontAlgn="base"/>
            <a:r>
              <a:rPr lang="en-US" sz="1600" i="1" dirty="0">
                <a:latin typeface="Times New Roman" panose="02020603050405020304" pitchFamily="18" charset="0"/>
                <a:cs typeface="Times New Roman" panose="02020603050405020304" pitchFamily="18" charset="0"/>
              </a:rPr>
              <a:t>#include &lt;</a:t>
            </a:r>
            <a:r>
              <a:rPr lang="en-US" sz="1600" i="1" dirty="0" err="1">
                <a:latin typeface="Times New Roman" panose="02020603050405020304" pitchFamily="18" charset="0"/>
                <a:cs typeface="Times New Roman" panose="02020603050405020304" pitchFamily="18" charset="0"/>
              </a:rPr>
              <a:t>semaphore.h</a:t>
            </a:r>
            <a:r>
              <a:rPr lang="en-US" sz="1600" i="1" dirty="0">
                <a:latin typeface="Times New Roman" panose="02020603050405020304" pitchFamily="18" charset="0"/>
                <a:cs typeface="Times New Roman" panose="02020603050405020304" pitchFamily="18" charset="0"/>
              </a:rPr>
              <a:t>&gt; </a:t>
            </a:r>
          </a:p>
          <a:p>
            <a:pPr lvl="1" fontAlgn="base"/>
            <a:r>
              <a:rPr lang="en-US" sz="1600" i="1" dirty="0">
                <a:latin typeface="Times New Roman" panose="02020603050405020304" pitchFamily="18" charset="0"/>
                <a:cs typeface="Times New Roman" panose="02020603050405020304" pitchFamily="18" charset="0"/>
              </a:rPr>
              <a:t>#include &lt;</a:t>
            </a:r>
            <a:r>
              <a:rPr lang="en-US" sz="1600" i="1" dirty="0" err="1">
                <a:latin typeface="Times New Roman" panose="02020603050405020304" pitchFamily="18" charset="0"/>
                <a:cs typeface="Times New Roman" panose="02020603050405020304" pitchFamily="18" charset="0"/>
              </a:rPr>
              <a:t>unistd.h</a:t>
            </a:r>
            <a:r>
              <a:rPr lang="en-US" sz="1600" i="1" dirty="0">
                <a:latin typeface="Times New Roman" panose="02020603050405020304" pitchFamily="18" charset="0"/>
                <a:cs typeface="Times New Roman" panose="02020603050405020304" pitchFamily="18" charset="0"/>
              </a:rPr>
              <a:t>&gt; </a:t>
            </a:r>
          </a:p>
          <a:p>
            <a:pPr lvl="1" fontAlgn="base"/>
            <a:r>
              <a:rPr lang="en-US" sz="1600" i="1" dirty="0" err="1">
                <a:latin typeface="Times New Roman" panose="02020603050405020304" pitchFamily="18" charset="0"/>
                <a:cs typeface="Times New Roman" panose="02020603050405020304" pitchFamily="18" charset="0"/>
              </a:rPr>
              <a:t>sem_t</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mutex</a:t>
            </a:r>
            <a:r>
              <a:rPr lang="en-US" sz="1600" i="1" dirty="0">
                <a:latin typeface="Times New Roman" panose="02020603050405020304" pitchFamily="18" charset="0"/>
                <a:cs typeface="Times New Roman" panose="02020603050405020304" pitchFamily="18" charset="0"/>
              </a:rPr>
              <a:t>; </a:t>
            </a:r>
          </a:p>
          <a:p>
            <a:pPr lvl="1" fontAlgn="base"/>
            <a:r>
              <a:rPr lang="en-US" sz="1600" i="1" dirty="0" smtClean="0">
                <a:latin typeface="Times New Roman" panose="02020603050405020304" pitchFamily="18" charset="0"/>
                <a:cs typeface="Times New Roman" panose="02020603050405020304" pitchFamily="18" charset="0"/>
              </a:rPr>
              <a:t>void</a:t>
            </a:r>
            <a:r>
              <a:rPr lang="en-US" sz="1600" i="1" dirty="0">
                <a:latin typeface="Times New Roman" panose="02020603050405020304" pitchFamily="18" charset="0"/>
                <a:cs typeface="Times New Roman" panose="02020603050405020304" pitchFamily="18" charset="0"/>
              </a:rPr>
              <a:t>* thread(void* </a:t>
            </a:r>
            <a:r>
              <a:rPr lang="en-US" sz="1600" i="1" dirty="0" err="1">
                <a:latin typeface="Times New Roman" panose="02020603050405020304" pitchFamily="18" charset="0"/>
                <a:cs typeface="Times New Roman" panose="02020603050405020304" pitchFamily="18" charset="0"/>
              </a:rPr>
              <a:t>arg</a:t>
            </a:r>
            <a:r>
              <a:rPr lang="en-US" sz="1600" i="1" dirty="0">
                <a:latin typeface="Times New Roman" panose="02020603050405020304" pitchFamily="18" charset="0"/>
                <a:cs typeface="Times New Roman" panose="02020603050405020304" pitchFamily="18" charset="0"/>
              </a:rPr>
              <a:t>) </a:t>
            </a:r>
          </a:p>
          <a:p>
            <a:pPr lvl="1" fontAlgn="base"/>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wait </a:t>
            </a:r>
          </a:p>
          <a:p>
            <a:pPr lvl="1" fontAlgn="base"/>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sem_wait</a:t>
            </a:r>
            <a:r>
              <a:rPr lang="en-US" sz="1600" i="1" dirty="0">
                <a:latin typeface="Times New Roman" panose="02020603050405020304" pitchFamily="18" charset="0"/>
                <a:cs typeface="Times New Roman" panose="02020603050405020304" pitchFamily="18" charset="0"/>
              </a:rPr>
              <a:t>(&amp;</a:t>
            </a:r>
            <a:r>
              <a:rPr lang="en-US" sz="1600" i="1" dirty="0" err="1">
                <a:latin typeface="Times New Roman" panose="02020603050405020304" pitchFamily="18" charset="0"/>
                <a:cs typeface="Times New Roman" panose="02020603050405020304" pitchFamily="18" charset="0"/>
              </a:rPr>
              <a:t>mutex</a:t>
            </a:r>
            <a:r>
              <a:rPr lang="en-US" sz="1600" i="1" dirty="0">
                <a:latin typeface="Times New Roman" panose="02020603050405020304" pitchFamily="18" charset="0"/>
                <a:cs typeface="Times New Roman" panose="02020603050405020304" pitchFamily="18" charset="0"/>
              </a:rPr>
              <a:t>); </a:t>
            </a:r>
          </a:p>
          <a:p>
            <a:pPr lvl="1" fontAlgn="base"/>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printf</a:t>
            </a:r>
            <a:r>
              <a:rPr lang="en-US" sz="1600" i="1"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nEntered</a:t>
            </a:r>
            <a:r>
              <a:rPr lang="en-US" sz="1600" i="1" dirty="0">
                <a:latin typeface="Times New Roman" panose="02020603050405020304" pitchFamily="18" charset="0"/>
                <a:cs typeface="Times New Roman" panose="02020603050405020304" pitchFamily="18" charset="0"/>
              </a:rPr>
              <a:t>..\n"); </a:t>
            </a:r>
          </a:p>
          <a:p>
            <a:pPr lvl="1" fontAlgn="base"/>
            <a:r>
              <a:rPr lang="en-US" sz="1600" i="1" dirty="0" smtClean="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critical section </a:t>
            </a:r>
          </a:p>
          <a:p>
            <a:pPr lvl="1" fontAlgn="base"/>
            <a:r>
              <a:rPr lang="en-US" sz="1600" i="1" dirty="0">
                <a:latin typeface="Times New Roman" panose="02020603050405020304" pitchFamily="18" charset="0"/>
                <a:cs typeface="Times New Roman" panose="02020603050405020304" pitchFamily="18" charset="0"/>
              </a:rPr>
              <a:t>	sleep(4); 	</a:t>
            </a:r>
          </a:p>
          <a:p>
            <a:pPr lvl="1" fontAlgn="base"/>
            <a:r>
              <a:rPr lang="en-US" sz="1600" i="1" dirty="0">
                <a:latin typeface="Times New Roman" panose="02020603050405020304" pitchFamily="18" charset="0"/>
                <a:cs typeface="Times New Roman" panose="02020603050405020304" pitchFamily="18" charset="0"/>
              </a:rPr>
              <a:t>	//signal </a:t>
            </a:r>
          </a:p>
          <a:p>
            <a:pPr lvl="1" fontAlgn="base"/>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printf</a:t>
            </a:r>
            <a:r>
              <a:rPr lang="en-US" sz="1600" i="1"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nJust</a:t>
            </a:r>
            <a:r>
              <a:rPr lang="en-US" sz="1600" i="1" dirty="0">
                <a:latin typeface="Times New Roman" panose="02020603050405020304" pitchFamily="18" charset="0"/>
                <a:cs typeface="Times New Roman" panose="02020603050405020304" pitchFamily="18" charset="0"/>
              </a:rPr>
              <a:t> Exiting...\n"); </a:t>
            </a:r>
          </a:p>
          <a:p>
            <a:pPr lvl="1" fontAlgn="base"/>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sem_post</a:t>
            </a:r>
            <a:r>
              <a:rPr lang="en-US" sz="1600" i="1" dirty="0">
                <a:latin typeface="Times New Roman" panose="02020603050405020304" pitchFamily="18" charset="0"/>
                <a:cs typeface="Times New Roman" panose="02020603050405020304" pitchFamily="18" charset="0"/>
              </a:rPr>
              <a:t>(&amp;</a:t>
            </a:r>
            <a:r>
              <a:rPr lang="en-US" sz="1600" i="1" dirty="0" err="1">
                <a:latin typeface="Times New Roman" panose="02020603050405020304" pitchFamily="18" charset="0"/>
                <a:cs typeface="Times New Roman" panose="02020603050405020304" pitchFamily="18" charset="0"/>
              </a:rPr>
              <a:t>mutex</a:t>
            </a:r>
            <a:r>
              <a:rPr lang="en-US" sz="1600" i="1" dirty="0">
                <a:latin typeface="Times New Roman" panose="02020603050405020304" pitchFamily="18" charset="0"/>
                <a:cs typeface="Times New Roman" panose="02020603050405020304" pitchFamily="18" charset="0"/>
              </a:rPr>
              <a:t>); </a:t>
            </a:r>
          </a:p>
          <a:p>
            <a:pPr lvl="1" fontAlgn="base"/>
            <a:r>
              <a:rPr lang="en-US" sz="1600" i="1" dirty="0">
                <a:latin typeface="Times New Roman" panose="02020603050405020304" pitchFamily="18" charset="0"/>
                <a:cs typeface="Times New Roman" panose="02020603050405020304" pitchFamily="18" charset="0"/>
              </a:rPr>
              <a:t>} </a:t>
            </a:r>
          </a:p>
          <a:p>
            <a:pPr lvl="1" fontAlgn="base"/>
            <a:r>
              <a:rPr lang="en-US" sz="1600" i="1" dirty="0" err="1">
                <a:latin typeface="Times New Roman" panose="02020603050405020304" pitchFamily="18" charset="0"/>
                <a:cs typeface="Times New Roman" panose="02020603050405020304" pitchFamily="18" charset="0"/>
              </a:rPr>
              <a:t>int</a:t>
            </a:r>
            <a:r>
              <a:rPr lang="en-US" sz="1600" i="1" dirty="0">
                <a:latin typeface="Times New Roman" panose="02020603050405020304" pitchFamily="18" charset="0"/>
                <a:cs typeface="Times New Roman" panose="02020603050405020304" pitchFamily="18" charset="0"/>
              </a:rPr>
              <a:t> main() </a:t>
            </a:r>
          </a:p>
          <a:p>
            <a:pPr lvl="1" fontAlgn="base"/>
            <a:r>
              <a:rPr lang="en-US" sz="1600" i="1" dirty="0">
                <a:latin typeface="Times New Roman" panose="02020603050405020304" pitchFamily="18" charset="0"/>
                <a:cs typeface="Times New Roman" panose="02020603050405020304" pitchFamily="18" charset="0"/>
              </a:rPr>
              <a:t>{ </a:t>
            </a:r>
          </a:p>
          <a:p>
            <a:pPr lvl="1" fontAlgn="base"/>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sem_init</a:t>
            </a:r>
            <a:r>
              <a:rPr lang="en-US" sz="1600" i="1" dirty="0">
                <a:latin typeface="Times New Roman" panose="02020603050405020304" pitchFamily="18" charset="0"/>
                <a:cs typeface="Times New Roman" panose="02020603050405020304" pitchFamily="18" charset="0"/>
              </a:rPr>
              <a:t>(&amp;</a:t>
            </a:r>
            <a:r>
              <a:rPr lang="en-US" sz="1600" i="1" dirty="0" err="1">
                <a:latin typeface="Times New Roman" panose="02020603050405020304" pitchFamily="18" charset="0"/>
                <a:cs typeface="Times New Roman" panose="02020603050405020304" pitchFamily="18" charset="0"/>
              </a:rPr>
              <a:t>mutex</a:t>
            </a:r>
            <a:r>
              <a:rPr lang="en-US" sz="1600" i="1" dirty="0">
                <a:latin typeface="Times New Roman" panose="02020603050405020304" pitchFamily="18" charset="0"/>
                <a:cs typeface="Times New Roman" panose="02020603050405020304" pitchFamily="18" charset="0"/>
              </a:rPr>
              <a:t>, 0, 1); </a:t>
            </a:r>
          </a:p>
          <a:p>
            <a:pPr lvl="1" fontAlgn="base"/>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pthread_t</a:t>
            </a:r>
            <a:r>
              <a:rPr lang="en-US" sz="1600" i="1" dirty="0">
                <a:latin typeface="Times New Roman" panose="02020603050405020304" pitchFamily="18" charset="0"/>
                <a:cs typeface="Times New Roman" panose="02020603050405020304" pitchFamily="18" charset="0"/>
              </a:rPr>
              <a:t> t1,t2; </a:t>
            </a:r>
          </a:p>
          <a:p>
            <a:pPr lvl="1" fontAlgn="base"/>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pthread_create</a:t>
            </a:r>
            <a:r>
              <a:rPr lang="en-US" sz="1600" i="1" dirty="0">
                <a:latin typeface="Times New Roman" panose="02020603050405020304" pitchFamily="18" charset="0"/>
                <a:cs typeface="Times New Roman" panose="02020603050405020304" pitchFamily="18" charset="0"/>
              </a:rPr>
              <a:t>(&amp;t1,NULL,thread,NULL); </a:t>
            </a:r>
          </a:p>
          <a:p>
            <a:pPr lvl="1" fontAlgn="base"/>
            <a:r>
              <a:rPr lang="en-US" sz="1600" i="1" dirty="0">
                <a:latin typeface="Times New Roman" panose="02020603050405020304" pitchFamily="18" charset="0"/>
                <a:cs typeface="Times New Roman" panose="02020603050405020304" pitchFamily="18" charset="0"/>
              </a:rPr>
              <a:t>	sleep(2); </a:t>
            </a:r>
          </a:p>
          <a:p>
            <a:pPr lvl="1" fontAlgn="base"/>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pthread_create</a:t>
            </a:r>
            <a:r>
              <a:rPr lang="en-US" sz="1600" i="1" dirty="0">
                <a:latin typeface="Times New Roman" panose="02020603050405020304" pitchFamily="18" charset="0"/>
                <a:cs typeface="Times New Roman" panose="02020603050405020304" pitchFamily="18" charset="0"/>
              </a:rPr>
              <a:t>(&amp;t2,NULL,thread,NULL); </a:t>
            </a:r>
          </a:p>
          <a:p>
            <a:pPr lvl="1" fontAlgn="base"/>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pthread_join</a:t>
            </a:r>
            <a:r>
              <a:rPr lang="en-US" sz="1600" i="1" dirty="0">
                <a:latin typeface="Times New Roman" panose="02020603050405020304" pitchFamily="18" charset="0"/>
                <a:cs typeface="Times New Roman" panose="02020603050405020304" pitchFamily="18" charset="0"/>
              </a:rPr>
              <a:t>(t1,NULL); </a:t>
            </a:r>
          </a:p>
          <a:p>
            <a:pPr lvl="1" fontAlgn="base"/>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pthread_join</a:t>
            </a:r>
            <a:r>
              <a:rPr lang="en-US" sz="1600" i="1" dirty="0">
                <a:latin typeface="Times New Roman" panose="02020603050405020304" pitchFamily="18" charset="0"/>
                <a:cs typeface="Times New Roman" panose="02020603050405020304" pitchFamily="18" charset="0"/>
              </a:rPr>
              <a:t>(t2,NULL); </a:t>
            </a:r>
          </a:p>
          <a:p>
            <a:pPr lvl="1" fontAlgn="base"/>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sem_destroy</a:t>
            </a:r>
            <a:r>
              <a:rPr lang="en-US" sz="1600" i="1" dirty="0">
                <a:latin typeface="Times New Roman" panose="02020603050405020304" pitchFamily="18" charset="0"/>
                <a:cs typeface="Times New Roman" panose="02020603050405020304" pitchFamily="18" charset="0"/>
              </a:rPr>
              <a:t>(&amp;</a:t>
            </a:r>
            <a:r>
              <a:rPr lang="en-US" sz="1600" i="1" dirty="0" err="1">
                <a:latin typeface="Times New Roman" panose="02020603050405020304" pitchFamily="18" charset="0"/>
                <a:cs typeface="Times New Roman" panose="02020603050405020304" pitchFamily="18" charset="0"/>
              </a:rPr>
              <a:t>mutex</a:t>
            </a:r>
            <a:r>
              <a:rPr lang="en-US" sz="1600" i="1" dirty="0">
                <a:latin typeface="Times New Roman" panose="02020603050405020304" pitchFamily="18" charset="0"/>
                <a:cs typeface="Times New Roman" panose="02020603050405020304" pitchFamily="18" charset="0"/>
              </a:rPr>
              <a:t>); </a:t>
            </a:r>
          </a:p>
          <a:p>
            <a:pPr lvl="1" fontAlgn="base"/>
            <a:r>
              <a:rPr lang="en-US" sz="1600" i="1" dirty="0">
                <a:latin typeface="Times New Roman" panose="02020603050405020304" pitchFamily="18" charset="0"/>
                <a:cs typeface="Times New Roman" panose="02020603050405020304" pitchFamily="18" charset="0"/>
              </a:rPr>
              <a:t>	return 0; </a:t>
            </a:r>
          </a:p>
          <a:p>
            <a:pPr lvl="1" fontAlgn="base"/>
            <a:r>
              <a:rPr lang="en-US" sz="16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06797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76523859"/>
              </p:ext>
            </p:extLst>
          </p:nvPr>
        </p:nvGraphicFramePr>
        <p:xfrm>
          <a:off x="2032000" y="3352034"/>
          <a:ext cx="8128002" cy="39793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288331347"/>
                    </a:ext>
                  </a:extLst>
                </a:gridCol>
                <a:gridCol w="1354667">
                  <a:extLst>
                    <a:ext uri="{9D8B030D-6E8A-4147-A177-3AD203B41FA5}">
                      <a16:colId xmlns:a16="http://schemas.microsoft.com/office/drawing/2014/main" val="2609246376"/>
                    </a:ext>
                  </a:extLst>
                </a:gridCol>
                <a:gridCol w="1354667">
                  <a:extLst>
                    <a:ext uri="{9D8B030D-6E8A-4147-A177-3AD203B41FA5}">
                      <a16:colId xmlns:a16="http://schemas.microsoft.com/office/drawing/2014/main" val="4267609053"/>
                    </a:ext>
                  </a:extLst>
                </a:gridCol>
                <a:gridCol w="1354667">
                  <a:extLst>
                    <a:ext uri="{9D8B030D-6E8A-4147-A177-3AD203B41FA5}">
                      <a16:colId xmlns:a16="http://schemas.microsoft.com/office/drawing/2014/main" val="1925670594"/>
                    </a:ext>
                  </a:extLst>
                </a:gridCol>
                <a:gridCol w="1354667">
                  <a:extLst>
                    <a:ext uri="{9D8B030D-6E8A-4147-A177-3AD203B41FA5}">
                      <a16:colId xmlns:a16="http://schemas.microsoft.com/office/drawing/2014/main" val="789067502"/>
                    </a:ext>
                  </a:extLst>
                </a:gridCol>
                <a:gridCol w="1354667">
                  <a:extLst>
                    <a:ext uri="{9D8B030D-6E8A-4147-A177-3AD203B41FA5}">
                      <a16:colId xmlns:a16="http://schemas.microsoft.com/office/drawing/2014/main" val="3843615745"/>
                    </a:ext>
                  </a:extLst>
                </a:gridCol>
              </a:tblGrid>
              <a:tr h="397934">
                <a:tc>
                  <a:txBody>
                    <a:bodyPr/>
                    <a:lstStyle/>
                    <a:p>
                      <a:r>
                        <a:rPr lang="en-US" dirty="0" smtClean="0"/>
                        <a:t>X</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906387532"/>
                  </a:ext>
                </a:extLst>
              </a:tr>
            </a:tbl>
          </a:graphicData>
        </a:graphic>
      </p:graphicFrame>
      <p:sp>
        <p:nvSpPr>
          <p:cNvPr id="5" name="TextBox 4"/>
          <p:cNvSpPr txBox="1"/>
          <p:nvPr/>
        </p:nvSpPr>
        <p:spPr>
          <a:xfrm>
            <a:off x="1321347" y="1662422"/>
            <a:ext cx="1458798"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PRODUCER</a:t>
            </a:r>
            <a:endParaRPr lang="en-IN" b="1" i="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45309" y="4798169"/>
            <a:ext cx="1630217"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CONSUMER</a:t>
            </a:r>
            <a:endParaRPr lang="en-IN" b="1" i="1" dirty="0">
              <a:latin typeface="Times New Roman" panose="02020603050405020304" pitchFamily="18" charset="0"/>
              <a:cs typeface="Times New Roman" panose="02020603050405020304" pitchFamily="18" charset="0"/>
            </a:endParaRPr>
          </a:p>
        </p:txBody>
      </p:sp>
      <p:cxnSp>
        <p:nvCxnSpPr>
          <p:cNvPr id="8" name="Curved Connector 7"/>
          <p:cNvCxnSpPr>
            <a:stCxn id="5" idx="3"/>
          </p:cNvCxnSpPr>
          <p:nvPr/>
        </p:nvCxnSpPr>
        <p:spPr>
          <a:xfrm>
            <a:off x="2780145" y="1847088"/>
            <a:ext cx="868219" cy="13117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endCxn id="6" idx="3"/>
          </p:cNvCxnSpPr>
          <p:nvPr/>
        </p:nvCxnSpPr>
        <p:spPr>
          <a:xfrm rot="5400000">
            <a:off x="2632149" y="3966619"/>
            <a:ext cx="1159593" cy="87283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350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324" y="100004"/>
            <a:ext cx="4800601" cy="523220"/>
          </a:xfrm>
          <a:prstGeom prst="rect">
            <a:avLst/>
          </a:prstGeom>
          <a:noFill/>
        </p:spPr>
        <p:txBody>
          <a:bodyPr wrap="square" rtlCol="0">
            <a:spAutoFit/>
          </a:bodyPr>
          <a:lstStyle/>
          <a:p>
            <a:pPr algn="ctr"/>
            <a:r>
              <a:rPr lang="en-US" sz="2800" b="1" u="sng" dirty="0" smtClean="0">
                <a:latin typeface="Times New Roman" panose="02020603050405020304" pitchFamily="18" charset="0"/>
                <a:cs typeface="Times New Roman" panose="02020603050405020304" pitchFamily="18" charset="0"/>
              </a:rPr>
              <a:t>POSIX SHARED LIBRARY</a:t>
            </a:r>
            <a:endParaRPr lang="en-IN" sz="2800"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28573" y="871545"/>
            <a:ext cx="12077701" cy="5632311"/>
          </a:xfrm>
          <a:prstGeom prst="rect">
            <a:avLst/>
          </a:prstGeom>
        </p:spPr>
        <p:txBody>
          <a:bodyPr wrap="square">
            <a:spAutoFit/>
          </a:bodyPr>
          <a:lstStyle/>
          <a:p>
            <a:pPr algn="ctr">
              <a:lnSpc>
                <a:spcPct val="150000"/>
              </a:lnSpc>
            </a:pPr>
            <a:r>
              <a:rPr lang="en-IN" sz="2400" i="1" dirty="0" smtClean="0">
                <a:solidFill>
                  <a:srgbClr val="0070C0"/>
                </a:solidFill>
                <a:latin typeface="Times New Roman" panose="02020603050405020304" pitchFamily="18" charset="0"/>
                <a:cs typeface="Times New Roman" panose="02020603050405020304" pitchFamily="18" charset="0"/>
              </a:rPr>
              <a:t>                                                  </a:t>
            </a:r>
            <a:r>
              <a:rPr lang="en-IN" sz="2400" i="1" dirty="0" err="1" smtClean="0">
                <a:solidFill>
                  <a:srgbClr val="0070C0"/>
                </a:solidFill>
                <a:latin typeface="Times New Roman" panose="02020603050405020304" pitchFamily="18" charset="0"/>
                <a:cs typeface="Times New Roman" panose="02020603050405020304" pitchFamily="18" charset="0"/>
              </a:rPr>
              <a:t>shm_fd</a:t>
            </a:r>
            <a:r>
              <a:rPr lang="en-IN" sz="2400" i="1" dirty="0" smtClean="0">
                <a:solidFill>
                  <a:srgbClr val="0070C0"/>
                </a:solidFill>
                <a:latin typeface="Times New Roman" panose="02020603050405020304" pitchFamily="18" charset="0"/>
                <a:cs typeface="Times New Roman" panose="02020603050405020304" pitchFamily="18" charset="0"/>
              </a:rPr>
              <a:t> = </a:t>
            </a:r>
            <a:r>
              <a:rPr lang="en-IN" sz="2400" i="1" dirty="0" err="1" smtClean="0">
                <a:solidFill>
                  <a:srgbClr val="0070C0"/>
                </a:solidFill>
                <a:latin typeface="Times New Roman" panose="02020603050405020304" pitchFamily="18" charset="0"/>
                <a:cs typeface="Times New Roman" panose="02020603050405020304" pitchFamily="18" charset="0"/>
              </a:rPr>
              <a:t>shm_open</a:t>
            </a:r>
            <a:r>
              <a:rPr lang="en-IN" sz="2400" i="1" dirty="0" smtClean="0">
                <a:solidFill>
                  <a:srgbClr val="0070C0"/>
                </a:solidFill>
                <a:latin typeface="Times New Roman" panose="02020603050405020304" pitchFamily="18" charset="0"/>
                <a:cs typeface="Times New Roman" panose="02020603050405020304" pitchFamily="18" charset="0"/>
              </a:rPr>
              <a:t>(name, O_CREAT | O_RDWR, 0666);  </a:t>
            </a:r>
            <a:endParaRPr lang="en-US" sz="2400" i="1" dirty="0" smtClean="0">
              <a:solidFill>
                <a:srgbClr val="C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i="1" dirty="0" smtClean="0">
                <a:solidFill>
                  <a:srgbClr val="0070C0"/>
                </a:solidFill>
                <a:latin typeface="Times New Roman" panose="02020603050405020304" pitchFamily="18" charset="0"/>
                <a:cs typeface="Times New Roman" panose="02020603050405020304" pitchFamily="18" charset="0"/>
              </a:rPr>
              <a:t>name: </a:t>
            </a:r>
            <a:r>
              <a:rPr lang="en-US" sz="2400" i="1" dirty="0" smtClean="0">
                <a:latin typeface="Times New Roman" panose="02020603050405020304" pitchFamily="18" charset="0"/>
                <a:cs typeface="Times New Roman" panose="02020603050405020304" pitchFamily="18" charset="0"/>
              </a:rPr>
              <a:t>The first parameter specifies the name of the shared-memory object.  Processes that wish to access this shared memory must refer to the object by this name.</a:t>
            </a:r>
          </a:p>
          <a:p>
            <a:pPr marL="285750" indent="-285750">
              <a:lnSpc>
                <a:spcPct val="150000"/>
              </a:lnSpc>
              <a:buFont typeface="Arial" panose="020B0604020202020204" pitchFamily="34" charset="0"/>
              <a:buChar char="•"/>
            </a:pPr>
            <a:r>
              <a:rPr lang="en-US" sz="2400" i="1" dirty="0" smtClean="0">
                <a:solidFill>
                  <a:srgbClr val="0070C0"/>
                </a:solidFill>
                <a:latin typeface="Times New Roman" panose="02020603050405020304" pitchFamily="18" charset="0"/>
                <a:cs typeface="Times New Roman" panose="02020603050405020304" pitchFamily="18" charset="0"/>
              </a:rPr>
              <a:t>O_CREAT | O_RDWR : </a:t>
            </a:r>
            <a:r>
              <a:rPr lang="en-US" sz="2400" i="1" dirty="0" smtClean="0">
                <a:latin typeface="Times New Roman" panose="02020603050405020304" pitchFamily="18" charset="0"/>
                <a:cs typeface="Times New Roman" panose="02020603050405020304" pitchFamily="18" charset="0"/>
              </a:rPr>
              <a:t>The subsequent parameters specify that the shared-memory object is to be created if it does not yet exist (O_CREAT) and that the object is open for reading and writing (O_RDWR).</a:t>
            </a:r>
          </a:p>
          <a:p>
            <a:pPr marL="285750" indent="-285750">
              <a:lnSpc>
                <a:spcPct val="150000"/>
              </a:lnSpc>
              <a:buFont typeface="Arial" panose="020B0604020202020204" pitchFamily="34" charset="0"/>
              <a:buChar char="•"/>
            </a:pPr>
            <a:r>
              <a:rPr lang="en-US" sz="2400" i="1" dirty="0" smtClean="0">
                <a:latin typeface="Times New Roman" panose="02020603050405020304" pitchFamily="18" charset="0"/>
                <a:cs typeface="Times New Roman" panose="02020603050405020304" pitchFamily="18" charset="0"/>
              </a:rPr>
              <a:t>The last parameter establishes the directory permissions of the shared-memory object. A successful call to </a:t>
            </a:r>
            <a:r>
              <a:rPr lang="en-US" sz="2400" i="1" dirty="0" err="1" smtClean="0">
                <a:latin typeface="Times New Roman" panose="02020603050405020304" pitchFamily="18" charset="0"/>
                <a:cs typeface="Times New Roman" panose="02020603050405020304" pitchFamily="18" charset="0"/>
              </a:rPr>
              <a:t>shm_open</a:t>
            </a:r>
            <a:r>
              <a:rPr lang="en-US" sz="2400" i="1" dirty="0" smtClean="0">
                <a:latin typeface="Times New Roman" panose="02020603050405020304" pitchFamily="18" charset="0"/>
                <a:cs typeface="Times New Roman" panose="02020603050405020304" pitchFamily="18" charset="0"/>
              </a:rPr>
              <a:t>() returns an integer file descriptor for the shared-memory object. Once the object is established, the </a:t>
            </a:r>
            <a:r>
              <a:rPr lang="en-US" sz="2400" i="1" dirty="0" err="1" smtClean="0">
                <a:latin typeface="Times New Roman" panose="02020603050405020304" pitchFamily="18" charset="0"/>
                <a:cs typeface="Times New Roman" panose="02020603050405020304" pitchFamily="18" charset="0"/>
              </a:rPr>
              <a:t>ftruncate</a:t>
            </a:r>
            <a:r>
              <a:rPr lang="en-US" sz="2400" i="1" dirty="0" smtClean="0">
                <a:latin typeface="Times New Roman" panose="02020603050405020304" pitchFamily="18" charset="0"/>
                <a:cs typeface="Times New Roman" panose="02020603050405020304" pitchFamily="18" charset="0"/>
              </a:rPr>
              <a:t>() function is used to configure the size of the object in bytes.</a:t>
            </a:r>
            <a:endParaRPr lang="en-IN" sz="2400" i="1" dirty="0">
              <a:latin typeface="Times New Roman" panose="02020603050405020304" pitchFamily="18" charset="0"/>
              <a:cs typeface="Times New Roman" panose="02020603050405020304" pitchFamily="18" charset="0"/>
            </a:endParaRPr>
          </a:p>
        </p:txBody>
      </p:sp>
      <p:sp>
        <p:nvSpPr>
          <p:cNvPr id="7" name="Rectangle 6"/>
          <p:cNvSpPr/>
          <p:nvPr/>
        </p:nvSpPr>
        <p:spPr>
          <a:xfrm>
            <a:off x="4830910" y="6173270"/>
            <a:ext cx="3773790" cy="523220"/>
          </a:xfrm>
          <a:prstGeom prst="rect">
            <a:avLst/>
          </a:prstGeom>
        </p:spPr>
        <p:txBody>
          <a:bodyPr wrap="none">
            <a:spAutoFit/>
          </a:bodyPr>
          <a:lstStyle/>
          <a:p>
            <a:r>
              <a:rPr lang="en-IN" sz="2800" i="1" dirty="0" err="1" smtClean="0">
                <a:solidFill>
                  <a:srgbClr val="0070C0"/>
                </a:solidFill>
                <a:latin typeface="Times New Roman" panose="02020603050405020304" pitchFamily="18" charset="0"/>
                <a:cs typeface="Times New Roman" panose="02020603050405020304" pitchFamily="18" charset="0"/>
              </a:rPr>
              <a:t>ftruncate</a:t>
            </a:r>
            <a:r>
              <a:rPr lang="en-IN" sz="2800" i="1" dirty="0" smtClean="0">
                <a:solidFill>
                  <a:srgbClr val="0070C0"/>
                </a:solidFill>
                <a:latin typeface="Times New Roman" panose="02020603050405020304" pitchFamily="18" charset="0"/>
                <a:cs typeface="Times New Roman" panose="02020603050405020304" pitchFamily="18" charset="0"/>
              </a:rPr>
              <a:t>(</a:t>
            </a:r>
            <a:r>
              <a:rPr lang="en-IN" sz="2800" i="1" dirty="0" err="1" smtClean="0">
                <a:solidFill>
                  <a:srgbClr val="0070C0"/>
                </a:solidFill>
                <a:latin typeface="Times New Roman" panose="02020603050405020304" pitchFamily="18" charset="0"/>
                <a:cs typeface="Times New Roman" panose="02020603050405020304" pitchFamily="18" charset="0"/>
              </a:rPr>
              <a:t>shm_fd</a:t>
            </a:r>
            <a:r>
              <a:rPr lang="en-IN" sz="2800" i="1" dirty="0" smtClean="0">
                <a:solidFill>
                  <a:srgbClr val="0070C0"/>
                </a:solidFill>
                <a:latin typeface="Times New Roman" panose="02020603050405020304" pitchFamily="18" charset="0"/>
                <a:cs typeface="Times New Roman" panose="02020603050405020304" pitchFamily="18" charset="0"/>
              </a:rPr>
              <a:t>, 4096);</a:t>
            </a:r>
            <a:endParaRPr lang="en-IN" sz="28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753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324" y="100004"/>
            <a:ext cx="4800601" cy="523220"/>
          </a:xfrm>
          <a:prstGeom prst="rect">
            <a:avLst/>
          </a:prstGeom>
          <a:noFill/>
        </p:spPr>
        <p:txBody>
          <a:bodyPr wrap="square" rtlCol="0">
            <a:spAutoFit/>
          </a:bodyPr>
          <a:lstStyle/>
          <a:p>
            <a:pPr algn="ctr"/>
            <a:r>
              <a:rPr lang="en-US" sz="2800" b="1" u="sng" dirty="0" smtClean="0">
                <a:latin typeface="Times New Roman" panose="02020603050405020304" pitchFamily="18" charset="0"/>
                <a:cs typeface="Times New Roman" panose="02020603050405020304" pitchFamily="18" charset="0"/>
              </a:rPr>
              <a:t>POSIX SHARED LIBRARY</a:t>
            </a:r>
            <a:endParaRPr lang="en-IN" sz="2800"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57149" y="1143011"/>
            <a:ext cx="12077701" cy="4339650"/>
          </a:xfrm>
          <a:prstGeom prst="rect">
            <a:avLst/>
          </a:prstGeom>
        </p:spPr>
        <p:txBody>
          <a:bodyPr wrap="square">
            <a:spAutoFit/>
          </a:bodyPr>
          <a:lstStyle/>
          <a:p>
            <a:pPr algn="just">
              <a:lnSpc>
                <a:spcPct val="150000"/>
              </a:lnSpc>
            </a:pPr>
            <a:r>
              <a:rPr lang="en-US" sz="2800" i="1" dirty="0" smtClean="0">
                <a:latin typeface="Times New Roman" panose="02020603050405020304" pitchFamily="18" charset="0"/>
                <a:cs typeface="Times New Roman" panose="02020603050405020304" pitchFamily="18" charset="0"/>
              </a:rPr>
              <a:t>The </a:t>
            </a:r>
            <a:r>
              <a:rPr lang="en-US" sz="2800" i="1" dirty="0" err="1">
                <a:solidFill>
                  <a:srgbClr val="C00000"/>
                </a:solidFill>
                <a:latin typeface="Times New Roman" panose="02020603050405020304" pitchFamily="18" charset="0"/>
                <a:cs typeface="Times New Roman" panose="02020603050405020304" pitchFamily="18" charset="0"/>
              </a:rPr>
              <a:t>mmap</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function establishes a memory-mapped file containing the shared-memory object</a:t>
            </a:r>
            <a:r>
              <a:rPr lang="en-US" sz="2800" i="1" dirty="0" smtClean="0">
                <a:latin typeface="Times New Roman" panose="02020603050405020304" pitchFamily="18" charset="0"/>
                <a:cs typeface="Times New Roman" panose="02020603050405020304" pitchFamily="18" charset="0"/>
              </a:rPr>
              <a:t>.</a:t>
            </a:r>
          </a:p>
          <a:p>
            <a:pPr algn="just">
              <a:lnSpc>
                <a:spcPct val="150000"/>
              </a:lnSpc>
            </a:pPr>
            <a:r>
              <a:rPr lang="en-US" sz="2800" i="1" dirty="0" smtClean="0">
                <a:latin typeface="Times New Roman" panose="02020603050405020304" pitchFamily="18" charset="0"/>
                <a:cs typeface="Times New Roman" panose="02020603050405020304" pitchFamily="18" charset="0"/>
              </a:rPr>
              <a:t>It also returns a </a:t>
            </a:r>
            <a:r>
              <a:rPr lang="en-US" sz="2800" i="1" dirty="0" smtClean="0">
                <a:solidFill>
                  <a:srgbClr val="C00000"/>
                </a:solidFill>
                <a:latin typeface="Times New Roman" panose="02020603050405020304" pitchFamily="18" charset="0"/>
                <a:cs typeface="Times New Roman" panose="02020603050405020304" pitchFamily="18" charset="0"/>
              </a:rPr>
              <a:t>pointer</a:t>
            </a:r>
            <a:r>
              <a:rPr lang="en-US" sz="2800" i="1" dirty="0" smtClean="0">
                <a:latin typeface="Times New Roman" panose="02020603050405020304" pitchFamily="18" charset="0"/>
                <a:cs typeface="Times New Roman" panose="02020603050405020304" pitchFamily="18" charset="0"/>
              </a:rPr>
              <a:t> to the memory-mapped file that is used for accessing the shared-memory object.</a:t>
            </a:r>
          </a:p>
          <a:p>
            <a:pPr algn="just">
              <a:lnSpc>
                <a:spcPct val="150000"/>
              </a:lnSpc>
            </a:pPr>
            <a:endParaRPr lang="en-US" sz="3600" i="1" dirty="0">
              <a:latin typeface="Times New Roman" panose="02020603050405020304" pitchFamily="18" charset="0"/>
              <a:cs typeface="Times New Roman" panose="02020603050405020304" pitchFamily="18" charset="0"/>
            </a:endParaRPr>
          </a:p>
          <a:p>
            <a:pPr algn="just">
              <a:lnSpc>
                <a:spcPct val="150000"/>
              </a:lnSpc>
            </a:pPr>
            <a:endParaRPr lang="en-IN" sz="3600" i="1" dirty="0">
              <a:latin typeface="Times New Roman" panose="02020603050405020304" pitchFamily="18" charset="0"/>
              <a:cs typeface="Times New Roman" panose="02020603050405020304" pitchFamily="18" charset="0"/>
            </a:endParaRPr>
          </a:p>
        </p:txBody>
      </p:sp>
      <p:sp>
        <p:nvSpPr>
          <p:cNvPr id="7" name="Rectangle 6"/>
          <p:cNvSpPr/>
          <p:nvPr/>
        </p:nvSpPr>
        <p:spPr>
          <a:xfrm>
            <a:off x="0" y="4244444"/>
            <a:ext cx="12192000" cy="2031325"/>
          </a:xfrm>
          <a:prstGeom prst="rect">
            <a:avLst/>
          </a:prstGeom>
        </p:spPr>
        <p:txBody>
          <a:bodyPr wrap="square">
            <a:spAutoFit/>
          </a:bodyPr>
          <a:lstStyle/>
          <a:p>
            <a:pPr algn="ctr">
              <a:lnSpc>
                <a:spcPct val="150000"/>
              </a:lnSpc>
            </a:pPr>
            <a:r>
              <a:rPr lang="en-US" sz="2800" i="1" dirty="0" smtClean="0">
                <a:solidFill>
                  <a:srgbClr val="0070C0"/>
                </a:solidFill>
                <a:latin typeface="Times New Roman" panose="02020603050405020304" pitchFamily="18" charset="0"/>
                <a:cs typeface="Times New Roman" panose="02020603050405020304" pitchFamily="18" charset="0"/>
              </a:rPr>
              <a:t>void *</a:t>
            </a:r>
            <a:r>
              <a:rPr lang="en-US" sz="2800" i="1" dirty="0" err="1" smtClean="0">
                <a:solidFill>
                  <a:srgbClr val="0070C0"/>
                </a:solidFill>
                <a:latin typeface="Times New Roman" panose="02020603050405020304" pitchFamily="18" charset="0"/>
                <a:cs typeface="Times New Roman" panose="02020603050405020304" pitchFamily="18" charset="0"/>
              </a:rPr>
              <a:t>mmap</a:t>
            </a:r>
            <a:r>
              <a:rPr lang="en-US" sz="2800" i="1" dirty="0" smtClean="0">
                <a:solidFill>
                  <a:srgbClr val="0070C0"/>
                </a:solidFill>
                <a:latin typeface="Times New Roman" panose="02020603050405020304" pitchFamily="18" charset="0"/>
                <a:cs typeface="Times New Roman" panose="02020603050405020304" pitchFamily="18" charset="0"/>
              </a:rPr>
              <a:t> (void *</a:t>
            </a:r>
            <a:r>
              <a:rPr lang="en-US" sz="2800" i="1" dirty="0" err="1" smtClean="0">
                <a:solidFill>
                  <a:srgbClr val="0070C0"/>
                </a:solidFill>
                <a:latin typeface="Times New Roman" panose="02020603050405020304" pitchFamily="18" charset="0"/>
                <a:cs typeface="Times New Roman" panose="02020603050405020304" pitchFamily="18" charset="0"/>
              </a:rPr>
              <a:t>addr</a:t>
            </a:r>
            <a:r>
              <a:rPr lang="en-US" sz="2800" i="1" dirty="0" smtClean="0">
                <a:solidFill>
                  <a:srgbClr val="0070C0"/>
                </a:solidFill>
                <a:latin typeface="Times New Roman" panose="02020603050405020304" pitchFamily="18" charset="0"/>
                <a:cs typeface="Times New Roman" panose="02020603050405020304" pitchFamily="18" charset="0"/>
              </a:rPr>
              <a:t>, </a:t>
            </a:r>
            <a:r>
              <a:rPr lang="en-US" sz="2800" i="1" dirty="0" err="1" smtClean="0">
                <a:solidFill>
                  <a:srgbClr val="0070C0"/>
                </a:solidFill>
                <a:latin typeface="Times New Roman" panose="02020603050405020304" pitchFamily="18" charset="0"/>
                <a:cs typeface="Times New Roman" panose="02020603050405020304" pitchFamily="18" charset="0"/>
              </a:rPr>
              <a:t>size_t</a:t>
            </a:r>
            <a:r>
              <a:rPr lang="en-US" sz="2800" i="1" dirty="0" smtClean="0">
                <a:solidFill>
                  <a:srgbClr val="0070C0"/>
                </a:solidFill>
                <a:latin typeface="Times New Roman" panose="02020603050405020304" pitchFamily="18" charset="0"/>
                <a:cs typeface="Times New Roman" panose="02020603050405020304" pitchFamily="18" charset="0"/>
              </a:rPr>
              <a:t> length, </a:t>
            </a:r>
            <a:r>
              <a:rPr lang="en-US" sz="2800" i="1" dirty="0" err="1" smtClean="0">
                <a:solidFill>
                  <a:srgbClr val="0070C0"/>
                </a:solidFill>
                <a:latin typeface="Times New Roman" panose="02020603050405020304" pitchFamily="18" charset="0"/>
                <a:cs typeface="Times New Roman" panose="02020603050405020304" pitchFamily="18" charset="0"/>
              </a:rPr>
              <a:t>int</a:t>
            </a:r>
            <a:r>
              <a:rPr lang="en-US" sz="2800" i="1" dirty="0" smtClean="0">
                <a:solidFill>
                  <a:srgbClr val="0070C0"/>
                </a:solidFill>
                <a:latin typeface="Times New Roman" panose="02020603050405020304" pitchFamily="18" charset="0"/>
                <a:cs typeface="Times New Roman" panose="02020603050405020304" pitchFamily="18" charset="0"/>
              </a:rPr>
              <a:t> </a:t>
            </a:r>
            <a:r>
              <a:rPr lang="en-US" sz="2800" i="1" dirty="0" err="1" smtClean="0">
                <a:solidFill>
                  <a:srgbClr val="0070C0"/>
                </a:solidFill>
                <a:latin typeface="Times New Roman" panose="02020603050405020304" pitchFamily="18" charset="0"/>
                <a:cs typeface="Times New Roman" panose="02020603050405020304" pitchFamily="18" charset="0"/>
              </a:rPr>
              <a:t>prot</a:t>
            </a:r>
            <a:r>
              <a:rPr lang="en-US" sz="2800" i="1" dirty="0" smtClean="0">
                <a:solidFill>
                  <a:srgbClr val="0070C0"/>
                </a:solidFill>
                <a:latin typeface="Times New Roman" panose="02020603050405020304" pitchFamily="18" charset="0"/>
                <a:cs typeface="Times New Roman" panose="02020603050405020304" pitchFamily="18" charset="0"/>
              </a:rPr>
              <a:t>, </a:t>
            </a:r>
            <a:r>
              <a:rPr lang="en-US" sz="2800" i="1" dirty="0" err="1" smtClean="0">
                <a:solidFill>
                  <a:srgbClr val="0070C0"/>
                </a:solidFill>
                <a:latin typeface="Times New Roman" panose="02020603050405020304" pitchFamily="18" charset="0"/>
                <a:cs typeface="Times New Roman" panose="02020603050405020304" pitchFamily="18" charset="0"/>
              </a:rPr>
              <a:t>int</a:t>
            </a:r>
            <a:r>
              <a:rPr lang="en-US" sz="2800" i="1" dirty="0" smtClean="0">
                <a:solidFill>
                  <a:srgbClr val="0070C0"/>
                </a:solidFill>
                <a:latin typeface="Times New Roman" panose="02020603050405020304" pitchFamily="18" charset="0"/>
                <a:cs typeface="Times New Roman" panose="02020603050405020304" pitchFamily="18" charset="0"/>
              </a:rPr>
              <a:t> flags, </a:t>
            </a:r>
            <a:r>
              <a:rPr lang="en-US" sz="2800" i="1" dirty="0" err="1" smtClean="0">
                <a:solidFill>
                  <a:srgbClr val="0070C0"/>
                </a:solidFill>
                <a:latin typeface="Times New Roman" panose="02020603050405020304" pitchFamily="18" charset="0"/>
                <a:cs typeface="Times New Roman" panose="02020603050405020304" pitchFamily="18" charset="0"/>
              </a:rPr>
              <a:t>int</a:t>
            </a:r>
            <a:r>
              <a:rPr lang="en-US" sz="2800" i="1" dirty="0" smtClean="0">
                <a:solidFill>
                  <a:srgbClr val="0070C0"/>
                </a:solidFill>
                <a:latin typeface="Times New Roman" panose="02020603050405020304" pitchFamily="18" charset="0"/>
                <a:cs typeface="Times New Roman" panose="02020603050405020304" pitchFamily="18" charset="0"/>
              </a:rPr>
              <a:t> </a:t>
            </a:r>
            <a:r>
              <a:rPr lang="en-US" sz="2800" i="1" dirty="0" err="1" smtClean="0">
                <a:solidFill>
                  <a:srgbClr val="0070C0"/>
                </a:solidFill>
                <a:latin typeface="Times New Roman" panose="02020603050405020304" pitchFamily="18" charset="0"/>
                <a:cs typeface="Times New Roman" panose="02020603050405020304" pitchFamily="18" charset="0"/>
              </a:rPr>
              <a:t>fd</a:t>
            </a:r>
            <a:r>
              <a:rPr lang="en-US" sz="2800" i="1" dirty="0" smtClean="0">
                <a:solidFill>
                  <a:srgbClr val="0070C0"/>
                </a:solidFill>
                <a:latin typeface="Times New Roman" panose="02020603050405020304" pitchFamily="18" charset="0"/>
                <a:cs typeface="Times New Roman" panose="02020603050405020304" pitchFamily="18" charset="0"/>
              </a:rPr>
              <a:t>, </a:t>
            </a:r>
            <a:r>
              <a:rPr lang="en-US" sz="2800" i="1" dirty="0" err="1" smtClean="0">
                <a:solidFill>
                  <a:srgbClr val="0070C0"/>
                </a:solidFill>
                <a:latin typeface="Times New Roman" panose="02020603050405020304" pitchFamily="18" charset="0"/>
                <a:cs typeface="Times New Roman" panose="02020603050405020304" pitchFamily="18" charset="0"/>
              </a:rPr>
              <a:t>off_t</a:t>
            </a:r>
            <a:r>
              <a:rPr lang="en-US" sz="2800" i="1" dirty="0" smtClean="0">
                <a:solidFill>
                  <a:srgbClr val="0070C0"/>
                </a:solidFill>
                <a:latin typeface="Times New Roman" panose="02020603050405020304" pitchFamily="18" charset="0"/>
                <a:cs typeface="Times New Roman" panose="02020603050405020304" pitchFamily="18" charset="0"/>
              </a:rPr>
              <a:t> offset);</a:t>
            </a:r>
          </a:p>
          <a:p>
            <a:pPr algn="r">
              <a:lnSpc>
                <a:spcPct val="150000"/>
              </a:lnSpc>
            </a:pPr>
            <a:r>
              <a:rPr lang="en-US" sz="2800" i="1" dirty="0" smtClean="0">
                <a:solidFill>
                  <a:schemeClr val="accent4">
                    <a:lumMod val="50000"/>
                  </a:schemeClr>
                </a:solidFill>
                <a:latin typeface="Times New Roman" panose="02020603050405020304" pitchFamily="18" charset="0"/>
                <a:cs typeface="Times New Roman" panose="02020603050405020304" pitchFamily="18" charset="0"/>
              </a:rPr>
              <a:t>// Map a file identified by </a:t>
            </a:r>
            <a:r>
              <a:rPr lang="en-US" sz="2800" i="1" dirty="0" err="1" smtClean="0">
                <a:solidFill>
                  <a:schemeClr val="accent4">
                    <a:lumMod val="50000"/>
                  </a:schemeClr>
                </a:solidFill>
                <a:latin typeface="Times New Roman" panose="02020603050405020304" pitchFamily="18" charset="0"/>
                <a:cs typeface="Times New Roman" panose="02020603050405020304" pitchFamily="18" charset="0"/>
              </a:rPr>
              <a:t>fd</a:t>
            </a:r>
            <a:r>
              <a:rPr lang="en-US" sz="2800" i="1" dirty="0" smtClean="0">
                <a:solidFill>
                  <a:schemeClr val="accent4">
                    <a:lumMod val="50000"/>
                  </a:schemeClr>
                </a:solidFill>
                <a:latin typeface="Times New Roman" panose="02020603050405020304" pitchFamily="18" charset="0"/>
                <a:cs typeface="Times New Roman" panose="02020603050405020304" pitchFamily="18" charset="0"/>
              </a:rPr>
              <a:t> into memory at address </a:t>
            </a:r>
            <a:r>
              <a:rPr lang="en-US" sz="2800" i="1" dirty="0" err="1" smtClean="0">
                <a:solidFill>
                  <a:schemeClr val="accent4">
                    <a:lumMod val="50000"/>
                  </a:schemeClr>
                </a:solidFill>
                <a:latin typeface="Times New Roman" panose="02020603050405020304" pitchFamily="18" charset="0"/>
                <a:cs typeface="Times New Roman" panose="02020603050405020304" pitchFamily="18" charset="0"/>
              </a:rPr>
              <a:t>addr</a:t>
            </a:r>
            <a:endParaRPr lang="en-US" sz="2800" i="1" dirty="0" smtClean="0">
              <a:solidFill>
                <a:schemeClr val="accent4">
                  <a:lumMod val="50000"/>
                </a:schemeClr>
              </a:solidFill>
              <a:latin typeface="Times New Roman" panose="02020603050405020304" pitchFamily="18" charset="0"/>
              <a:cs typeface="Times New Roman" panose="02020603050405020304" pitchFamily="18" charset="0"/>
            </a:endParaRPr>
          </a:p>
          <a:p>
            <a:pPr algn="ctr">
              <a:lnSpc>
                <a:spcPct val="150000"/>
              </a:lnSpc>
            </a:pPr>
            <a:r>
              <a:rPr lang="en-US" sz="2800" i="1" dirty="0" smtClean="0">
                <a:solidFill>
                  <a:srgbClr val="0070C0"/>
                </a:solidFill>
                <a:latin typeface="Times New Roman" panose="02020603050405020304" pitchFamily="18" charset="0"/>
                <a:cs typeface="Times New Roman" panose="02020603050405020304" pitchFamily="18" charset="0"/>
              </a:rPr>
              <a:t>void* </a:t>
            </a:r>
            <a:r>
              <a:rPr lang="en-US" sz="2800" i="1" dirty="0" err="1" smtClean="0">
                <a:solidFill>
                  <a:srgbClr val="0070C0"/>
                </a:solidFill>
                <a:latin typeface="Times New Roman" panose="02020603050405020304" pitchFamily="18" charset="0"/>
                <a:cs typeface="Times New Roman" panose="02020603050405020304" pitchFamily="18" charset="0"/>
              </a:rPr>
              <a:t>ptr</a:t>
            </a:r>
            <a:r>
              <a:rPr lang="en-US" sz="2800" i="1" dirty="0" smtClean="0">
                <a:solidFill>
                  <a:srgbClr val="0070C0"/>
                </a:solidFill>
                <a:latin typeface="Times New Roman" panose="02020603050405020304" pitchFamily="18" charset="0"/>
                <a:cs typeface="Times New Roman" panose="02020603050405020304" pitchFamily="18" charset="0"/>
              </a:rPr>
              <a:t> = </a:t>
            </a:r>
            <a:r>
              <a:rPr lang="en-US" sz="2800" i="1" dirty="0" err="1" smtClean="0">
                <a:solidFill>
                  <a:srgbClr val="0070C0"/>
                </a:solidFill>
                <a:latin typeface="Times New Roman" panose="02020603050405020304" pitchFamily="18" charset="0"/>
                <a:cs typeface="Times New Roman" panose="02020603050405020304" pitchFamily="18" charset="0"/>
              </a:rPr>
              <a:t>mmap</a:t>
            </a:r>
            <a:r>
              <a:rPr lang="en-US" sz="2800" i="1" dirty="0" smtClean="0">
                <a:solidFill>
                  <a:srgbClr val="0070C0"/>
                </a:solidFill>
                <a:latin typeface="Times New Roman" panose="02020603050405020304" pitchFamily="18" charset="0"/>
                <a:cs typeface="Times New Roman" panose="02020603050405020304" pitchFamily="18" charset="0"/>
              </a:rPr>
              <a:t>(0, SIZE, PROT_WRITE, MAP_SHARED, </a:t>
            </a:r>
            <a:r>
              <a:rPr lang="en-US" sz="2800" i="1" dirty="0" err="1" smtClean="0">
                <a:solidFill>
                  <a:srgbClr val="0070C0"/>
                </a:solidFill>
                <a:latin typeface="Times New Roman" panose="02020603050405020304" pitchFamily="18" charset="0"/>
                <a:cs typeface="Times New Roman" panose="02020603050405020304" pitchFamily="18" charset="0"/>
              </a:rPr>
              <a:t>shm_fd</a:t>
            </a:r>
            <a:r>
              <a:rPr lang="en-US" sz="2800" i="1" dirty="0" smtClean="0">
                <a:solidFill>
                  <a:srgbClr val="0070C0"/>
                </a:solidFill>
                <a:latin typeface="Times New Roman" panose="02020603050405020304" pitchFamily="18" charset="0"/>
                <a:cs typeface="Times New Roman" panose="02020603050405020304" pitchFamily="18" charset="0"/>
              </a:rPr>
              <a:t>, 0);</a:t>
            </a:r>
            <a:endParaRPr lang="en-IN" sz="28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936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200017"/>
            <a:ext cx="4786312" cy="528647"/>
          </a:xfrm>
          <a:prstGeom prst="rect">
            <a:avLst/>
          </a:prstGeom>
          <a:noFill/>
        </p:spPr>
        <p:txBody>
          <a:bodyPr wrap="square" rtlCol="0">
            <a:spAutoFit/>
          </a:bodyPr>
          <a:lstStyle/>
          <a:p>
            <a:pPr algn="ctr"/>
            <a:r>
              <a:rPr lang="en-US" sz="2800" b="1" u="sng" dirty="0" smtClean="0">
                <a:latin typeface="Times New Roman" panose="02020603050405020304" pitchFamily="18" charset="0"/>
                <a:cs typeface="Times New Roman" panose="02020603050405020304" pitchFamily="18" charset="0"/>
              </a:rPr>
              <a:t>POSIX SHARED LIBRARY</a:t>
            </a:r>
            <a:endParaRPr lang="en-IN" sz="2800"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57149" y="1014421"/>
            <a:ext cx="12077701" cy="4339650"/>
          </a:xfrm>
          <a:prstGeom prst="rect">
            <a:avLst/>
          </a:prstGeom>
        </p:spPr>
        <p:txBody>
          <a:bodyPr wrap="square">
            <a:spAutoFit/>
          </a:bodyPr>
          <a:lstStyle/>
          <a:p>
            <a:pPr algn="just">
              <a:lnSpc>
                <a:spcPct val="150000"/>
              </a:lnSpc>
            </a:pPr>
            <a:r>
              <a:rPr lang="en-US" sz="2800" i="1" dirty="0" smtClean="0">
                <a:latin typeface="Times New Roman" panose="02020603050405020304" pitchFamily="18" charset="0"/>
                <a:cs typeface="Times New Roman" panose="02020603050405020304" pitchFamily="18" charset="0"/>
              </a:rPr>
              <a:t>The </a:t>
            </a:r>
            <a:r>
              <a:rPr lang="en-US" sz="2800" i="1" dirty="0" err="1">
                <a:solidFill>
                  <a:srgbClr val="C00000"/>
                </a:solidFill>
                <a:latin typeface="Times New Roman" panose="02020603050405020304" pitchFamily="18" charset="0"/>
                <a:cs typeface="Times New Roman" panose="02020603050405020304" pitchFamily="18" charset="0"/>
              </a:rPr>
              <a:t>mmap</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function establishes a memory-mapped file containing the shared-memory object</a:t>
            </a:r>
            <a:r>
              <a:rPr lang="en-US" sz="2800" i="1" dirty="0" smtClean="0">
                <a:latin typeface="Times New Roman" panose="02020603050405020304" pitchFamily="18" charset="0"/>
                <a:cs typeface="Times New Roman" panose="02020603050405020304" pitchFamily="18" charset="0"/>
              </a:rPr>
              <a:t>.</a:t>
            </a:r>
          </a:p>
          <a:p>
            <a:pPr algn="just">
              <a:lnSpc>
                <a:spcPct val="150000"/>
              </a:lnSpc>
            </a:pPr>
            <a:r>
              <a:rPr lang="en-US" sz="2800" i="1" dirty="0" smtClean="0">
                <a:latin typeface="Times New Roman" panose="02020603050405020304" pitchFamily="18" charset="0"/>
                <a:cs typeface="Times New Roman" panose="02020603050405020304" pitchFamily="18" charset="0"/>
              </a:rPr>
              <a:t>It also returns a </a:t>
            </a:r>
            <a:r>
              <a:rPr lang="en-US" sz="2800" i="1" dirty="0" smtClean="0">
                <a:solidFill>
                  <a:srgbClr val="C00000"/>
                </a:solidFill>
                <a:latin typeface="Times New Roman" panose="02020603050405020304" pitchFamily="18" charset="0"/>
                <a:cs typeface="Times New Roman" panose="02020603050405020304" pitchFamily="18" charset="0"/>
              </a:rPr>
              <a:t>pointer</a:t>
            </a:r>
            <a:r>
              <a:rPr lang="en-US" sz="2800" i="1" dirty="0" smtClean="0">
                <a:latin typeface="Times New Roman" panose="02020603050405020304" pitchFamily="18" charset="0"/>
                <a:cs typeface="Times New Roman" panose="02020603050405020304" pitchFamily="18" charset="0"/>
              </a:rPr>
              <a:t> to the memory-mapped file that is used for accessing the shared-memory object.</a:t>
            </a:r>
          </a:p>
          <a:p>
            <a:pPr algn="just">
              <a:lnSpc>
                <a:spcPct val="150000"/>
              </a:lnSpc>
            </a:pPr>
            <a:endParaRPr lang="en-US" sz="3600" i="1" dirty="0">
              <a:latin typeface="Times New Roman" panose="02020603050405020304" pitchFamily="18" charset="0"/>
              <a:cs typeface="Times New Roman" panose="02020603050405020304" pitchFamily="18" charset="0"/>
            </a:endParaRPr>
          </a:p>
          <a:p>
            <a:pPr algn="just">
              <a:lnSpc>
                <a:spcPct val="150000"/>
              </a:lnSpc>
            </a:pPr>
            <a:endParaRPr lang="en-IN" sz="3600" i="1" dirty="0">
              <a:latin typeface="Times New Roman" panose="02020603050405020304" pitchFamily="18" charset="0"/>
              <a:cs typeface="Times New Roman" panose="02020603050405020304" pitchFamily="18" charset="0"/>
            </a:endParaRPr>
          </a:p>
        </p:txBody>
      </p:sp>
      <p:sp>
        <p:nvSpPr>
          <p:cNvPr id="7" name="Rectangle 6"/>
          <p:cNvSpPr/>
          <p:nvPr/>
        </p:nvSpPr>
        <p:spPr>
          <a:xfrm>
            <a:off x="0" y="3881202"/>
            <a:ext cx="12192000" cy="2031325"/>
          </a:xfrm>
          <a:prstGeom prst="rect">
            <a:avLst/>
          </a:prstGeom>
        </p:spPr>
        <p:txBody>
          <a:bodyPr wrap="square">
            <a:spAutoFit/>
          </a:bodyPr>
          <a:lstStyle/>
          <a:p>
            <a:pPr algn="ctr">
              <a:lnSpc>
                <a:spcPct val="150000"/>
              </a:lnSpc>
            </a:pPr>
            <a:r>
              <a:rPr lang="en-US" sz="2800" i="1" dirty="0" smtClean="0">
                <a:solidFill>
                  <a:srgbClr val="0070C0"/>
                </a:solidFill>
                <a:latin typeface="Times New Roman" panose="02020603050405020304" pitchFamily="18" charset="0"/>
                <a:cs typeface="Times New Roman" panose="02020603050405020304" pitchFamily="18" charset="0"/>
              </a:rPr>
              <a:t>void *</a:t>
            </a:r>
            <a:r>
              <a:rPr lang="en-US" sz="2800" i="1" dirty="0" err="1" smtClean="0">
                <a:solidFill>
                  <a:srgbClr val="0070C0"/>
                </a:solidFill>
                <a:latin typeface="Times New Roman" panose="02020603050405020304" pitchFamily="18" charset="0"/>
                <a:cs typeface="Times New Roman" panose="02020603050405020304" pitchFamily="18" charset="0"/>
              </a:rPr>
              <a:t>mmap</a:t>
            </a:r>
            <a:r>
              <a:rPr lang="en-US" sz="2800" i="1" dirty="0" smtClean="0">
                <a:solidFill>
                  <a:srgbClr val="0070C0"/>
                </a:solidFill>
                <a:latin typeface="Times New Roman" panose="02020603050405020304" pitchFamily="18" charset="0"/>
                <a:cs typeface="Times New Roman" panose="02020603050405020304" pitchFamily="18" charset="0"/>
              </a:rPr>
              <a:t> (void *</a:t>
            </a:r>
            <a:r>
              <a:rPr lang="en-US" sz="2800" i="1" dirty="0" err="1" smtClean="0">
                <a:solidFill>
                  <a:srgbClr val="0070C0"/>
                </a:solidFill>
                <a:latin typeface="Times New Roman" panose="02020603050405020304" pitchFamily="18" charset="0"/>
                <a:cs typeface="Times New Roman" panose="02020603050405020304" pitchFamily="18" charset="0"/>
              </a:rPr>
              <a:t>addr</a:t>
            </a:r>
            <a:r>
              <a:rPr lang="en-US" sz="2800" i="1" dirty="0" smtClean="0">
                <a:solidFill>
                  <a:srgbClr val="0070C0"/>
                </a:solidFill>
                <a:latin typeface="Times New Roman" panose="02020603050405020304" pitchFamily="18" charset="0"/>
                <a:cs typeface="Times New Roman" panose="02020603050405020304" pitchFamily="18" charset="0"/>
              </a:rPr>
              <a:t>, </a:t>
            </a:r>
            <a:r>
              <a:rPr lang="en-US" sz="2800" i="1" dirty="0" err="1" smtClean="0">
                <a:solidFill>
                  <a:srgbClr val="0070C0"/>
                </a:solidFill>
                <a:latin typeface="Times New Roman" panose="02020603050405020304" pitchFamily="18" charset="0"/>
                <a:cs typeface="Times New Roman" panose="02020603050405020304" pitchFamily="18" charset="0"/>
              </a:rPr>
              <a:t>size_t</a:t>
            </a:r>
            <a:r>
              <a:rPr lang="en-US" sz="2800" i="1" dirty="0" smtClean="0">
                <a:solidFill>
                  <a:srgbClr val="0070C0"/>
                </a:solidFill>
                <a:latin typeface="Times New Roman" panose="02020603050405020304" pitchFamily="18" charset="0"/>
                <a:cs typeface="Times New Roman" panose="02020603050405020304" pitchFamily="18" charset="0"/>
              </a:rPr>
              <a:t> length, </a:t>
            </a:r>
            <a:r>
              <a:rPr lang="en-US" sz="2800" i="1" dirty="0" err="1" smtClean="0">
                <a:solidFill>
                  <a:srgbClr val="0070C0"/>
                </a:solidFill>
                <a:latin typeface="Times New Roman" panose="02020603050405020304" pitchFamily="18" charset="0"/>
                <a:cs typeface="Times New Roman" panose="02020603050405020304" pitchFamily="18" charset="0"/>
              </a:rPr>
              <a:t>int</a:t>
            </a:r>
            <a:r>
              <a:rPr lang="en-US" sz="2800" i="1" dirty="0" smtClean="0">
                <a:solidFill>
                  <a:srgbClr val="0070C0"/>
                </a:solidFill>
                <a:latin typeface="Times New Roman" panose="02020603050405020304" pitchFamily="18" charset="0"/>
                <a:cs typeface="Times New Roman" panose="02020603050405020304" pitchFamily="18" charset="0"/>
              </a:rPr>
              <a:t> </a:t>
            </a:r>
            <a:r>
              <a:rPr lang="en-US" sz="2800" i="1" dirty="0" err="1" smtClean="0">
                <a:solidFill>
                  <a:srgbClr val="0070C0"/>
                </a:solidFill>
                <a:latin typeface="Times New Roman" panose="02020603050405020304" pitchFamily="18" charset="0"/>
                <a:cs typeface="Times New Roman" panose="02020603050405020304" pitchFamily="18" charset="0"/>
              </a:rPr>
              <a:t>prot</a:t>
            </a:r>
            <a:r>
              <a:rPr lang="en-US" sz="2800" i="1" dirty="0" smtClean="0">
                <a:solidFill>
                  <a:srgbClr val="0070C0"/>
                </a:solidFill>
                <a:latin typeface="Times New Roman" panose="02020603050405020304" pitchFamily="18" charset="0"/>
                <a:cs typeface="Times New Roman" panose="02020603050405020304" pitchFamily="18" charset="0"/>
              </a:rPr>
              <a:t>, </a:t>
            </a:r>
            <a:r>
              <a:rPr lang="en-US" sz="2800" i="1" dirty="0" err="1" smtClean="0">
                <a:solidFill>
                  <a:srgbClr val="0070C0"/>
                </a:solidFill>
                <a:latin typeface="Times New Roman" panose="02020603050405020304" pitchFamily="18" charset="0"/>
                <a:cs typeface="Times New Roman" panose="02020603050405020304" pitchFamily="18" charset="0"/>
              </a:rPr>
              <a:t>int</a:t>
            </a:r>
            <a:r>
              <a:rPr lang="en-US" sz="2800" i="1" dirty="0" smtClean="0">
                <a:solidFill>
                  <a:srgbClr val="0070C0"/>
                </a:solidFill>
                <a:latin typeface="Times New Roman" panose="02020603050405020304" pitchFamily="18" charset="0"/>
                <a:cs typeface="Times New Roman" panose="02020603050405020304" pitchFamily="18" charset="0"/>
              </a:rPr>
              <a:t> flags, </a:t>
            </a:r>
            <a:r>
              <a:rPr lang="en-US" sz="2800" i="1" dirty="0" err="1" smtClean="0">
                <a:solidFill>
                  <a:srgbClr val="0070C0"/>
                </a:solidFill>
                <a:latin typeface="Times New Roman" panose="02020603050405020304" pitchFamily="18" charset="0"/>
                <a:cs typeface="Times New Roman" panose="02020603050405020304" pitchFamily="18" charset="0"/>
              </a:rPr>
              <a:t>int</a:t>
            </a:r>
            <a:r>
              <a:rPr lang="en-US" sz="2800" i="1" dirty="0" smtClean="0">
                <a:solidFill>
                  <a:srgbClr val="0070C0"/>
                </a:solidFill>
                <a:latin typeface="Times New Roman" panose="02020603050405020304" pitchFamily="18" charset="0"/>
                <a:cs typeface="Times New Roman" panose="02020603050405020304" pitchFamily="18" charset="0"/>
              </a:rPr>
              <a:t> </a:t>
            </a:r>
            <a:r>
              <a:rPr lang="en-US" sz="2800" i="1" dirty="0" err="1" smtClean="0">
                <a:solidFill>
                  <a:srgbClr val="0070C0"/>
                </a:solidFill>
                <a:latin typeface="Times New Roman" panose="02020603050405020304" pitchFamily="18" charset="0"/>
                <a:cs typeface="Times New Roman" panose="02020603050405020304" pitchFamily="18" charset="0"/>
              </a:rPr>
              <a:t>fd</a:t>
            </a:r>
            <a:r>
              <a:rPr lang="en-US" sz="2800" i="1" dirty="0" smtClean="0">
                <a:solidFill>
                  <a:srgbClr val="0070C0"/>
                </a:solidFill>
                <a:latin typeface="Times New Roman" panose="02020603050405020304" pitchFamily="18" charset="0"/>
                <a:cs typeface="Times New Roman" panose="02020603050405020304" pitchFamily="18" charset="0"/>
              </a:rPr>
              <a:t>, </a:t>
            </a:r>
            <a:r>
              <a:rPr lang="en-US" sz="2800" i="1" dirty="0" err="1" smtClean="0">
                <a:solidFill>
                  <a:srgbClr val="0070C0"/>
                </a:solidFill>
                <a:latin typeface="Times New Roman" panose="02020603050405020304" pitchFamily="18" charset="0"/>
                <a:cs typeface="Times New Roman" panose="02020603050405020304" pitchFamily="18" charset="0"/>
              </a:rPr>
              <a:t>off_t</a:t>
            </a:r>
            <a:r>
              <a:rPr lang="en-US" sz="2800" i="1" dirty="0" smtClean="0">
                <a:solidFill>
                  <a:srgbClr val="0070C0"/>
                </a:solidFill>
                <a:latin typeface="Times New Roman" panose="02020603050405020304" pitchFamily="18" charset="0"/>
                <a:cs typeface="Times New Roman" panose="02020603050405020304" pitchFamily="18" charset="0"/>
              </a:rPr>
              <a:t> offset);</a:t>
            </a:r>
          </a:p>
          <a:p>
            <a:pPr algn="r">
              <a:lnSpc>
                <a:spcPct val="150000"/>
              </a:lnSpc>
            </a:pPr>
            <a:r>
              <a:rPr lang="en-US" sz="2800" i="1" dirty="0" smtClean="0">
                <a:solidFill>
                  <a:schemeClr val="accent4">
                    <a:lumMod val="50000"/>
                  </a:schemeClr>
                </a:solidFill>
                <a:latin typeface="Times New Roman" panose="02020603050405020304" pitchFamily="18" charset="0"/>
                <a:cs typeface="Times New Roman" panose="02020603050405020304" pitchFamily="18" charset="0"/>
              </a:rPr>
              <a:t>// Map a file identified by </a:t>
            </a:r>
            <a:r>
              <a:rPr lang="en-US" sz="2800" i="1" dirty="0" err="1" smtClean="0">
                <a:solidFill>
                  <a:schemeClr val="accent4">
                    <a:lumMod val="50000"/>
                  </a:schemeClr>
                </a:solidFill>
                <a:latin typeface="Times New Roman" panose="02020603050405020304" pitchFamily="18" charset="0"/>
                <a:cs typeface="Times New Roman" panose="02020603050405020304" pitchFamily="18" charset="0"/>
              </a:rPr>
              <a:t>fd</a:t>
            </a:r>
            <a:r>
              <a:rPr lang="en-US" sz="2800" i="1" dirty="0" smtClean="0">
                <a:solidFill>
                  <a:schemeClr val="accent4">
                    <a:lumMod val="50000"/>
                  </a:schemeClr>
                </a:solidFill>
                <a:latin typeface="Times New Roman" panose="02020603050405020304" pitchFamily="18" charset="0"/>
                <a:cs typeface="Times New Roman" panose="02020603050405020304" pitchFamily="18" charset="0"/>
              </a:rPr>
              <a:t> into memory at address </a:t>
            </a:r>
            <a:r>
              <a:rPr lang="en-US" sz="2800" i="1" dirty="0" err="1" smtClean="0">
                <a:solidFill>
                  <a:schemeClr val="accent4">
                    <a:lumMod val="50000"/>
                  </a:schemeClr>
                </a:solidFill>
                <a:latin typeface="Times New Roman" panose="02020603050405020304" pitchFamily="18" charset="0"/>
                <a:cs typeface="Times New Roman" panose="02020603050405020304" pitchFamily="18" charset="0"/>
              </a:rPr>
              <a:t>addr</a:t>
            </a:r>
            <a:endParaRPr lang="en-US" sz="2800" i="1" dirty="0" smtClean="0">
              <a:solidFill>
                <a:schemeClr val="accent4">
                  <a:lumMod val="50000"/>
                </a:schemeClr>
              </a:solidFill>
              <a:latin typeface="Times New Roman" panose="02020603050405020304" pitchFamily="18" charset="0"/>
              <a:cs typeface="Times New Roman" panose="02020603050405020304" pitchFamily="18" charset="0"/>
            </a:endParaRPr>
          </a:p>
          <a:p>
            <a:pPr algn="ctr">
              <a:lnSpc>
                <a:spcPct val="150000"/>
              </a:lnSpc>
            </a:pPr>
            <a:r>
              <a:rPr lang="en-US" sz="2800" i="1" dirty="0" smtClean="0">
                <a:solidFill>
                  <a:srgbClr val="0070C0"/>
                </a:solidFill>
                <a:latin typeface="Times New Roman" panose="02020603050405020304" pitchFamily="18" charset="0"/>
                <a:cs typeface="Times New Roman" panose="02020603050405020304" pitchFamily="18" charset="0"/>
              </a:rPr>
              <a:t>void* </a:t>
            </a:r>
            <a:r>
              <a:rPr lang="en-US" sz="2800" i="1" dirty="0" err="1" smtClean="0">
                <a:solidFill>
                  <a:srgbClr val="0070C0"/>
                </a:solidFill>
                <a:latin typeface="Times New Roman" panose="02020603050405020304" pitchFamily="18" charset="0"/>
                <a:cs typeface="Times New Roman" panose="02020603050405020304" pitchFamily="18" charset="0"/>
              </a:rPr>
              <a:t>ptr</a:t>
            </a:r>
            <a:r>
              <a:rPr lang="en-US" sz="2800" i="1" dirty="0" smtClean="0">
                <a:solidFill>
                  <a:srgbClr val="0070C0"/>
                </a:solidFill>
                <a:latin typeface="Times New Roman" panose="02020603050405020304" pitchFamily="18" charset="0"/>
                <a:cs typeface="Times New Roman" panose="02020603050405020304" pitchFamily="18" charset="0"/>
              </a:rPr>
              <a:t> = </a:t>
            </a:r>
            <a:r>
              <a:rPr lang="en-US" sz="2800" i="1" dirty="0" err="1" smtClean="0">
                <a:solidFill>
                  <a:srgbClr val="0070C0"/>
                </a:solidFill>
                <a:latin typeface="Times New Roman" panose="02020603050405020304" pitchFamily="18" charset="0"/>
                <a:cs typeface="Times New Roman" panose="02020603050405020304" pitchFamily="18" charset="0"/>
              </a:rPr>
              <a:t>mmap</a:t>
            </a:r>
            <a:r>
              <a:rPr lang="en-US" sz="2800" i="1" dirty="0" smtClean="0">
                <a:solidFill>
                  <a:srgbClr val="0070C0"/>
                </a:solidFill>
                <a:latin typeface="Times New Roman" panose="02020603050405020304" pitchFamily="18" charset="0"/>
                <a:cs typeface="Times New Roman" panose="02020603050405020304" pitchFamily="18" charset="0"/>
              </a:rPr>
              <a:t>(0, SIZE, PROT_WRITE, MAP_SHARED, </a:t>
            </a:r>
            <a:r>
              <a:rPr lang="en-US" sz="2800" i="1" dirty="0" err="1" smtClean="0">
                <a:solidFill>
                  <a:srgbClr val="0070C0"/>
                </a:solidFill>
                <a:latin typeface="Times New Roman" panose="02020603050405020304" pitchFamily="18" charset="0"/>
                <a:cs typeface="Times New Roman" panose="02020603050405020304" pitchFamily="18" charset="0"/>
              </a:rPr>
              <a:t>shm_fd</a:t>
            </a:r>
            <a:r>
              <a:rPr lang="en-US" sz="2800" i="1" dirty="0" smtClean="0">
                <a:solidFill>
                  <a:srgbClr val="0070C0"/>
                </a:solidFill>
                <a:latin typeface="Times New Roman" panose="02020603050405020304" pitchFamily="18" charset="0"/>
                <a:cs typeface="Times New Roman" panose="02020603050405020304" pitchFamily="18" charset="0"/>
              </a:rPr>
              <a:t>, 0);</a:t>
            </a:r>
            <a:endParaRPr lang="en-IN" sz="28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038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200017"/>
            <a:ext cx="4286252" cy="528647"/>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     </a:t>
            </a:r>
            <a:r>
              <a:rPr lang="en-US" sz="2800" b="1" u="sng" dirty="0" smtClean="0">
                <a:latin typeface="Times New Roman" panose="02020603050405020304" pitchFamily="18" charset="0"/>
                <a:cs typeface="Times New Roman" panose="02020603050405020304" pitchFamily="18" charset="0"/>
              </a:rPr>
              <a:t>Pipes </a:t>
            </a:r>
            <a:endParaRPr lang="en-IN" sz="2800"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57149" y="1157298"/>
            <a:ext cx="12077701" cy="3785652"/>
          </a:xfrm>
          <a:prstGeom prst="rect">
            <a:avLst/>
          </a:prstGeom>
        </p:spPr>
        <p:txBody>
          <a:bodyPr wrap="square">
            <a:spAutoFit/>
          </a:bodyPr>
          <a:lstStyle/>
          <a:p>
            <a:pPr algn="ctr">
              <a:lnSpc>
                <a:spcPct val="150000"/>
              </a:lnSpc>
            </a:pPr>
            <a:r>
              <a:rPr lang="en-US" sz="3200" b="1" i="1" dirty="0" err="1" smtClean="0">
                <a:solidFill>
                  <a:srgbClr val="0070C0"/>
                </a:solidFill>
                <a:latin typeface="Times New Roman" panose="02020603050405020304" pitchFamily="18" charset="0"/>
                <a:cs typeface="Times New Roman" panose="02020603050405020304" pitchFamily="18" charset="0"/>
              </a:rPr>
              <a:t>int</a:t>
            </a:r>
            <a:r>
              <a:rPr lang="en-US" sz="3200" b="1" i="1" dirty="0" smtClean="0">
                <a:solidFill>
                  <a:srgbClr val="0070C0"/>
                </a:solidFill>
                <a:latin typeface="Times New Roman" panose="02020603050405020304" pitchFamily="18" charset="0"/>
                <a:cs typeface="Times New Roman" panose="02020603050405020304" pitchFamily="18" charset="0"/>
              </a:rPr>
              <a:t> pipe(</a:t>
            </a:r>
            <a:r>
              <a:rPr lang="en-US" sz="3200" b="1" i="1" dirty="0" err="1" smtClean="0">
                <a:solidFill>
                  <a:srgbClr val="0070C0"/>
                </a:solidFill>
                <a:latin typeface="Times New Roman" panose="02020603050405020304" pitchFamily="18" charset="0"/>
                <a:cs typeface="Times New Roman" panose="02020603050405020304" pitchFamily="18" charset="0"/>
              </a:rPr>
              <a:t>int</a:t>
            </a:r>
            <a:r>
              <a:rPr lang="en-US" sz="3200" b="1" i="1" dirty="0" smtClean="0">
                <a:solidFill>
                  <a:srgbClr val="0070C0"/>
                </a:solidFill>
                <a:latin typeface="Times New Roman" panose="02020603050405020304" pitchFamily="18" charset="0"/>
                <a:cs typeface="Times New Roman" panose="02020603050405020304" pitchFamily="18" charset="0"/>
              </a:rPr>
              <a:t> </a:t>
            </a:r>
            <a:r>
              <a:rPr lang="en-US" sz="3200" b="1" i="1" dirty="0" err="1" smtClean="0">
                <a:solidFill>
                  <a:srgbClr val="0070C0"/>
                </a:solidFill>
                <a:latin typeface="Times New Roman" panose="02020603050405020304" pitchFamily="18" charset="0"/>
                <a:cs typeface="Times New Roman" panose="02020603050405020304" pitchFamily="18" charset="0"/>
              </a:rPr>
              <a:t>fd</a:t>
            </a:r>
            <a:r>
              <a:rPr lang="en-US" sz="3200" b="1" i="1" dirty="0" smtClean="0">
                <a:solidFill>
                  <a:srgbClr val="0070C0"/>
                </a:solidFill>
                <a:latin typeface="Times New Roman" panose="02020603050405020304" pitchFamily="18" charset="0"/>
                <a:cs typeface="Times New Roman" panose="02020603050405020304" pitchFamily="18" charset="0"/>
              </a:rPr>
              <a:t>[2]);</a:t>
            </a:r>
          </a:p>
          <a:p>
            <a:pPr algn="ctr">
              <a:lnSpc>
                <a:spcPct val="150000"/>
              </a:lnSpc>
            </a:pPr>
            <a:endParaRPr lang="en-US" sz="3200" b="1" i="1" dirty="0" smtClean="0">
              <a:solidFill>
                <a:srgbClr val="0070C0"/>
              </a:solidFill>
              <a:latin typeface="Times New Roman" panose="02020603050405020304" pitchFamily="18" charset="0"/>
              <a:cs typeface="Times New Roman" panose="02020603050405020304" pitchFamily="18" charset="0"/>
            </a:endParaRPr>
          </a:p>
          <a:p>
            <a:pPr algn="ctr">
              <a:lnSpc>
                <a:spcPct val="150000"/>
              </a:lnSpc>
            </a:pPr>
            <a:r>
              <a:rPr lang="en-IN" sz="3200" b="1" i="1" dirty="0" smtClean="0">
                <a:solidFill>
                  <a:srgbClr val="0070C0"/>
                </a:solidFill>
                <a:latin typeface="Times New Roman" panose="02020603050405020304" pitchFamily="18" charset="0"/>
                <a:cs typeface="Times New Roman" panose="02020603050405020304" pitchFamily="18" charset="0"/>
              </a:rPr>
              <a:t>write(</a:t>
            </a:r>
            <a:r>
              <a:rPr lang="en-IN" sz="3200" b="1" i="1" dirty="0" err="1" smtClean="0">
                <a:solidFill>
                  <a:srgbClr val="0070C0"/>
                </a:solidFill>
                <a:latin typeface="Times New Roman" panose="02020603050405020304" pitchFamily="18" charset="0"/>
                <a:cs typeface="Times New Roman" panose="02020603050405020304" pitchFamily="18" charset="0"/>
              </a:rPr>
              <a:t>fd</a:t>
            </a:r>
            <a:r>
              <a:rPr lang="en-IN" sz="3200" b="1" i="1" dirty="0" smtClean="0">
                <a:solidFill>
                  <a:srgbClr val="0070C0"/>
                </a:solidFill>
                <a:latin typeface="Times New Roman" panose="02020603050405020304" pitchFamily="18" charset="0"/>
                <a:cs typeface="Times New Roman" panose="02020603050405020304" pitchFamily="18" charset="0"/>
              </a:rPr>
              <a:t>[1],"hello\n",6);</a:t>
            </a:r>
          </a:p>
          <a:p>
            <a:pPr algn="ctr">
              <a:lnSpc>
                <a:spcPct val="150000"/>
              </a:lnSpc>
            </a:pPr>
            <a:endParaRPr lang="en-US" sz="3200" b="1" i="1" dirty="0">
              <a:solidFill>
                <a:srgbClr val="0070C0"/>
              </a:solidFill>
              <a:latin typeface="Times New Roman" panose="02020603050405020304" pitchFamily="18" charset="0"/>
              <a:cs typeface="Times New Roman" panose="02020603050405020304" pitchFamily="18" charset="0"/>
            </a:endParaRPr>
          </a:p>
          <a:p>
            <a:pPr algn="ctr">
              <a:lnSpc>
                <a:spcPct val="150000"/>
              </a:lnSpc>
            </a:pPr>
            <a:r>
              <a:rPr lang="en-IN" sz="3200" b="1" i="1" dirty="0" smtClean="0">
                <a:solidFill>
                  <a:srgbClr val="0070C0"/>
                </a:solidFill>
                <a:latin typeface="Times New Roman" panose="02020603050405020304" pitchFamily="18" charset="0"/>
                <a:cs typeface="Times New Roman" panose="02020603050405020304" pitchFamily="18" charset="0"/>
              </a:rPr>
              <a:t>read(</a:t>
            </a:r>
            <a:r>
              <a:rPr lang="en-IN" sz="3200" b="1" i="1" dirty="0" err="1" smtClean="0">
                <a:solidFill>
                  <a:srgbClr val="0070C0"/>
                </a:solidFill>
                <a:latin typeface="Times New Roman" panose="02020603050405020304" pitchFamily="18" charset="0"/>
                <a:cs typeface="Times New Roman" panose="02020603050405020304" pitchFamily="18" charset="0"/>
              </a:rPr>
              <a:t>fd</a:t>
            </a:r>
            <a:r>
              <a:rPr lang="en-IN" sz="3200" b="1" i="1" dirty="0" smtClean="0">
                <a:solidFill>
                  <a:srgbClr val="0070C0"/>
                </a:solidFill>
                <a:latin typeface="Times New Roman" panose="02020603050405020304" pitchFamily="18" charset="0"/>
                <a:cs typeface="Times New Roman" panose="02020603050405020304" pitchFamily="18" charset="0"/>
              </a:rPr>
              <a:t>[0], </a:t>
            </a:r>
            <a:r>
              <a:rPr lang="en-IN" sz="3200" b="1" i="1" dirty="0" err="1" smtClean="0">
                <a:solidFill>
                  <a:srgbClr val="0070C0"/>
                </a:solidFill>
                <a:latin typeface="Times New Roman" panose="02020603050405020304" pitchFamily="18" charset="0"/>
                <a:cs typeface="Times New Roman" panose="02020603050405020304" pitchFamily="18" charset="0"/>
              </a:rPr>
              <a:t>readmessage</a:t>
            </a:r>
            <a:r>
              <a:rPr lang="en-IN" sz="3200" b="1" i="1" dirty="0" smtClean="0">
                <a:solidFill>
                  <a:srgbClr val="0070C0"/>
                </a:solidFill>
                <a:latin typeface="Times New Roman" panose="02020603050405020304" pitchFamily="18" charset="0"/>
                <a:cs typeface="Times New Roman" panose="02020603050405020304" pitchFamily="18" charset="0"/>
              </a:rPr>
              <a:t>, </a:t>
            </a:r>
            <a:r>
              <a:rPr lang="en-IN" sz="3200" b="1" i="1" dirty="0" err="1" smtClean="0">
                <a:solidFill>
                  <a:srgbClr val="0070C0"/>
                </a:solidFill>
                <a:latin typeface="Times New Roman" panose="02020603050405020304" pitchFamily="18" charset="0"/>
                <a:cs typeface="Times New Roman" panose="02020603050405020304" pitchFamily="18" charset="0"/>
              </a:rPr>
              <a:t>sizeof</a:t>
            </a:r>
            <a:r>
              <a:rPr lang="en-IN" sz="3200" b="1" i="1" dirty="0" smtClean="0">
                <a:solidFill>
                  <a:srgbClr val="0070C0"/>
                </a:solidFill>
                <a:latin typeface="Times New Roman" panose="02020603050405020304" pitchFamily="18" charset="0"/>
                <a:cs typeface="Times New Roman" panose="02020603050405020304" pitchFamily="18" charset="0"/>
              </a:rPr>
              <a:t>(</a:t>
            </a:r>
            <a:r>
              <a:rPr lang="en-IN" sz="3200" b="1" i="1" dirty="0" err="1" smtClean="0">
                <a:solidFill>
                  <a:srgbClr val="0070C0"/>
                </a:solidFill>
                <a:latin typeface="Times New Roman" panose="02020603050405020304" pitchFamily="18" charset="0"/>
                <a:cs typeface="Times New Roman" panose="02020603050405020304" pitchFamily="18" charset="0"/>
              </a:rPr>
              <a:t>readmessage</a:t>
            </a:r>
            <a:r>
              <a:rPr lang="en-IN" sz="3200" b="1" i="1" dirty="0" smtClean="0">
                <a:solidFill>
                  <a:srgbClr val="0070C0"/>
                </a:solidFill>
                <a:latin typeface="Times New Roman" panose="02020603050405020304" pitchFamily="18" charset="0"/>
                <a:cs typeface="Times New Roman" panose="02020603050405020304" pitchFamily="18" charset="0"/>
              </a:rPr>
              <a:t>));</a:t>
            </a:r>
            <a:endParaRPr lang="en-IN" sz="3200" b="1"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1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200017"/>
            <a:ext cx="4286252" cy="528647"/>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     </a:t>
            </a:r>
            <a:r>
              <a:rPr lang="en-US" sz="2800" b="1" u="sng" dirty="0" smtClean="0">
                <a:latin typeface="Times New Roman" panose="02020603050405020304" pitchFamily="18" charset="0"/>
                <a:cs typeface="Times New Roman" panose="02020603050405020304" pitchFamily="18" charset="0"/>
              </a:rPr>
              <a:t>Pipes </a:t>
            </a:r>
            <a:endParaRPr lang="en-IN" sz="2800"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57149" y="1157298"/>
            <a:ext cx="12077701" cy="3785652"/>
          </a:xfrm>
          <a:prstGeom prst="rect">
            <a:avLst/>
          </a:prstGeom>
        </p:spPr>
        <p:txBody>
          <a:bodyPr wrap="square">
            <a:spAutoFit/>
          </a:bodyPr>
          <a:lstStyle/>
          <a:p>
            <a:pPr algn="ctr">
              <a:lnSpc>
                <a:spcPct val="150000"/>
              </a:lnSpc>
            </a:pPr>
            <a:r>
              <a:rPr lang="en-US" sz="3200" b="1" i="1" dirty="0" err="1" smtClean="0">
                <a:solidFill>
                  <a:srgbClr val="0070C0"/>
                </a:solidFill>
                <a:latin typeface="Times New Roman" panose="02020603050405020304" pitchFamily="18" charset="0"/>
                <a:cs typeface="Times New Roman" panose="02020603050405020304" pitchFamily="18" charset="0"/>
              </a:rPr>
              <a:t>int</a:t>
            </a:r>
            <a:r>
              <a:rPr lang="en-US" sz="3200" b="1" i="1" dirty="0" smtClean="0">
                <a:solidFill>
                  <a:srgbClr val="0070C0"/>
                </a:solidFill>
                <a:latin typeface="Times New Roman" panose="02020603050405020304" pitchFamily="18" charset="0"/>
                <a:cs typeface="Times New Roman" panose="02020603050405020304" pitchFamily="18" charset="0"/>
              </a:rPr>
              <a:t> pipe(</a:t>
            </a:r>
            <a:r>
              <a:rPr lang="en-US" sz="3200" b="1" i="1" dirty="0" err="1" smtClean="0">
                <a:solidFill>
                  <a:srgbClr val="0070C0"/>
                </a:solidFill>
                <a:latin typeface="Times New Roman" panose="02020603050405020304" pitchFamily="18" charset="0"/>
                <a:cs typeface="Times New Roman" panose="02020603050405020304" pitchFamily="18" charset="0"/>
              </a:rPr>
              <a:t>int</a:t>
            </a:r>
            <a:r>
              <a:rPr lang="en-US" sz="3200" b="1" i="1" dirty="0" smtClean="0">
                <a:solidFill>
                  <a:srgbClr val="0070C0"/>
                </a:solidFill>
                <a:latin typeface="Times New Roman" panose="02020603050405020304" pitchFamily="18" charset="0"/>
                <a:cs typeface="Times New Roman" panose="02020603050405020304" pitchFamily="18" charset="0"/>
              </a:rPr>
              <a:t> </a:t>
            </a:r>
            <a:r>
              <a:rPr lang="en-US" sz="3200" b="1" i="1" dirty="0" err="1" smtClean="0">
                <a:solidFill>
                  <a:srgbClr val="0070C0"/>
                </a:solidFill>
                <a:latin typeface="Times New Roman" panose="02020603050405020304" pitchFamily="18" charset="0"/>
                <a:cs typeface="Times New Roman" panose="02020603050405020304" pitchFamily="18" charset="0"/>
              </a:rPr>
              <a:t>pipedes</a:t>
            </a:r>
            <a:r>
              <a:rPr lang="en-US" sz="3200" b="1" i="1" dirty="0" smtClean="0">
                <a:solidFill>
                  <a:srgbClr val="0070C0"/>
                </a:solidFill>
                <a:latin typeface="Times New Roman" panose="02020603050405020304" pitchFamily="18" charset="0"/>
                <a:cs typeface="Times New Roman" panose="02020603050405020304" pitchFamily="18" charset="0"/>
              </a:rPr>
              <a:t>[2]);</a:t>
            </a:r>
          </a:p>
          <a:p>
            <a:pPr algn="ctr">
              <a:lnSpc>
                <a:spcPct val="150000"/>
              </a:lnSpc>
            </a:pPr>
            <a:endParaRPr lang="en-US" sz="3200" b="1" i="1" dirty="0" smtClean="0">
              <a:solidFill>
                <a:srgbClr val="0070C0"/>
              </a:solidFill>
              <a:latin typeface="Times New Roman" panose="02020603050405020304" pitchFamily="18" charset="0"/>
              <a:cs typeface="Times New Roman" panose="02020603050405020304" pitchFamily="18" charset="0"/>
            </a:endParaRPr>
          </a:p>
          <a:p>
            <a:pPr algn="ctr">
              <a:lnSpc>
                <a:spcPct val="150000"/>
              </a:lnSpc>
            </a:pPr>
            <a:r>
              <a:rPr lang="en-IN" sz="3200" b="1" i="1" dirty="0" smtClean="0">
                <a:solidFill>
                  <a:srgbClr val="0070C0"/>
                </a:solidFill>
                <a:latin typeface="Times New Roman" panose="02020603050405020304" pitchFamily="18" charset="0"/>
                <a:cs typeface="Times New Roman" panose="02020603050405020304" pitchFamily="18" charset="0"/>
              </a:rPr>
              <a:t>write(</a:t>
            </a:r>
            <a:r>
              <a:rPr lang="en-IN" sz="3200" b="1" i="1" dirty="0" err="1" smtClean="0">
                <a:solidFill>
                  <a:srgbClr val="0070C0"/>
                </a:solidFill>
                <a:latin typeface="Times New Roman" panose="02020603050405020304" pitchFamily="18" charset="0"/>
                <a:cs typeface="Times New Roman" panose="02020603050405020304" pitchFamily="18" charset="0"/>
              </a:rPr>
              <a:t>fd</a:t>
            </a:r>
            <a:r>
              <a:rPr lang="en-IN" sz="3200" b="1" i="1" dirty="0" smtClean="0">
                <a:solidFill>
                  <a:srgbClr val="0070C0"/>
                </a:solidFill>
                <a:latin typeface="Times New Roman" panose="02020603050405020304" pitchFamily="18" charset="0"/>
                <a:cs typeface="Times New Roman" panose="02020603050405020304" pitchFamily="18" charset="0"/>
              </a:rPr>
              <a:t>[1],"hello\n",6);</a:t>
            </a:r>
          </a:p>
          <a:p>
            <a:pPr algn="ctr">
              <a:lnSpc>
                <a:spcPct val="150000"/>
              </a:lnSpc>
            </a:pPr>
            <a:endParaRPr lang="en-US" sz="3200" b="1" i="1" dirty="0">
              <a:solidFill>
                <a:srgbClr val="0070C0"/>
              </a:solidFill>
              <a:latin typeface="Times New Roman" panose="02020603050405020304" pitchFamily="18" charset="0"/>
              <a:cs typeface="Times New Roman" panose="02020603050405020304" pitchFamily="18" charset="0"/>
            </a:endParaRPr>
          </a:p>
          <a:p>
            <a:pPr algn="ctr">
              <a:lnSpc>
                <a:spcPct val="150000"/>
              </a:lnSpc>
            </a:pPr>
            <a:r>
              <a:rPr lang="en-IN" sz="3200" b="1" i="1" dirty="0" smtClean="0">
                <a:solidFill>
                  <a:srgbClr val="0070C0"/>
                </a:solidFill>
                <a:latin typeface="Times New Roman" panose="02020603050405020304" pitchFamily="18" charset="0"/>
                <a:cs typeface="Times New Roman" panose="02020603050405020304" pitchFamily="18" charset="0"/>
              </a:rPr>
              <a:t>read(</a:t>
            </a:r>
            <a:r>
              <a:rPr lang="en-IN" sz="3200" b="1" i="1" dirty="0" err="1" smtClean="0">
                <a:solidFill>
                  <a:srgbClr val="0070C0"/>
                </a:solidFill>
                <a:latin typeface="Times New Roman" panose="02020603050405020304" pitchFamily="18" charset="0"/>
                <a:cs typeface="Times New Roman" panose="02020603050405020304" pitchFamily="18" charset="0"/>
              </a:rPr>
              <a:t>pipefds</a:t>
            </a:r>
            <a:r>
              <a:rPr lang="en-IN" sz="3200" b="1" i="1" dirty="0" smtClean="0">
                <a:solidFill>
                  <a:srgbClr val="0070C0"/>
                </a:solidFill>
                <a:latin typeface="Times New Roman" panose="02020603050405020304" pitchFamily="18" charset="0"/>
                <a:cs typeface="Times New Roman" panose="02020603050405020304" pitchFamily="18" charset="0"/>
              </a:rPr>
              <a:t>[0], </a:t>
            </a:r>
            <a:r>
              <a:rPr lang="en-IN" sz="3200" b="1" i="1" dirty="0" err="1" smtClean="0">
                <a:solidFill>
                  <a:srgbClr val="0070C0"/>
                </a:solidFill>
                <a:latin typeface="Times New Roman" panose="02020603050405020304" pitchFamily="18" charset="0"/>
                <a:cs typeface="Times New Roman" panose="02020603050405020304" pitchFamily="18" charset="0"/>
              </a:rPr>
              <a:t>readmessage</a:t>
            </a:r>
            <a:r>
              <a:rPr lang="en-IN" sz="3200" b="1" i="1" dirty="0" smtClean="0">
                <a:solidFill>
                  <a:srgbClr val="0070C0"/>
                </a:solidFill>
                <a:latin typeface="Times New Roman" panose="02020603050405020304" pitchFamily="18" charset="0"/>
                <a:cs typeface="Times New Roman" panose="02020603050405020304" pitchFamily="18" charset="0"/>
              </a:rPr>
              <a:t>, </a:t>
            </a:r>
            <a:r>
              <a:rPr lang="en-IN" sz="3200" b="1" i="1" dirty="0" err="1" smtClean="0">
                <a:solidFill>
                  <a:srgbClr val="0070C0"/>
                </a:solidFill>
                <a:latin typeface="Times New Roman" panose="02020603050405020304" pitchFamily="18" charset="0"/>
                <a:cs typeface="Times New Roman" panose="02020603050405020304" pitchFamily="18" charset="0"/>
              </a:rPr>
              <a:t>sizeof</a:t>
            </a:r>
            <a:r>
              <a:rPr lang="en-IN" sz="3200" b="1" i="1" dirty="0" smtClean="0">
                <a:solidFill>
                  <a:srgbClr val="0070C0"/>
                </a:solidFill>
                <a:latin typeface="Times New Roman" panose="02020603050405020304" pitchFamily="18" charset="0"/>
                <a:cs typeface="Times New Roman" panose="02020603050405020304" pitchFamily="18" charset="0"/>
              </a:rPr>
              <a:t>(</a:t>
            </a:r>
            <a:r>
              <a:rPr lang="en-IN" sz="3200" b="1" i="1" dirty="0" err="1" smtClean="0">
                <a:solidFill>
                  <a:srgbClr val="0070C0"/>
                </a:solidFill>
                <a:latin typeface="Times New Roman" panose="02020603050405020304" pitchFamily="18" charset="0"/>
                <a:cs typeface="Times New Roman" panose="02020603050405020304" pitchFamily="18" charset="0"/>
              </a:rPr>
              <a:t>readmessage</a:t>
            </a:r>
            <a:r>
              <a:rPr lang="en-IN" sz="3200" b="1" i="1" dirty="0" smtClean="0">
                <a:solidFill>
                  <a:srgbClr val="0070C0"/>
                </a:solidFill>
                <a:latin typeface="Times New Roman" panose="02020603050405020304" pitchFamily="18" charset="0"/>
                <a:cs typeface="Times New Roman" panose="02020603050405020304" pitchFamily="18" charset="0"/>
              </a:rPr>
              <a:t>));</a:t>
            </a:r>
            <a:endParaRPr lang="en-IN" sz="3200" b="1"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797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132284"/>
            <a:ext cx="4286252" cy="528647"/>
          </a:xfrm>
          <a:prstGeom prst="rect">
            <a:avLst/>
          </a:prstGeom>
          <a:noFill/>
        </p:spPr>
        <p:txBody>
          <a:bodyPr wrap="square" rtlCol="0">
            <a:spAutoFit/>
          </a:bodyPr>
          <a:lstStyle/>
          <a:p>
            <a:r>
              <a:rPr lang="en-US" sz="2800" b="1" u="sng" dirty="0" smtClean="0">
                <a:latin typeface="Times New Roman" panose="02020603050405020304" pitchFamily="18" charset="0"/>
                <a:cs typeface="Times New Roman" panose="02020603050405020304" pitchFamily="18" charset="0"/>
              </a:rPr>
              <a:t>Message Passing Queues</a:t>
            </a:r>
            <a:endParaRPr lang="en-IN" sz="2800" b="1" u="sng" dirty="0">
              <a:latin typeface="Times New Roman" panose="02020603050405020304" pitchFamily="18" charset="0"/>
              <a:cs typeface="Times New Roman" panose="02020603050405020304" pitchFamily="18" charset="0"/>
            </a:endParaRPr>
          </a:p>
        </p:txBody>
      </p:sp>
      <p:sp>
        <p:nvSpPr>
          <p:cNvPr id="2" name="Rectangle 1"/>
          <p:cNvSpPr/>
          <p:nvPr/>
        </p:nvSpPr>
        <p:spPr>
          <a:xfrm>
            <a:off x="1" y="2064905"/>
            <a:ext cx="12192000" cy="4339650"/>
          </a:xfrm>
          <a:prstGeom prst="rect">
            <a:avLst/>
          </a:prstGeom>
        </p:spPr>
        <p:txBody>
          <a:bodyPr wrap="square">
            <a:spAutoFit/>
          </a:bodyPr>
          <a:lstStyle/>
          <a:p>
            <a:pPr marL="285750" indent="-285750" algn="just" fontAlgn="base">
              <a:lnSpc>
                <a:spcPct val="150000"/>
              </a:lnSpc>
              <a:buFont typeface="Arial" panose="020B0604020202020204" pitchFamily="34" charset="0"/>
              <a:buChar char="•"/>
            </a:pPr>
            <a:r>
              <a:rPr lang="en-US" sz="2800" b="1" i="1" dirty="0" err="1">
                <a:solidFill>
                  <a:srgbClr val="273239"/>
                </a:solidFill>
                <a:latin typeface="Times New Roman" panose="02020603050405020304" pitchFamily="18" charset="0"/>
                <a:cs typeface="Times New Roman" panose="02020603050405020304" pitchFamily="18" charset="0"/>
              </a:rPr>
              <a:t>ftok</a:t>
            </a:r>
            <a:r>
              <a:rPr lang="en-US" sz="2800" b="1" i="1" dirty="0">
                <a:solidFill>
                  <a:srgbClr val="273239"/>
                </a:solidFill>
                <a:latin typeface="Times New Roman" panose="02020603050405020304" pitchFamily="18" charset="0"/>
                <a:cs typeface="Times New Roman" panose="02020603050405020304" pitchFamily="18" charset="0"/>
              </a:rPr>
              <a:t>()</a:t>
            </a:r>
            <a:r>
              <a:rPr lang="en-US" sz="2800" i="1" dirty="0">
                <a:solidFill>
                  <a:srgbClr val="273239"/>
                </a:solidFill>
                <a:latin typeface="Times New Roman" panose="02020603050405020304" pitchFamily="18" charset="0"/>
                <a:cs typeface="Times New Roman" panose="02020603050405020304" pitchFamily="18" charset="0"/>
              </a:rPr>
              <a:t>: is use to generate a unique key.</a:t>
            </a:r>
          </a:p>
          <a:p>
            <a:pPr marL="285750" indent="-285750" algn="just" fontAlgn="base">
              <a:lnSpc>
                <a:spcPct val="150000"/>
              </a:lnSpc>
              <a:buFont typeface="Arial" panose="020B0604020202020204" pitchFamily="34" charset="0"/>
              <a:buChar char="•"/>
            </a:pPr>
            <a:r>
              <a:rPr lang="en-US" sz="2800" b="1" i="1" dirty="0" err="1">
                <a:solidFill>
                  <a:srgbClr val="273239"/>
                </a:solidFill>
                <a:latin typeface="Times New Roman" panose="02020603050405020304" pitchFamily="18" charset="0"/>
                <a:cs typeface="Times New Roman" panose="02020603050405020304" pitchFamily="18" charset="0"/>
              </a:rPr>
              <a:t>msgget</a:t>
            </a:r>
            <a:r>
              <a:rPr lang="en-US" sz="2800" b="1" i="1" dirty="0">
                <a:solidFill>
                  <a:srgbClr val="273239"/>
                </a:solidFill>
                <a:latin typeface="Times New Roman" panose="02020603050405020304" pitchFamily="18" charset="0"/>
                <a:cs typeface="Times New Roman" panose="02020603050405020304" pitchFamily="18" charset="0"/>
              </a:rPr>
              <a:t>()</a:t>
            </a:r>
            <a:r>
              <a:rPr lang="en-US" sz="2800" i="1" dirty="0">
                <a:solidFill>
                  <a:srgbClr val="273239"/>
                </a:solidFill>
                <a:latin typeface="Times New Roman" panose="02020603050405020304" pitchFamily="18" charset="0"/>
                <a:cs typeface="Times New Roman" panose="02020603050405020304" pitchFamily="18" charset="0"/>
              </a:rPr>
              <a:t>: either returns the message queue identifier for a newly created </a:t>
            </a:r>
            <a:r>
              <a:rPr lang="en-US" sz="2800" i="1" dirty="0" smtClean="0">
                <a:solidFill>
                  <a:srgbClr val="273239"/>
                </a:solidFill>
                <a:latin typeface="Times New Roman" panose="02020603050405020304" pitchFamily="18" charset="0"/>
                <a:cs typeface="Times New Roman" panose="02020603050405020304" pitchFamily="18" charset="0"/>
              </a:rPr>
              <a:t>message</a:t>
            </a:r>
          </a:p>
          <a:p>
            <a:pPr algn="just" fontAlgn="base">
              <a:lnSpc>
                <a:spcPct val="150000"/>
              </a:lnSpc>
            </a:pPr>
            <a:r>
              <a:rPr lang="en-US" sz="2800" i="1" dirty="0" smtClean="0">
                <a:solidFill>
                  <a:srgbClr val="273239"/>
                </a:solidFill>
                <a:latin typeface="Times New Roman" panose="02020603050405020304" pitchFamily="18" charset="0"/>
                <a:cs typeface="Times New Roman" panose="02020603050405020304" pitchFamily="18" charset="0"/>
              </a:rPr>
              <a:t> </a:t>
            </a:r>
            <a:r>
              <a:rPr lang="en-US" sz="2800" i="1" dirty="0">
                <a:solidFill>
                  <a:srgbClr val="273239"/>
                </a:solidFill>
                <a:latin typeface="Times New Roman" panose="02020603050405020304" pitchFamily="18" charset="0"/>
                <a:cs typeface="Times New Roman" panose="02020603050405020304" pitchFamily="18" charset="0"/>
              </a:rPr>
              <a:t>queue or returns the identifiers for a queue which exists with the same key value</a:t>
            </a:r>
            <a:r>
              <a:rPr lang="en-US" sz="2800" i="1" dirty="0" smtClean="0">
                <a:solidFill>
                  <a:srgbClr val="273239"/>
                </a:solidFill>
                <a:latin typeface="Times New Roman" panose="02020603050405020304" pitchFamily="18" charset="0"/>
                <a:cs typeface="Times New Roman" panose="02020603050405020304" pitchFamily="18" charset="0"/>
              </a:rPr>
              <a:t>.</a:t>
            </a:r>
          </a:p>
          <a:p>
            <a:pPr algn="ctr" fontAlgn="base">
              <a:lnSpc>
                <a:spcPct val="150000"/>
              </a:lnSpc>
            </a:pPr>
            <a:r>
              <a:rPr lang="en-US" sz="2800" i="1" dirty="0" err="1">
                <a:solidFill>
                  <a:srgbClr val="C00000"/>
                </a:solidFill>
                <a:latin typeface="Times New Roman" panose="02020603050405020304" pitchFamily="18" charset="0"/>
                <a:cs typeface="Times New Roman" panose="02020603050405020304" pitchFamily="18" charset="0"/>
              </a:rPr>
              <a:t>int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msgget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key_t</a:t>
            </a:r>
            <a:r>
              <a:rPr lang="en-US" sz="2800" i="1" dirty="0">
                <a:solidFill>
                  <a:srgbClr val="C00000"/>
                </a:solidFill>
                <a:latin typeface="Times New Roman" panose="02020603050405020304" pitchFamily="18" charset="0"/>
                <a:cs typeface="Times New Roman" panose="02020603050405020304" pitchFamily="18" charset="0"/>
              </a:rPr>
              <a:t> key, </a:t>
            </a:r>
            <a:r>
              <a:rPr lang="en-US" sz="2800" i="1" dirty="0" err="1">
                <a:solidFill>
                  <a:srgbClr val="C00000"/>
                </a:solidFill>
                <a:latin typeface="Times New Roman" panose="02020603050405020304" pitchFamily="18" charset="0"/>
                <a:cs typeface="Times New Roman" panose="02020603050405020304" pitchFamily="18" charset="0"/>
              </a:rPr>
              <a:t>int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msgflg</a:t>
            </a:r>
            <a:r>
              <a:rPr lang="en-US" sz="2800" i="1" dirty="0" smtClean="0">
                <a:solidFill>
                  <a:srgbClr val="C00000"/>
                </a:solidFill>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parameter is a key that names a message queue in the system.</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second parameter is used to assign permission to the message queue and is </a:t>
            </a:r>
            <a:r>
              <a:rPr lang="en-US" dirty="0" err="1">
                <a:latin typeface="Times New Roman" panose="02020603050405020304" pitchFamily="18" charset="0"/>
                <a:cs typeface="Times New Roman" panose="02020603050405020304" pitchFamily="18" charset="0"/>
              </a:rPr>
              <a:t>ORed</a:t>
            </a:r>
            <a:r>
              <a:rPr lang="en-US" dirty="0">
                <a:latin typeface="Times New Roman" panose="02020603050405020304" pitchFamily="18" charset="0"/>
                <a:cs typeface="Times New Roman" panose="02020603050405020304" pitchFamily="18" charset="0"/>
              </a:rPr>
              <a:t> with IPC_CREAT to create the queue if it doesn't already exist. If the queue already exists, then IPC_CREAT is ignored. On success, the </a:t>
            </a:r>
            <a:r>
              <a:rPr lang="en-US" dirty="0" err="1">
                <a:latin typeface="Times New Roman" panose="02020603050405020304" pitchFamily="18" charset="0"/>
                <a:cs typeface="Times New Roman" panose="02020603050405020304" pitchFamily="18" charset="0"/>
              </a:rPr>
              <a:t>msgget</a:t>
            </a:r>
            <a:r>
              <a:rPr lang="en-US" dirty="0">
                <a:latin typeface="Times New Roman" panose="02020603050405020304" pitchFamily="18" charset="0"/>
                <a:cs typeface="Times New Roman" panose="02020603050405020304" pitchFamily="18" charset="0"/>
              </a:rPr>
              <a:t> function returns a positive number which is the queue identifier, while on failure, it returns -1</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122" name="Picture 2" descr="IPC using Message Que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6" y="836179"/>
            <a:ext cx="9048750"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177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3" y="132284"/>
            <a:ext cx="4286252" cy="528647"/>
          </a:xfrm>
          <a:prstGeom prst="rect">
            <a:avLst/>
          </a:prstGeom>
          <a:noFill/>
        </p:spPr>
        <p:txBody>
          <a:bodyPr wrap="square" rtlCol="0">
            <a:spAutoFit/>
          </a:bodyPr>
          <a:lstStyle/>
          <a:p>
            <a:r>
              <a:rPr lang="en-US" sz="2800" b="1" u="sng" dirty="0" smtClean="0">
                <a:latin typeface="Times New Roman" panose="02020603050405020304" pitchFamily="18" charset="0"/>
                <a:cs typeface="Times New Roman" panose="02020603050405020304" pitchFamily="18" charset="0"/>
              </a:rPr>
              <a:t>Message Passing Queues</a:t>
            </a:r>
            <a:endParaRPr lang="en-IN" sz="2800" b="1" u="sng" dirty="0">
              <a:latin typeface="Times New Roman" panose="02020603050405020304" pitchFamily="18" charset="0"/>
              <a:cs typeface="Times New Roman" panose="02020603050405020304" pitchFamily="18" charset="0"/>
            </a:endParaRPr>
          </a:p>
        </p:txBody>
      </p:sp>
      <p:sp>
        <p:nvSpPr>
          <p:cNvPr id="2" name="Rectangle 1"/>
          <p:cNvSpPr/>
          <p:nvPr/>
        </p:nvSpPr>
        <p:spPr>
          <a:xfrm>
            <a:off x="1" y="1050484"/>
            <a:ext cx="12192000" cy="4801314"/>
          </a:xfrm>
          <a:prstGeom prst="rect">
            <a:avLst/>
          </a:prstGeom>
        </p:spPr>
        <p:txBody>
          <a:bodyPr wrap="square">
            <a:spAutoFit/>
          </a:bodyPr>
          <a:lstStyle/>
          <a:p>
            <a:pPr marL="285750" indent="-285750" algn="just" fontAlgn="base">
              <a:lnSpc>
                <a:spcPct val="150000"/>
              </a:lnSpc>
              <a:buFont typeface="Arial" panose="020B0604020202020204" pitchFamily="34" charset="0"/>
              <a:buChar char="•"/>
            </a:pPr>
            <a:r>
              <a:rPr lang="en-US" sz="2800" b="1" i="1" dirty="0" err="1" smtClean="0">
                <a:solidFill>
                  <a:srgbClr val="273239"/>
                </a:solidFill>
                <a:latin typeface="Times New Roman" panose="02020603050405020304" pitchFamily="18" charset="0"/>
                <a:cs typeface="Times New Roman" panose="02020603050405020304" pitchFamily="18" charset="0"/>
              </a:rPr>
              <a:t>msgsnd</a:t>
            </a:r>
            <a:r>
              <a:rPr lang="en-US" sz="2800" b="1" i="1" dirty="0">
                <a:solidFill>
                  <a:srgbClr val="273239"/>
                </a:solidFill>
                <a:latin typeface="Times New Roman" panose="02020603050405020304" pitchFamily="18" charset="0"/>
                <a:cs typeface="Times New Roman" panose="02020603050405020304" pitchFamily="18" charset="0"/>
              </a:rPr>
              <a:t>()</a:t>
            </a:r>
            <a:r>
              <a:rPr lang="en-US" sz="2800" i="1" dirty="0">
                <a:solidFill>
                  <a:srgbClr val="273239"/>
                </a:solidFill>
                <a:latin typeface="Times New Roman" panose="02020603050405020304" pitchFamily="18" charset="0"/>
                <a:cs typeface="Times New Roman" panose="02020603050405020304" pitchFamily="18" charset="0"/>
              </a:rPr>
              <a:t>: Data is placed on to a message queue by calling </a:t>
            </a:r>
            <a:r>
              <a:rPr lang="en-US" sz="2800" i="1" dirty="0" err="1">
                <a:solidFill>
                  <a:srgbClr val="273239"/>
                </a:solidFill>
                <a:latin typeface="Times New Roman" panose="02020603050405020304" pitchFamily="18" charset="0"/>
                <a:cs typeface="Times New Roman" panose="02020603050405020304" pitchFamily="18" charset="0"/>
              </a:rPr>
              <a:t>msgsnd</a:t>
            </a:r>
            <a:r>
              <a:rPr lang="en-US" sz="2800" i="1" dirty="0" smtClean="0">
                <a:solidFill>
                  <a:srgbClr val="273239"/>
                </a:solidFill>
                <a:latin typeface="Times New Roman" panose="02020603050405020304" pitchFamily="18" charset="0"/>
                <a:cs typeface="Times New Roman" panose="02020603050405020304" pitchFamily="18" charset="0"/>
              </a:rPr>
              <a:t>().</a:t>
            </a:r>
          </a:p>
          <a:p>
            <a:pPr algn="ctr" fontAlgn="base">
              <a:lnSpc>
                <a:spcPct val="150000"/>
              </a:lnSpc>
            </a:pPr>
            <a:r>
              <a:rPr lang="en-US" sz="2800" i="1" dirty="0" err="1">
                <a:solidFill>
                  <a:srgbClr val="C00000"/>
                </a:solidFill>
                <a:latin typeface="Times New Roman" panose="02020603050405020304" pitchFamily="18" charset="0"/>
                <a:cs typeface="Times New Roman" panose="02020603050405020304" pitchFamily="18" charset="0"/>
              </a:rPr>
              <a:t>int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msgsnd</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int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msqid</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const</a:t>
            </a:r>
            <a:r>
              <a:rPr lang="en-US" sz="2800" i="1" dirty="0">
                <a:solidFill>
                  <a:srgbClr val="C00000"/>
                </a:solidFill>
                <a:latin typeface="Times New Roman" panose="02020603050405020304" pitchFamily="18" charset="0"/>
                <a:cs typeface="Times New Roman" panose="02020603050405020304" pitchFamily="18" charset="0"/>
              </a:rPr>
              <a:t> void *</a:t>
            </a:r>
            <a:r>
              <a:rPr lang="en-US" sz="2800" i="1" dirty="0" err="1">
                <a:solidFill>
                  <a:srgbClr val="C00000"/>
                </a:solidFill>
                <a:latin typeface="Times New Roman" panose="02020603050405020304" pitchFamily="18" charset="0"/>
                <a:cs typeface="Times New Roman" panose="02020603050405020304" pitchFamily="18" charset="0"/>
              </a:rPr>
              <a:t>msg_ptr</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size_t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msg_sz</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int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msgflg</a:t>
            </a:r>
            <a:r>
              <a:rPr lang="en-US" sz="2800" i="1" dirty="0" smtClean="0">
                <a:solidFill>
                  <a:srgbClr val="C00000"/>
                </a:solidFill>
                <a:latin typeface="Times New Roman" panose="02020603050405020304" pitchFamily="18" charset="0"/>
                <a:cs typeface="Times New Roman" panose="02020603050405020304" pitchFamily="18" charset="0"/>
              </a:rPr>
              <a:t>);</a:t>
            </a:r>
          </a:p>
          <a:p>
            <a:pPr lvl="1" algn="ctr" fontAlgn="base">
              <a:lnSpc>
                <a:spcPct val="150000"/>
              </a:lnSpc>
            </a:pPr>
            <a:endParaRPr lang="en-US" sz="2800" i="1" dirty="0" smtClean="0">
              <a:solidFill>
                <a:srgbClr val="C00000"/>
              </a:solidFill>
              <a:latin typeface="Times New Roman" panose="02020603050405020304" pitchFamily="18" charset="0"/>
              <a:cs typeface="Times New Roman" panose="02020603050405020304" pitchFamily="18" charset="0"/>
            </a:endParaRPr>
          </a:p>
          <a:p>
            <a:pPr marL="914400" lvl="1" indent="-457200" fontAlgn="base">
              <a:lnSpc>
                <a:spcPct val="150000"/>
              </a:lnSpc>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The first parameter (</a:t>
            </a:r>
            <a:r>
              <a:rPr lang="en-US" sz="2000" i="1" dirty="0" err="1">
                <a:latin typeface="Times New Roman" panose="02020603050405020304" pitchFamily="18" charset="0"/>
                <a:cs typeface="Times New Roman" panose="02020603050405020304" pitchFamily="18" charset="0"/>
              </a:rPr>
              <a:t>msgid</a:t>
            </a:r>
            <a:r>
              <a:rPr lang="en-US" sz="2000" i="1" dirty="0">
                <a:latin typeface="Times New Roman" panose="02020603050405020304" pitchFamily="18" charset="0"/>
                <a:cs typeface="Times New Roman" panose="02020603050405020304" pitchFamily="18" charset="0"/>
              </a:rPr>
              <a:t>) is the message queue identifier returned by the </a:t>
            </a:r>
            <a:r>
              <a:rPr lang="en-US" sz="2000" i="1" dirty="0" err="1">
                <a:latin typeface="Times New Roman" panose="02020603050405020304" pitchFamily="18" charset="0"/>
                <a:cs typeface="Times New Roman" panose="02020603050405020304" pitchFamily="18" charset="0"/>
              </a:rPr>
              <a:t>msgget</a:t>
            </a:r>
            <a:r>
              <a:rPr lang="en-US" sz="2000" i="1" dirty="0">
                <a:latin typeface="Times New Roman" panose="02020603050405020304" pitchFamily="18" charset="0"/>
                <a:cs typeface="Times New Roman" panose="02020603050405020304" pitchFamily="18" charset="0"/>
              </a:rPr>
              <a:t> function.</a:t>
            </a:r>
          </a:p>
          <a:p>
            <a:pPr marL="914400" lvl="1" indent="-457200" fontAlgn="base">
              <a:lnSpc>
                <a:spcPct val="150000"/>
              </a:lnSpc>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The second parameter is the pointer to the message to be </a:t>
            </a:r>
            <a:r>
              <a:rPr lang="en-US" sz="2000" i="1" dirty="0" smtClean="0">
                <a:latin typeface="Times New Roman" panose="02020603050405020304" pitchFamily="18" charset="0"/>
                <a:cs typeface="Times New Roman" panose="02020603050405020304" pitchFamily="18" charset="0"/>
              </a:rPr>
              <a:t>sent.</a:t>
            </a:r>
            <a:endParaRPr lang="en-US" sz="2000" i="1" dirty="0">
              <a:latin typeface="Times New Roman" panose="02020603050405020304" pitchFamily="18" charset="0"/>
              <a:cs typeface="Times New Roman" panose="02020603050405020304" pitchFamily="18" charset="0"/>
            </a:endParaRPr>
          </a:p>
          <a:p>
            <a:pPr marL="914400" lvl="1" indent="-457200" fontAlgn="base">
              <a:lnSpc>
                <a:spcPct val="150000"/>
              </a:lnSpc>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The third parameter is the size of the message. It must not include the long </a:t>
            </a:r>
            <a:r>
              <a:rPr lang="en-US" sz="2000" i="1" dirty="0" err="1">
                <a:latin typeface="Times New Roman" panose="02020603050405020304" pitchFamily="18" charset="0"/>
                <a:cs typeface="Times New Roman" panose="02020603050405020304" pitchFamily="18" charset="0"/>
              </a:rPr>
              <a:t>int</a:t>
            </a:r>
            <a:r>
              <a:rPr lang="en-US" sz="2000" i="1" dirty="0">
                <a:latin typeface="Times New Roman" panose="02020603050405020304" pitchFamily="18" charset="0"/>
                <a:cs typeface="Times New Roman" panose="02020603050405020304" pitchFamily="18" charset="0"/>
              </a:rPr>
              <a:t> message type.</a:t>
            </a:r>
          </a:p>
          <a:p>
            <a:pPr marL="914400" lvl="1" indent="-457200" fontAlgn="base">
              <a:lnSpc>
                <a:spcPct val="150000"/>
              </a:lnSpc>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The fourth and final parameter controls what happens if the message queue is full or the system limit on queued messages is reached. The function on success returns 0 and place the copy of message data on the message queue. On failure, it returns -1</a:t>
            </a:r>
            <a:r>
              <a:rPr lang="en-US" sz="2000" i="1" dirty="0" smtClean="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877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1310</Words>
  <Application>Microsoft Office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GARIMA</dc:creator>
  <cp:lastModifiedBy>GARIMA</cp:lastModifiedBy>
  <cp:revision>23</cp:revision>
  <dcterms:created xsi:type="dcterms:W3CDTF">2023-10-18T07:15:13Z</dcterms:created>
  <dcterms:modified xsi:type="dcterms:W3CDTF">2023-10-26T11:35:51Z</dcterms:modified>
</cp:coreProperties>
</file>