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0wINl+u0oZHCt7vJpotOQdiW5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A75D33-C1D8-46B6-9B8C-AFC146FE2AB6}">
  <a:tblStyle styleId="{18A75D33-C1D8-46B6-9B8C-AFC146FE2AB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5183188" y="987425"/>
            <a:ext cx="6172200" cy="4873625"/>
          </a:xfrm>
          <a:prstGeom prst="rect">
            <a:avLst/>
          </a:prstGeom>
          <a:noFill/>
          <a:ln>
            <a:noFill/>
          </a:ln>
        </p:spPr>
      </p:sp>
      <p:sp>
        <p:nvSpPr>
          <p:cNvPr id="64" name="Google Shape;6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man and help command</a:t>
            </a:r>
            <a:endParaRPr/>
          </a:p>
        </p:txBody>
      </p:sp>
      <p:sp>
        <p:nvSpPr>
          <p:cNvPr id="85" name="Google Shape;85;p1"/>
          <p:cNvSpPr/>
          <p:nvPr/>
        </p:nvSpPr>
        <p:spPr>
          <a:xfrm>
            <a:off x="110835" y="990707"/>
            <a:ext cx="11905673" cy="452431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man</a:t>
            </a:r>
            <a:r>
              <a:rPr b="0" i="1" lang="en-US" sz="2400" u="none" cap="none" strike="noStrike">
                <a:solidFill>
                  <a:srgbClr val="273239"/>
                </a:solidFill>
                <a:latin typeface="Times New Roman"/>
                <a:ea typeface="Times New Roman"/>
                <a:cs typeface="Times New Roman"/>
                <a:sym typeface="Times New Roman"/>
              </a:rPr>
              <a:t> command in Linux is used to display the user manual of any command that we can run on the terminal. </a:t>
            </a:r>
            <a:endParaRPr b="0" i="1" sz="2400" u="none" cap="none" strike="noStrike">
              <a:solidFill>
                <a:srgbClr val="273239"/>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273239"/>
              </a:buClr>
              <a:buSzPts val="2400"/>
              <a:buFont typeface="Arial"/>
              <a:buChar char="•"/>
            </a:pPr>
            <a:r>
              <a:rPr b="0" i="1" lang="en-US" sz="2400" u="none" cap="none" strike="noStrike">
                <a:solidFill>
                  <a:srgbClr val="273239"/>
                </a:solidFill>
                <a:latin typeface="Times New Roman"/>
                <a:ea typeface="Times New Roman"/>
                <a:cs typeface="Times New Roman"/>
                <a:sym typeface="Times New Roman"/>
              </a:rPr>
              <a:t>It provides a detailed view of the command which includes NAME, SYNOPSIS, DESCRIPTION, OPTIONS, EXIT STATUS, RETURN VALUES, ERRORS, FILES, VERSIONS, EXAMPLES, AUTHORS and SEE ALSO. </a:t>
            </a:r>
            <a:endParaRPr/>
          </a:p>
          <a:p>
            <a:pPr indent="0" lvl="0" marL="0" marR="0" rtl="0" algn="just">
              <a:lnSpc>
                <a:spcPct val="150000"/>
              </a:lnSpc>
              <a:spcBef>
                <a:spcPts val="0"/>
              </a:spcBef>
              <a:spcAft>
                <a:spcPts val="0"/>
              </a:spcAft>
              <a:buNone/>
            </a:pPr>
            <a:r>
              <a:t/>
            </a:r>
            <a:endParaRPr b="1" i="1" sz="2400" u="none" cap="none" strike="noStrike">
              <a:solidFill>
                <a:srgbClr val="CC0099"/>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i="1" lang="en-US" sz="2400" u="none" cap="none" strike="noStrike">
                <a:solidFill>
                  <a:srgbClr val="CC0099"/>
                </a:solidFill>
                <a:latin typeface="Times New Roman"/>
                <a:ea typeface="Times New Roman"/>
                <a:cs typeface="Times New Roman"/>
                <a:sym typeface="Times New Roman"/>
              </a:rPr>
              <a:t>Syntax :</a:t>
            </a:r>
            <a:endParaRPr b="1" i="1" sz="2400" u="none" cap="none" strike="noStrike">
              <a:solidFill>
                <a:srgbClr val="CC0099"/>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0070C0"/>
                </a:solidFill>
                <a:latin typeface="Times New Roman"/>
                <a:ea typeface="Times New Roman"/>
                <a:cs typeface="Times New Roman"/>
                <a:sym typeface="Times New Roman"/>
              </a:rPr>
              <a:t>$man [OPTION]... [COMMAND NAME]...</a:t>
            </a:r>
            <a:endParaRPr b="1" i="1" sz="2400" u="none" cap="none" strike="noStrike">
              <a:solidFill>
                <a:srgbClr val="0070C0"/>
              </a:solidFill>
              <a:latin typeface="Times New Roman"/>
              <a:ea typeface="Times New Roman"/>
              <a:cs typeface="Times New Roman"/>
              <a:sym typeface="Times New Roman"/>
            </a:endParaRPr>
          </a:p>
        </p:txBody>
      </p:sp>
      <p:sp>
        <p:nvSpPr>
          <p:cNvPr id="86" name="Google Shape;86;p1"/>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cmp command</a:t>
            </a:r>
            <a:endParaRPr b="1" sz="2800">
              <a:solidFill>
                <a:schemeClr val="lt1"/>
              </a:solidFill>
              <a:latin typeface="Times New Roman"/>
              <a:ea typeface="Times New Roman"/>
              <a:cs typeface="Times New Roman"/>
              <a:sym typeface="Times New Roman"/>
            </a:endParaRPr>
          </a:p>
        </p:txBody>
      </p:sp>
      <p:sp>
        <p:nvSpPr>
          <p:cNvPr id="151" name="Google Shape;151;p10"/>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10"/>
          <p:cNvSpPr/>
          <p:nvPr/>
        </p:nvSpPr>
        <p:spPr>
          <a:xfrm>
            <a:off x="18473" y="628077"/>
            <a:ext cx="12173526" cy="274690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300"/>
              <a:buFont typeface="Arial"/>
              <a:buChar char="•"/>
            </a:pPr>
            <a:r>
              <a:rPr b="1" i="1" lang="en-US" sz="2300">
                <a:solidFill>
                  <a:srgbClr val="C00000"/>
                </a:solidFill>
                <a:latin typeface="Times New Roman"/>
                <a:ea typeface="Times New Roman"/>
                <a:cs typeface="Times New Roman"/>
                <a:sym typeface="Times New Roman"/>
              </a:rPr>
              <a:t>cmp</a:t>
            </a:r>
            <a:r>
              <a:rPr i="1" lang="en-US" sz="2300">
                <a:solidFill>
                  <a:schemeClr val="dk1"/>
                </a:solidFill>
                <a:latin typeface="Times New Roman"/>
                <a:ea typeface="Times New Roman"/>
                <a:cs typeface="Times New Roman"/>
                <a:sym typeface="Times New Roman"/>
              </a:rPr>
              <a:t> command in Linux/UNIX is used to compare the two files byte by byte and helps you to find out whether the two files are identical or not.</a:t>
            </a:r>
            <a:endParaRPr/>
          </a:p>
          <a:p>
            <a:pPr indent="-342900" lvl="0" marL="342900" marR="0" rtl="0" algn="just">
              <a:lnSpc>
                <a:spcPct val="150000"/>
              </a:lnSpc>
              <a:spcBef>
                <a:spcPts val="0"/>
              </a:spcBef>
              <a:spcAft>
                <a:spcPts val="0"/>
              </a:spcAft>
              <a:buClr>
                <a:schemeClr val="dk1"/>
              </a:buClr>
              <a:buSzPts val="2300"/>
              <a:buFont typeface="Arial"/>
              <a:buChar char="•"/>
            </a:pPr>
            <a:r>
              <a:rPr i="1" lang="en-US" sz="2300">
                <a:solidFill>
                  <a:schemeClr val="dk1"/>
                </a:solidFill>
                <a:latin typeface="Times New Roman"/>
                <a:ea typeface="Times New Roman"/>
                <a:cs typeface="Times New Roman"/>
                <a:sym typeface="Times New Roman"/>
              </a:rPr>
              <a:t>When </a:t>
            </a:r>
            <a:r>
              <a:rPr b="1" i="1" lang="en-US" sz="2300">
                <a:solidFill>
                  <a:srgbClr val="C00000"/>
                </a:solidFill>
                <a:latin typeface="Times New Roman"/>
                <a:ea typeface="Times New Roman"/>
                <a:cs typeface="Times New Roman"/>
                <a:sym typeface="Times New Roman"/>
              </a:rPr>
              <a:t>cmp</a:t>
            </a:r>
            <a:r>
              <a:rPr i="1" lang="en-US" sz="2300">
                <a:solidFill>
                  <a:schemeClr val="dk1"/>
                </a:solidFill>
                <a:latin typeface="Times New Roman"/>
                <a:ea typeface="Times New Roman"/>
                <a:cs typeface="Times New Roman"/>
                <a:sym typeface="Times New Roman"/>
              </a:rPr>
              <a:t> is used for comparison between two files, it reports the location of the first mismatch to the screen if difference is found and if no difference is found i.e the files compared are identical.  cmp displays no message and simply returns the prompt if the the files compared are identical.</a:t>
            </a:r>
            <a:endParaRPr/>
          </a:p>
        </p:txBody>
      </p:sp>
      <p:sp>
        <p:nvSpPr>
          <p:cNvPr id="153" name="Google Shape;153;p10"/>
          <p:cNvSpPr/>
          <p:nvPr/>
        </p:nvSpPr>
        <p:spPr>
          <a:xfrm>
            <a:off x="4064000" y="3743098"/>
            <a:ext cx="3814618" cy="4462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300">
                <a:solidFill>
                  <a:srgbClr val="0070C0"/>
                </a:solidFill>
                <a:latin typeface="Times New Roman"/>
                <a:ea typeface="Times New Roman"/>
                <a:cs typeface="Times New Roman"/>
                <a:sym typeface="Times New Roman"/>
              </a:rPr>
              <a:t>$cmp file1.txt file2.txt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diff command</a:t>
            </a:r>
            <a:endParaRPr b="1" sz="2800">
              <a:solidFill>
                <a:schemeClr val="lt1"/>
              </a:solidFill>
              <a:latin typeface="Times New Roman"/>
              <a:ea typeface="Times New Roman"/>
              <a:cs typeface="Times New Roman"/>
              <a:sym typeface="Times New Roman"/>
            </a:endParaRPr>
          </a:p>
        </p:txBody>
      </p:sp>
      <p:sp>
        <p:nvSpPr>
          <p:cNvPr id="159" name="Google Shape;159;p11"/>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11"/>
          <p:cNvSpPr/>
          <p:nvPr/>
        </p:nvSpPr>
        <p:spPr>
          <a:xfrm>
            <a:off x="18473" y="628077"/>
            <a:ext cx="12173526" cy="37451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300"/>
              <a:buFont typeface="Arial"/>
              <a:buChar char="•"/>
            </a:pPr>
            <a:r>
              <a:rPr b="1" i="1" lang="en-US" sz="2300">
                <a:solidFill>
                  <a:srgbClr val="C00000"/>
                </a:solidFill>
                <a:latin typeface="Times New Roman"/>
                <a:ea typeface="Times New Roman"/>
                <a:cs typeface="Times New Roman"/>
                <a:sym typeface="Times New Roman"/>
              </a:rPr>
              <a:t>diff</a:t>
            </a:r>
            <a:r>
              <a:rPr i="1" lang="en-US" sz="2300">
                <a:solidFill>
                  <a:schemeClr val="dk1"/>
                </a:solidFill>
                <a:latin typeface="Times New Roman"/>
                <a:ea typeface="Times New Roman"/>
                <a:cs typeface="Times New Roman"/>
                <a:sym typeface="Times New Roman"/>
              </a:rPr>
              <a:t> stands for difference. This command is used to </a:t>
            </a:r>
            <a:r>
              <a:rPr b="1" i="1" lang="en-US" sz="2300">
                <a:solidFill>
                  <a:srgbClr val="0070C0"/>
                </a:solidFill>
                <a:latin typeface="Times New Roman"/>
                <a:ea typeface="Times New Roman"/>
                <a:cs typeface="Times New Roman"/>
                <a:sym typeface="Times New Roman"/>
              </a:rPr>
              <a:t>display the differences in the files by comparing the files line by line</a:t>
            </a:r>
            <a:r>
              <a:rPr i="1" lang="en-US" sz="2300">
                <a:solidFill>
                  <a:schemeClr val="dk1"/>
                </a:solidFill>
                <a:latin typeface="Times New Roman"/>
                <a:ea typeface="Times New Roman"/>
                <a:cs typeface="Times New Roman"/>
                <a:sym typeface="Times New Roman"/>
              </a:rPr>
              <a:t>. Unlike its fellow members, cmp and comm, it tells us which lines in one file have is to be changed to make the two files identical.</a:t>
            </a:r>
            <a:endParaRPr/>
          </a:p>
          <a:p>
            <a:pPr indent="-196850" lvl="0" marL="342900" marR="0" rtl="0" algn="just">
              <a:lnSpc>
                <a:spcPct val="150000"/>
              </a:lnSpc>
              <a:spcBef>
                <a:spcPts val="0"/>
              </a:spcBef>
              <a:spcAft>
                <a:spcPts val="0"/>
              </a:spcAft>
              <a:buClr>
                <a:schemeClr val="dk1"/>
              </a:buClr>
              <a:buSzPts val="2300"/>
              <a:buFont typeface="Arial"/>
              <a:buNone/>
            </a:pPr>
            <a:r>
              <a:t/>
            </a:r>
            <a:endParaRPr i="1" sz="23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300"/>
              <a:buFont typeface="Arial"/>
              <a:buChar char="•"/>
            </a:pPr>
            <a:r>
              <a:rPr i="1" lang="en-US" sz="2300">
                <a:solidFill>
                  <a:schemeClr val="dk1"/>
                </a:solidFill>
                <a:latin typeface="Times New Roman"/>
                <a:ea typeface="Times New Roman"/>
                <a:cs typeface="Times New Roman"/>
                <a:sym typeface="Times New Roman"/>
              </a:rPr>
              <a:t>The important thing to remember is that diff uses certain special symbols and instructions that are required to make two files identical. It tells you the instructions on how to change the first file to make it match the second file.</a:t>
            </a:r>
            <a:endParaRPr/>
          </a:p>
        </p:txBody>
      </p:sp>
      <p:sp>
        <p:nvSpPr>
          <p:cNvPr id="161" name="Google Shape;161;p11"/>
          <p:cNvSpPr/>
          <p:nvPr/>
        </p:nvSpPr>
        <p:spPr>
          <a:xfrm>
            <a:off x="4184072" y="4879168"/>
            <a:ext cx="3814618" cy="4462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300">
                <a:solidFill>
                  <a:srgbClr val="0070C0"/>
                </a:solidFill>
                <a:latin typeface="Times New Roman"/>
                <a:ea typeface="Times New Roman"/>
                <a:cs typeface="Times New Roman"/>
                <a:sym typeface="Times New Roman"/>
              </a:rPr>
              <a:t>$diff file1.txt file2.txt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zip command</a:t>
            </a:r>
            <a:endParaRPr b="1" sz="2800">
              <a:solidFill>
                <a:schemeClr val="lt1"/>
              </a:solidFill>
              <a:latin typeface="Times New Roman"/>
              <a:ea typeface="Times New Roman"/>
              <a:cs typeface="Times New Roman"/>
              <a:sym typeface="Times New Roman"/>
            </a:endParaRPr>
          </a:p>
        </p:txBody>
      </p:sp>
      <p:sp>
        <p:nvSpPr>
          <p:cNvPr id="167" name="Google Shape;167;p12"/>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12"/>
          <p:cNvSpPr/>
          <p:nvPr/>
        </p:nvSpPr>
        <p:spPr>
          <a:xfrm>
            <a:off x="0" y="861630"/>
            <a:ext cx="12191999" cy="57996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400"/>
              <a:buFont typeface="Arial"/>
              <a:buChar char="•"/>
            </a:pPr>
            <a:r>
              <a:rPr b="1" i="1" lang="en-US" sz="2400">
                <a:solidFill>
                  <a:srgbClr val="C00000"/>
                </a:solidFill>
                <a:latin typeface="Times New Roman"/>
                <a:ea typeface="Times New Roman"/>
                <a:cs typeface="Times New Roman"/>
                <a:sym typeface="Times New Roman"/>
              </a:rPr>
              <a:t>zip</a:t>
            </a:r>
            <a:r>
              <a:rPr i="1" lang="en-US" sz="2400">
                <a:solidFill>
                  <a:srgbClr val="273239"/>
                </a:solidFill>
                <a:latin typeface="Times New Roman"/>
                <a:ea typeface="Times New Roman"/>
                <a:cs typeface="Times New Roman"/>
                <a:sym typeface="Times New Roman"/>
              </a:rPr>
              <a:t> is a compression and file packaging utility for Linux.</a:t>
            </a:r>
            <a:endParaRPr b="1" i="1" sz="2400">
              <a:solidFill>
                <a:srgbClr val="A51B98"/>
              </a:solidFill>
              <a:latin typeface="Times New Roman"/>
              <a:ea typeface="Times New Roman"/>
              <a:cs typeface="Times New Roman"/>
              <a:sym typeface="Times New Roman"/>
            </a:endParaRPr>
          </a:p>
        </p:txBody>
      </p:sp>
      <p:sp>
        <p:nvSpPr>
          <p:cNvPr id="169" name="Google Shape;169;p12"/>
          <p:cNvSpPr/>
          <p:nvPr/>
        </p:nvSpPr>
        <p:spPr>
          <a:xfrm>
            <a:off x="1" y="1773382"/>
            <a:ext cx="11767126" cy="31085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Arial"/>
              <a:buChar char="•"/>
            </a:pPr>
            <a:r>
              <a:rPr i="1" lang="en-US" sz="2200">
                <a:solidFill>
                  <a:schemeClr val="dk1"/>
                </a:solidFill>
                <a:latin typeface="Times New Roman"/>
                <a:ea typeface="Times New Roman"/>
                <a:cs typeface="Times New Roman"/>
                <a:sym typeface="Times New Roman"/>
              </a:rPr>
              <a:t>Syntax :</a:t>
            </a:r>
            <a:endParaRPr/>
          </a:p>
          <a:p>
            <a:pPr indent="-203200" lvl="0" marL="342900" marR="0" rtl="0" algn="l">
              <a:spcBef>
                <a:spcPts val="0"/>
              </a:spcBef>
              <a:spcAft>
                <a:spcPts val="0"/>
              </a:spcAft>
              <a:buClr>
                <a:schemeClr val="dk1"/>
              </a:buClr>
              <a:buSzPts val="2200"/>
              <a:buFont typeface="Arial"/>
              <a:buNone/>
            </a:pPr>
            <a:r>
              <a:t/>
            </a:r>
            <a:endParaRPr i="1" sz="2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2200">
                <a:solidFill>
                  <a:srgbClr val="0070C0"/>
                </a:solidFill>
                <a:latin typeface="Times New Roman"/>
                <a:ea typeface="Times New Roman"/>
                <a:cs typeface="Times New Roman"/>
                <a:sym typeface="Times New Roman"/>
              </a:rPr>
              <a:t>zip [options] zipfile files_list</a:t>
            </a:r>
            <a:endParaRPr b="1" i="1" sz="22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1" sz="22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2200">
                <a:solidFill>
                  <a:srgbClr val="0070C0"/>
                </a:solidFill>
                <a:latin typeface="Times New Roman"/>
                <a:ea typeface="Times New Roman"/>
                <a:cs typeface="Times New Roman"/>
                <a:sym typeface="Times New Roman"/>
              </a:rPr>
              <a:t>$zip –r myfile.zip filename.txt</a:t>
            </a:r>
            <a:endParaRPr/>
          </a:p>
          <a:p>
            <a:pPr indent="-203200" lvl="0" marL="342900" marR="0" rtl="0" algn="ctr">
              <a:spcBef>
                <a:spcPts val="0"/>
              </a:spcBef>
              <a:spcAft>
                <a:spcPts val="0"/>
              </a:spcAft>
              <a:buClr>
                <a:schemeClr val="dk1"/>
              </a:buClr>
              <a:buSzPts val="2200"/>
              <a:buFont typeface="Arial"/>
              <a:buNone/>
            </a:pPr>
            <a:r>
              <a:t/>
            </a:r>
            <a:endParaRPr b="1" i="1" sz="2200">
              <a:solidFill>
                <a:srgbClr val="C00000"/>
              </a:solidFill>
              <a:latin typeface="Times New Roman"/>
              <a:ea typeface="Times New Roman"/>
              <a:cs typeface="Times New Roman"/>
              <a:sym typeface="Times New Roman"/>
            </a:endParaRPr>
          </a:p>
          <a:p>
            <a:pPr indent="-342900" lvl="0" marL="342900" marR="0" rtl="0" algn="l">
              <a:spcBef>
                <a:spcPts val="0"/>
              </a:spcBef>
              <a:spcAft>
                <a:spcPts val="0"/>
              </a:spcAft>
              <a:buClr>
                <a:srgbClr val="C00000"/>
              </a:buClr>
              <a:buSzPts val="2000"/>
              <a:buFont typeface="Arial"/>
              <a:buChar char="•"/>
            </a:pPr>
            <a:r>
              <a:rPr b="1" i="1" lang="en-US" sz="2000">
                <a:solidFill>
                  <a:srgbClr val="C00000"/>
                </a:solidFill>
                <a:latin typeface="Times New Roman"/>
                <a:ea typeface="Times New Roman"/>
                <a:cs typeface="Times New Roman"/>
                <a:sym typeface="Times New Roman"/>
              </a:rPr>
              <a:t>unzip</a:t>
            </a:r>
            <a:r>
              <a:rPr i="1" lang="en-US" sz="2000">
                <a:solidFill>
                  <a:srgbClr val="273239"/>
                </a:solidFill>
                <a:latin typeface="Times New Roman"/>
                <a:ea typeface="Times New Roman"/>
                <a:cs typeface="Times New Roman"/>
                <a:sym typeface="Times New Roman"/>
              </a:rPr>
              <a:t> is a compression and file packaging utility for Linux</a:t>
            </a:r>
            <a:endParaRPr/>
          </a:p>
          <a:p>
            <a:pPr indent="-203200" lvl="0" marL="342900" marR="0" rtl="0" algn="l">
              <a:spcBef>
                <a:spcPts val="0"/>
              </a:spcBef>
              <a:spcAft>
                <a:spcPts val="0"/>
              </a:spcAft>
              <a:buClr>
                <a:schemeClr val="dk1"/>
              </a:buClr>
              <a:buSzPts val="2200"/>
              <a:buFont typeface="Arial"/>
              <a:buNone/>
            </a:pPr>
            <a:r>
              <a:t/>
            </a:r>
            <a:endParaRPr b="1" i="1" sz="2200">
              <a:solidFill>
                <a:srgbClr val="C00000"/>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2200">
                <a:solidFill>
                  <a:srgbClr val="0070C0"/>
                </a:solidFill>
                <a:latin typeface="Times New Roman"/>
                <a:ea typeface="Times New Roman"/>
                <a:cs typeface="Times New Roman"/>
                <a:sym typeface="Times New Roman"/>
              </a:rPr>
              <a:t>$unzip myfile.zip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tar command</a:t>
            </a:r>
            <a:endParaRPr b="1" sz="2800">
              <a:solidFill>
                <a:schemeClr val="lt1"/>
              </a:solidFill>
              <a:latin typeface="Times New Roman"/>
              <a:ea typeface="Times New Roman"/>
              <a:cs typeface="Times New Roman"/>
              <a:sym typeface="Times New Roman"/>
            </a:endParaRPr>
          </a:p>
        </p:txBody>
      </p:sp>
      <p:sp>
        <p:nvSpPr>
          <p:cNvPr id="175" name="Google Shape;175;p13"/>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13"/>
          <p:cNvSpPr/>
          <p:nvPr/>
        </p:nvSpPr>
        <p:spPr>
          <a:xfrm>
            <a:off x="1" y="646548"/>
            <a:ext cx="11767126" cy="567847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Arial"/>
              <a:buChar char="•"/>
            </a:pPr>
            <a:r>
              <a:rPr i="1" lang="en-US" sz="2200">
                <a:solidFill>
                  <a:schemeClr val="dk1"/>
                </a:solidFill>
                <a:latin typeface="Times New Roman"/>
                <a:ea typeface="Times New Roman"/>
                <a:cs typeface="Times New Roman"/>
                <a:sym typeface="Times New Roman"/>
              </a:rPr>
              <a:t>The Linux </a:t>
            </a:r>
            <a:r>
              <a:rPr b="1" i="1" lang="en-US" sz="2200">
                <a:solidFill>
                  <a:srgbClr val="C00000"/>
                </a:solidFill>
                <a:latin typeface="Times New Roman"/>
                <a:ea typeface="Times New Roman"/>
                <a:cs typeface="Times New Roman"/>
                <a:sym typeface="Times New Roman"/>
              </a:rPr>
              <a:t>‘tar’ </a:t>
            </a:r>
            <a:r>
              <a:rPr i="1" lang="en-US" sz="2200">
                <a:solidFill>
                  <a:schemeClr val="dk1"/>
                </a:solidFill>
                <a:latin typeface="Times New Roman"/>
                <a:ea typeface="Times New Roman"/>
                <a:cs typeface="Times New Roman"/>
                <a:sym typeface="Times New Roman"/>
              </a:rPr>
              <a:t>stands for tape archive, is used to create Archive and extract the Archive files. tar command in Linux is one of the important command which provides archiving functionality in Linux. We can use Linux tar command to create compressed or uncompressed Archive files and also maintain and modify them. </a:t>
            </a:r>
            <a:endParaRPr i="1" sz="22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200"/>
              <a:buFont typeface="Arial"/>
              <a:buChar char="•"/>
            </a:pPr>
            <a:r>
              <a:rPr i="1" lang="en-US" sz="2200">
                <a:solidFill>
                  <a:schemeClr val="dk1"/>
                </a:solidFill>
                <a:latin typeface="Times New Roman"/>
                <a:ea typeface="Times New Roman"/>
                <a:cs typeface="Times New Roman"/>
                <a:sym typeface="Times New Roman"/>
              </a:rPr>
              <a:t>Creating an uncompressed tar Archive using option -cvf : </a:t>
            </a:r>
            <a:endParaRPr i="1" sz="2200">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 tar cvf file.tar *.txt</a:t>
            </a:r>
            <a:endParaRPr b="1" i="1" sz="2200">
              <a:solidFill>
                <a:srgbClr val="0070C0"/>
              </a:solidFill>
              <a:latin typeface="Times New Roman"/>
              <a:ea typeface="Times New Roman"/>
              <a:cs typeface="Times New Roman"/>
              <a:sym typeface="Times New Roman"/>
            </a:endParaRPr>
          </a:p>
          <a:p>
            <a:pPr indent="-203200" lvl="0" marL="342900" marR="0" rtl="0" algn="just">
              <a:lnSpc>
                <a:spcPct val="150000"/>
              </a:lnSpc>
              <a:spcBef>
                <a:spcPts val="0"/>
              </a:spcBef>
              <a:spcAft>
                <a:spcPts val="0"/>
              </a:spcAft>
              <a:buClr>
                <a:schemeClr val="dk1"/>
              </a:buClr>
              <a:buSzPts val="2200"/>
              <a:buFont typeface="Arial"/>
              <a:buNone/>
            </a:pPr>
            <a:r>
              <a:t/>
            </a:r>
            <a:endParaRPr b="1" i="1" sz="2200">
              <a:solidFill>
                <a:srgbClr val="0070C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200"/>
              <a:buFont typeface="Arial"/>
              <a:buChar char="•"/>
            </a:pPr>
            <a:r>
              <a:rPr i="1" lang="en-US" sz="2200">
                <a:solidFill>
                  <a:schemeClr val="dk1"/>
                </a:solidFill>
                <a:latin typeface="Times New Roman"/>
                <a:ea typeface="Times New Roman"/>
                <a:cs typeface="Times New Roman"/>
                <a:sym typeface="Times New Roman"/>
              </a:rPr>
              <a:t>Extracting files from Archive using option -xvf : This command extracts files from Archives. </a:t>
            </a:r>
            <a:endParaRPr i="1" sz="2200">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 tar xvf file.tar</a:t>
            </a:r>
            <a:endParaRPr/>
          </a:p>
          <a:p>
            <a:pPr indent="-203200" lvl="0" marL="342900" marR="0" rtl="0" algn="just">
              <a:lnSpc>
                <a:spcPct val="150000"/>
              </a:lnSpc>
              <a:spcBef>
                <a:spcPts val="0"/>
              </a:spcBef>
              <a:spcAft>
                <a:spcPts val="0"/>
              </a:spcAft>
              <a:buClr>
                <a:schemeClr val="dk1"/>
              </a:buClr>
              <a:buSzPts val="2200"/>
              <a:buFont typeface="Arial"/>
              <a:buNone/>
            </a:pPr>
            <a:r>
              <a:t/>
            </a:r>
            <a:endParaRPr b="1" i="1" sz="2200">
              <a:solidFill>
                <a:srgbClr val="0070C0"/>
              </a:solidFill>
              <a:latin typeface="Times New Roman"/>
              <a:ea typeface="Times New Roman"/>
              <a:cs typeface="Times New Roman"/>
              <a:sym typeface="Times New Roman"/>
            </a:endParaRPr>
          </a:p>
          <a:p>
            <a:pPr indent="-203200" lvl="0" marL="342900" marR="0" rtl="0" algn="just">
              <a:lnSpc>
                <a:spcPct val="150000"/>
              </a:lnSpc>
              <a:spcBef>
                <a:spcPts val="0"/>
              </a:spcBef>
              <a:spcAft>
                <a:spcPts val="0"/>
              </a:spcAft>
              <a:buClr>
                <a:schemeClr val="dk1"/>
              </a:buClr>
              <a:buSzPts val="2200"/>
              <a:buFont typeface="Arial"/>
              <a:buNone/>
            </a:pPr>
            <a:r>
              <a:t/>
            </a:r>
            <a:endParaRPr b="1" i="1" sz="2200">
              <a:solidFill>
                <a:srgbClr val="0070C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File permissions and changing the access rights.</a:t>
            </a:r>
            <a:endParaRPr b="1" sz="2800">
              <a:solidFill>
                <a:schemeClr val="lt1"/>
              </a:solidFill>
              <a:latin typeface="Times New Roman"/>
              <a:ea typeface="Times New Roman"/>
              <a:cs typeface="Times New Roman"/>
              <a:sym typeface="Times New Roman"/>
            </a:endParaRPr>
          </a:p>
        </p:txBody>
      </p:sp>
      <p:sp>
        <p:nvSpPr>
          <p:cNvPr id="182" name="Google Shape;182;p14"/>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14"/>
          <p:cNvSpPr/>
          <p:nvPr/>
        </p:nvSpPr>
        <p:spPr>
          <a:xfrm>
            <a:off x="55419" y="538453"/>
            <a:ext cx="12053454" cy="397031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i="1" lang="en-US" sz="2100">
                <a:solidFill>
                  <a:srgbClr val="000000"/>
                </a:solidFill>
                <a:latin typeface="Times New Roman"/>
                <a:ea typeface="Times New Roman"/>
                <a:cs typeface="Times New Roman"/>
                <a:sym typeface="Times New Roman"/>
              </a:rPr>
              <a:t>Linux, running on shared computers use settings called permissions to determine who can access and modify the files and directories stored in their file systems. Every file in Unix has the following attributes −</a:t>
            </a:r>
            <a:endParaRPr/>
          </a:p>
          <a:p>
            <a:pPr indent="-285750" lvl="0" marL="285750" marR="0" rtl="0" algn="just">
              <a:lnSpc>
                <a:spcPct val="150000"/>
              </a:lnSpc>
              <a:spcBef>
                <a:spcPts val="0"/>
              </a:spcBef>
              <a:spcAft>
                <a:spcPts val="0"/>
              </a:spcAft>
              <a:buClr>
                <a:srgbClr val="C00000"/>
              </a:buClr>
              <a:buSzPts val="2100"/>
              <a:buFont typeface="Arial"/>
              <a:buChar char="•"/>
            </a:pPr>
            <a:r>
              <a:rPr b="1" i="1" lang="en-US" sz="2100">
                <a:solidFill>
                  <a:srgbClr val="C00000"/>
                </a:solidFill>
                <a:latin typeface="Times New Roman"/>
                <a:ea typeface="Times New Roman"/>
                <a:cs typeface="Times New Roman"/>
                <a:sym typeface="Times New Roman"/>
              </a:rPr>
              <a:t>Owner permissions</a:t>
            </a:r>
            <a:r>
              <a:rPr i="1" lang="en-US" sz="2100">
                <a:solidFill>
                  <a:srgbClr val="C00000"/>
                </a:solidFill>
                <a:latin typeface="Times New Roman"/>
                <a:ea typeface="Times New Roman"/>
                <a:cs typeface="Times New Roman"/>
                <a:sym typeface="Times New Roman"/>
              </a:rPr>
              <a:t> </a:t>
            </a:r>
            <a:r>
              <a:rPr i="1" lang="en-US" sz="2100">
                <a:solidFill>
                  <a:srgbClr val="000000"/>
                </a:solidFill>
                <a:latin typeface="Times New Roman"/>
                <a:ea typeface="Times New Roman"/>
                <a:cs typeface="Times New Roman"/>
                <a:sym typeface="Times New Roman"/>
              </a:rPr>
              <a:t>− The owner's permissions determine what actions the owner of the file can perform on the file.</a:t>
            </a:r>
            <a:endParaRPr/>
          </a:p>
          <a:p>
            <a:pPr indent="-285750" lvl="0" marL="285750" marR="0" rtl="0" algn="just">
              <a:lnSpc>
                <a:spcPct val="150000"/>
              </a:lnSpc>
              <a:spcBef>
                <a:spcPts val="0"/>
              </a:spcBef>
              <a:spcAft>
                <a:spcPts val="0"/>
              </a:spcAft>
              <a:buClr>
                <a:srgbClr val="C00000"/>
              </a:buClr>
              <a:buSzPts val="2100"/>
              <a:buFont typeface="Arial"/>
              <a:buChar char="•"/>
            </a:pPr>
            <a:r>
              <a:rPr b="1" i="1" lang="en-US" sz="2100">
                <a:solidFill>
                  <a:srgbClr val="C00000"/>
                </a:solidFill>
                <a:latin typeface="Times New Roman"/>
                <a:ea typeface="Times New Roman"/>
                <a:cs typeface="Times New Roman"/>
                <a:sym typeface="Times New Roman"/>
              </a:rPr>
              <a:t>Group permissions</a:t>
            </a:r>
            <a:r>
              <a:rPr i="1" lang="en-US" sz="2100">
                <a:solidFill>
                  <a:srgbClr val="C00000"/>
                </a:solidFill>
                <a:latin typeface="Times New Roman"/>
                <a:ea typeface="Times New Roman"/>
                <a:cs typeface="Times New Roman"/>
                <a:sym typeface="Times New Roman"/>
              </a:rPr>
              <a:t> </a:t>
            </a:r>
            <a:r>
              <a:rPr i="1" lang="en-US" sz="2100">
                <a:solidFill>
                  <a:srgbClr val="000000"/>
                </a:solidFill>
                <a:latin typeface="Times New Roman"/>
                <a:ea typeface="Times New Roman"/>
                <a:cs typeface="Times New Roman"/>
                <a:sym typeface="Times New Roman"/>
              </a:rPr>
              <a:t>− The group's permissions determine what actions a user, who is a member of the group that a file belongs to, can perform on the file.</a:t>
            </a:r>
            <a:endParaRPr/>
          </a:p>
          <a:p>
            <a:pPr indent="-285750" lvl="0" marL="285750" marR="0" rtl="0" algn="just">
              <a:lnSpc>
                <a:spcPct val="150000"/>
              </a:lnSpc>
              <a:spcBef>
                <a:spcPts val="0"/>
              </a:spcBef>
              <a:spcAft>
                <a:spcPts val="0"/>
              </a:spcAft>
              <a:buClr>
                <a:srgbClr val="C00000"/>
              </a:buClr>
              <a:buSzPts val="2100"/>
              <a:buFont typeface="Arial"/>
              <a:buChar char="•"/>
            </a:pPr>
            <a:r>
              <a:rPr b="1" i="1" lang="en-US" sz="2100">
                <a:solidFill>
                  <a:srgbClr val="C00000"/>
                </a:solidFill>
                <a:latin typeface="Times New Roman"/>
                <a:ea typeface="Times New Roman"/>
                <a:cs typeface="Times New Roman"/>
                <a:sym typeface="Times New Roman"/>
              </a:rPr>
              <a:t>Other (world) permissions</a:t>
            </a:r>
            <a:r>
              <a:rPr i="1" lang="en-US" sz="2100">
                <a:solidFill>
                  <a:srgbClr val="000000"/>
                </a:solidFill>
                <a:latin typeface="Times New Roman"/>
                <a:ea typeface="Times New Roman"/>
                <a:cs typeface="Times New Roman"/>
                <a:sym typeface="Times New Roman"/>
              </a:rPr>
              <a:t> − The permissions for others indicate what action all other users can perform on the file.</a:t>
            </a:r>
            <a:endParaRPr b="0" i="1" sz="2100">
              <a:solidFill>
                <a:srgbClr val="000000"/>
              </a:solidFill>
              <a:latin typeface="Times New Roman"/>
              <a:ea typeface="Times New Roman"/>
              <a:cs typeface="Times New Roman"/>
              <a:sym typeface="Times New Roman"/>
            </a:endParaRPr>
          </a:p>
        </p:txBody>
      </p:sp>
      <p:sp>
        <p:nvSpPr>
          <p:cNvPr id="184" name="Google Shape;184;p14"/>
          <p:cNvSpPr/>
          <p:nvPr/>
        </p:nvSpPr>
        <p:spPr>
          <a:xfrm>
            <a:off x="3048000" y="4426632"/>
            <a:ext cx="6096000" cy="8735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en-US" sz="1800">
                <a:solidFill>
                  <a:srgbClr val="0070C0"/>
                </a:solidFill>
                <a:latin typeface="Times New Roman"/>
                <a:ea typeface="Times New Roman"/>
                <a:cs typeface="Times New Roman"/>
                <a:sym typeface="Times New Roman"/>
              </a:rPr>
              <a:t>-rw-r--r-- 1 user1 group1 62 Jan 15 16:10 myfile.txt</a:t>
            </a:r>
            <a:endParaRPr/>
          </a:p>
          <a:p>
            <a:pPr indent="0" lvl="0" marL="0" marR="0" rtl="0" algn="l">
              <a:lnSpc>
                <a:spcPct val="150000"/>
              </a:lnSpc>
              <a:spcBef>
                <a:spcPts val="0"/>
              </a:spcBef>
              <a:spcAft>
                <a:spcPts val="0"/>
              </a:spcAft>
              <a:buNone/>
            </a:pPr>
            <a:r>
              <a:rPr b="1" i="1" lang="en-US" sz="1800">
                <a:solidFill>
                  <a:srgbClr val="0070C0"/>
                </a:solidFill>
                <a:latin typeface="Times New Roman"/>
                <a:ea typeface="Times New Roman"/>
                <a:cs typeface="Times New Roman"/>
                <a:sym typeface="Times New Roman"/>
              </a:rPr>
              <a:t>drwxr-xr-x 2 user1 group1 2048 Jan 15 17:10 Example</a:t>
            </a:r>
            <a:endParaRPr b="1" i="1" sz="1800">
              <a:solidFill>
                <a:srgbClr val="0070C0"/>
              </a:solidFill>
              <a:latin typeface="Times New Roman"/>
              <a:ea typeface="Times New Roman"/>
              <a:cs typeface="Times New Roman"/>
              <a:sym typeface="Times New Roman"/>
            </a:endParaRPr>
          </a:p>
        </p:txBody>
      </p:sp>
      <p:sp>
        <p:nvSpPr>
          <p:cNvPr id="185" name="Google Shape;185;p14"/>
          <p:cNvSpPr/>
          <p:nvPr/>
        </p:nvSpPr>
        <p:spPr>
          <a:xfrm>
            <a:off x="0" y="-184666"/>
            <a:ext cx="184731" cy="369332"/>
          </a:xfrm>
          <a:prstGeom prst="rect">
            <a:avLst/>
          </a:prstGeom>
          <a:solidFill>
            <a:srgbClr val="F9F2F4"/>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14"/>
          <p:cNvSpPr/>
          <p:nvPr/>
        </p:nvSpPr>
        <p:spPr>
          <a:xfrm>
            <a:off x="27709" y="5396593"/>
            <a:ext cx="12108872" cy="142199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i="1" lang="en-US" sz="2000">
                <a:solidFill>
                  <a:srgbClr val="181818"/>
                </a:solidFill>
                <a:latin typeface="Times New Roman"/>
                <a:ea typeface="Times New Roman"/>
                <a:cs typeface="Times New Roman"/>
                <a:sym typeface="Times New Roman"/>
              </a:rPr>
              <a:t>In the output example above, the first character in each line indicates whether the listed object is a file or a directory. Directories are indicated by a (</a:t>
            </a:r>
            <a:r>
              <a:rPr i="1" lang="en-US" sz="2000">
                <a:solidFill>
                  <a:srgbClr val="C7254E"/>
                </a:solidFill>
                <a:latin typeface="Times New Roman"/>
                <a:ea typeface="Times New Roman"/>
                <a:cs typeface="Times New Roman"/>
                <a:sym typeface="Times New Roman"/>
              </a:rPr>
              <a:t>d</a:t>
            </a:r>
            <a:r>
              <a:rPr i="1" lang="en-US" sz="2000">
                <a:solidFill>
                  <a:srgbClr val="181818"/>
                </a:solidFill>
                <a:latin typeface="Times New Roman"/>
                <a:ea typeface="Times New Roman"/>
                <a:cs typeface="Times New Roman"/>
                <a:sym typeface="Times New Roman"/>
              </a:rPr>
              <a:t>); the absence of a </a:t>
            </a:r>
            <a:r>
              <a:rPr i="1" lang="en-US" sz="2000">
                <a:solidFill>
                  <a:srgbClr val="C7254E"/>
                </a:solidFill>
                <a:latin typeface="Times New Roman"/>
                <a:ea typeface="Times New Roman"/>
                <a:cs typeface="Times New Roman"/>
                <a:sym typeface="Times New Roman"/>
              </a:rPr>
              <a:t>d</a:t>
            </a:r>
            <a:r>
              <a:rPr i="1" lang="en-US" sz="2000">
                <a:solidFill>
                  <a:srgbClr val="181818"/>
                </a:solidFill>
                <a:latin typeface="Times New Roman"/>
                <a:ea typeface="Times New Roman"/>
                <a:cs typeface="Times New Roman"/>
                <a:sym typeface="Times New Roman"/>
              </a:rPr>
              <a:t> at the beginning of the first line indicates that </a:t>
            </a:r>
            <a:r>
              <a:rPr i="1" lang="en-US" sz="2000">
                <a:solidFill>
                  <a:srgbClr val="C7254E"/>
                </a:solidFill>
                <a:latin typeface="Times New Roman"/>
                <a:ea typeface="Times New Roman"/>
                <a:cs typeface="Times New Roman"/>
                <a:sym typeface="Times New Roman"/>
              </a:rPr>
              <a:t>myfile.txt</a:t>
            </a:r>
            <a:r>
              <a:rPr i="1" lang="en-US" sz="2000">
                <a:solidFill>
                  <a:srgbClr val="181818"/>
                </a:solidFill>
                <a:latin typeface="Times New Roman"/>
                <a:ea typeface="Times New Roman"/>
                <a:cs typeface="Times New Roman"/>
                <a:sym typeface="Times New Roman"/>
              </a:rPr>
              <a:t> is a regular file.</a:t>
            </a:r>
            <a:r>
              <a:rPr i="1" lang="en-US" sz="20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File permissions and changing the access rights.</a:t>
            </a:r>
            <a:endParaRPr b="1" sz="2800">
              <a:solidFill>
                <a:schemeClr val="lt1"/>
              </a:solidFill>
              <a:latin typeface="Times New Roman"/>
              <a:ea typeface="Times New Roman"/>
              <a:cs typeface="Times New Roman"/>
              <a:sym typeface="Times New Roman"/>
            </a:endParaRPr>
          </a:p>
        </p:txBody>
      </p:sp>
      <p:sp>
        <p:nvSpPr>
          <p:cNvPr id="192" name="Google Shape;192;p15"/>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15"/>
          <p:cNvSpPr/>
          <p:nvPr/>
        </p:nvSpPr>
        <p:spPr>
          <a:xfrm>
            <a:off x="0" y="-184666"/>
            <a:ext cx="184731" cy="369332"/>
          </a:xfrm>
          <a:prstGeom prst="rect">
            <a:avLst/>
          </a:prstGeom>
          <a:solidFill>
            <a:srgbClr val="F9F2F4"/>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file permission syntax explained" id="194" name="Google Shape;194;p15"/>
          <p:cNvPicPr preferRelativeResize="0"/>
          <p:nvPr/>
        </p:nvPicPr>
        <p:blipFill rotWithShape="1">
          <a:blip r:embed="rId3">
            <a:alphaModFix/>
          </a:blip>
          <a:srcRect b="0" l="0" r="0" t="0"/>
          <a:stretch/>
        </p:blipFill>
        <p:spPr>
          <a:xfrm>
            <a:off x="3526847" y="1521691"/>
            <a:ext cx="5229225" cy="40355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File permissions and changing the access rights.</a:t>
            </a:r>
            <a:endParaRPr b="1" sz="2800">
              <a:solidFill>
                <a:schemeClr val="lt1"/>
              </a:solidFill>
              <a:latin typeface="Times New Roman"/>
              <a:ea typeface="Times New Roman"/>
              <a:cs typeface="Times New Roman"/>
              <a:sym typeface="Times New Roman"/>
            </a:endParaRPr>
          </a:p>
        </p:txBody>
      </p:sp>
      <p:sp>
        <p:nvSpPr>
          <p:cNvPr id="200" name="Google Shape;200;p16"/>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16"/>
          <p:cNvSpPr/>
          <p:nvPr/>
        </p:nvSpPr>
        <p:spPr>
          <a:xfrm>
            <a:off x="101600" y="722807"/>
            <a:ext cx="71858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181818"/>
                </a:solidFill>
                <a:latin typeface="Times New Roman"/>
                <a:ea typeface="Times New Roman"/>
                <a:cs typeface="Times New Roman"/>
                <a:sym typeface="Times New Roman"/>
              </a:rPr>
              <a:t>The letters </a:t>
            </a:r>
            <a:r>
              <a:rPr b="1" i="1" lang="en-US" sz="1800">
                <a:solidFill>
                  <a:srgbClr val="C00000"/>
                </a:solidFill>
                <a:latin typeface="Times New Roman"/>
                <a:ea typeface="Times New Roman"/>
                <a:cs typeface="Times New Roman"/>
                <a:sym typeface="Times New Roman"/>
              </a:rPr>
              <a:t>rwx</a:t>
            </a:r>
            <a:r>
              <a:rPr b="1" i="1" lang="en-US" sz="1800">
                <a:solidFill>
                  <a:srgbClr val="181818"/>
                </a:solidFill>
                <a:latin typeface="Times New Roman"/>
                <a:ea typeface="Times New Roman"/>
                <a:cs typeface="Times New Roman"/>
                <a:sym typeface="Times New Roman"/>
              </a:rPr>
              <a:t> represent different permission levels:</a:t>
            </a:r>
            <a:r>
              <a:rPr b="1" i="1" lang="en-US" sz="1050">
                <a:solidFill>
                  <a:schemeClr val="dk1"/>
                </a:solidFill>
                <a:latin typeface="Times New Roman"/>
                <a:ea typeface="Times New Roman"/>
                <a:cs typeface="Times New Roman"/>
                <a:sym typeface="Times New Roman"/>
              </a:rPr>
              <a:t> </a:t>
            </a:r>
            <a:endParaRPr b="1" i="1" sz="2800">
              <a:solidFill>
                <a:schemeClr val="dk1"/>
              </a:solidFill>
              <a:latin typeface="Times New Roman"/>
              <a:ea typeface="Times New Roman"/>
              <a:cs typeface="Times New Roman"/>
              <a:sym typeface="Times New Roman"/>
            </a:endParaRPr>
          </a:p>
        </p:txBody>
      </p:sp>
      <p:pic>
        <p:nvPicPr>
          <p:cNvPr id="202" name="Google Shape;202;p16"/>
          <p:cNvPicPr preferRelativeResize="0"/>
          <p:nvPr/>
        </p:nvPicPr>
        <p:blipFill rotWithShape="1">
          <a:blip r:embed="rId3">
            <a:alphaModFix/>
          </a:blip>
          <a:srcRect b="0" l="0" r="0" t="0"/>
          <a:stretch/>
        </p:blipFill>
        <p:spPr>
          <a:xfrm>
            <a:off x="766618" y="1499838"/>
            <a:ext cx="10686473" cy="2132297"/>
          </a:xfrm>
          <a:prstGeom prst="rect">
            <a:avLst/>
          </a:prstGeom>
          <a:noFill/>
          <a:ln>
            <a:noFill/>
          </a:ln>
        </p:spPr>
      </p:pic>
      <p:sp>
        <p:nvSpPr>
          <p:cNvPr id="203" name="Google Shape;203;p16"/>
          <p:cNvSpPr/>
          <p:nvPr/>
        </p:nvSpPr>
        <p:spPr>
          <a:xfrm>
            <a:off x="101600" y="3826316"/>
            <a:ext cx="12090400" cy="28069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C00000"/>
              </a:buClr>
              <a:buSzPts val="2000"/>
              <a:buFont typeface="Arial"/>
              <a:buChar char="•"/>
            </a:pPr>
            <a:r>
              <a:rPr b="1" i="1" lang="en-US" sz="2000">
                <a:solidFill>
                  <a:srgbClr val="C00000"/>
                </a:solidFill>
                <a:latin typeface="Times New Roman"/>
                <a:ea typeface="Times New Roman"/>
                <a:cs typeface="Times New Roman"/>
                <a:sym typeface="Times New Roman"/>
              </a:rPr>
              <a:t>Owner or user permissions: </a:t>
            </a:r>
            <a:r>
              <a:rPr i="1" lang="en-US" sz="2000">
                <a:solidFill>
                  <a:schemeClr val="dk1"/>
                </a:solidFill>
                <a:latin typeface="Times New Roman"/>
                <a:ea typeface="Times New Roman"/>
                <a:cs typeface="Times New Roman"/>
                <a:sym typeface="Times New Roman"/>
              </a:rPr>
              <a:t>After the directory (d) slot, the first set of three characters indicate permission settings for the owner (also known as the user).</a:t>
            </a:r>
            <a:endParaRPr/>
          </a:p>
          <a:p>
            <a:pPr indent="-285750" lvl="0" marL="285750" marR="0" rtl="0" algn="l">
              <a:lnSpc>
                <a:spcPct val="150000"/>
              </a:lnSpc>
              <a:spcBef>
                <a:spcPts val="0"/>
              </a:spcBef>
              <a:spcAft>
                <a:spcPts val="0"/>
              </a:spcAft>
              <a:buClr>
                <a:srgbClr val="C00000"/>
              </a:buClr>
              <a:buSzPts val="2000"/>
              <a:buFont typeface="Arial"/>
              <a:buChar char="•"/>
            </a:pPr>
            <a:r>
              <a:rPr b="1" i="1" lang="en-US" sz="2000">
                <a:solidFill>
                  <a:srgbClr val="C00000"/>
                </a:solidFill>
                <a:latin typeface="Times New Roman"/>
                <a:ea typeface="Times New Roman"/>
                <a:cs typeface="Times New Roman"/>
                <a:sym typeface="Times New Roman"/>
              </a:rPr>
              <a:t>Group permissions: </a:t>
            </a:r>
            <a:r>
              <a:rPr i="1" lang="en-US" sz="2000">
                <a:solidFill>
                  <a:schemeClr val="dk1"/>
                </a:solidFill>
                <a:latin typeface="Times New Roman"/>
                <a:ea typeface="Times New Roman"/>
                <a:cs typeface="Times New Roman"/>
                <a:sym typeface="Times New Roman"/>
              </a:rPr>
              <a:t>The second rwx set indicates the group permissions. In the fourth column of the example above, group1 is the group name.</a:t>
            </a:r>
            <a:endParaRPr/>
          </a:p>
          <a:p>
            <a:pPr indent="-285750" lvl="0" marL="285750" marR="0" rtl="0" algn="l">
              <a:lnSpc>
                <a:spcPct val="150000"/>
              </a:lnSpc>
              <a:spcBef>
                <a:spcPts val="0"/>
              </a:spcBef>
              <a:spcAft>
                <a:spcPts val="0"/>
              </a:spcAft>
              <a:buClr>
                <a:srgbClr val="C00000"/>
              </a:buClr>
              <a:buSzPts val="2000"/>
              <a:buFont typeface="Arial"/>
              <a:buChar char="•"/>
            </a:pPr>
            <a:r>
              <a:rPr b="1" i="1" lang="en-US" sz="2000">
                <a:solidFill>
                  <a:srgbClr val="C00000"/>
                </a:solidFill>
                <a:latin typeface="Times New Roman"/>
                <a:ea typeface="Times New Roman"/>
                <a:cs typeface="Times New Roman"/>
                <a:sym typeface="Times New Roman"/>
              </a:rPr>
              <a:t>Other permissions</a:t>
            </a:r>
            <a:r>
              <a:rPr i="1" lang="en-US" sz="2000">
                <a:solidFill>
                  <a:schemeClr val="dk1"/>
                </a:solidFill>
                <a:latin typeface="Times New Roman"/>
                <a:ea typeface="Times New Roman"/>
                <a:cs typeface="Times New Roman"/>
                <a:sym typeface="Times New Roman"/>
              </a:rPr>
              <a:t>: The final rwx set is for "other" (sometimes referred to as "world"). This is anyone outside the group.</a:t>
            </a:r>
            <a:endParaRPr i="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Change file permissions</a:t>
            </a:r>
            <a:endParaRPr b="1" sz="2800">
              <a:solidFill>
                <a:schemeClr val="lt1"/>
              </a:solidFill>
              <a:latin typeface="Times New Roman"/>
              <a:ea typeface="Times New Roman"/>
              <a:cs typeface="Times New Roman"/>
              <a:sym typeface="Times New Roman"/>
            </a:endParaRPr>
          </a:p>
        </p:txBody>
      </p:sp>
      <p:sp>
        <p:nvSpPr>
          <p:cNvPr id="209" name="Google Shape;209;p17"/>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17"/>
          <p:cNvSpPr/>
          <p:nvPr/>
        </p:nvSpPr>
        <p:spPr>
          <a:xfrm>
            <a:off x="73890" y="455953"/>
            <a:ext cx="11924145" cy="24006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i="1" lang="en-US" sz="2000">
                <a:solidFill>
                  <a:srgbClr val="181818"/>
                </a:solidFill>
                <a:latin typeface="Times New Roman"/>
                <a:ea typeface="Times New Roman"/>
                <a:cs typeface="Times New Roman"/>
                <a:sym typeface="Times New Roman"/>
              </a:rPr>
              <a:t>To change file and directory permissions, use the command </a:t>
            </a:r>
            <a:r>
              <a:rPr b="1" i="1" lang="en-US" sz="2000">
                <a:solidFill>
                  <a:srgbClr val="C00000"/>
                </a:solidFill>
                <a:latin typeface="Times New Roman"/>
                <a:ea typeface="Times New Roman"/>
                <a:cs typeface="Times New Roman"/>
                <a:sym typeface="Times New Roman"/>
              </a:rPr>
              <a:t>chmod (change mode). </a:t>
            </a:r>
            <a:r>
              <a:rPr i="1" lang="en-US" sz="2000">
                <a:solidFill>
                  <a:srgbClr val="181818"/>
                </a:solidFill>
                <a:latin typeface="Times New Roman"/>
                <a:ea typeface="Times New Roman"/>
                <a:cs typeface="Times New Roman"/>
                <a:sym typeface="Times New Roman"/>
              </a:rPr>
              <a:t>The owner of a file can change the permissions for user (u), group (g), or others (o) by adding (+) or subtracting (-) the read, write, and execute permissions. There are two basic ways of using </a:t>
            </a:r>
            <a:r>
              <a:rPr b="1" i="1" lang="en-US" sz="2000">
                <a:solidFill>
                  <a:srgbClr val="C00000"/>
                </a:solidFill>
                <a:latin typeface="Times New Roman"/>
                <a:ea typeface="Times New Roman"/>
                <a:cs typeface="Times New Roman"/>
                <a:sym typeface="Times New Roman"/>
              </a:rPr>
              <a:t>chmod</a:t>
            </a:r>
            <a:r>
              <a:rPr i="1" lang="en-US" sz="2000">
                <a:solidFill>
                  <a:srgbClr val="181818"/>
                </a:solidFill>
                <a:latin typeface="Times New Roman"/>
                <a:ea typeface="Times New Roman"/>
                <a:cs typeface="Times New Roman"/>
                <a:sym typeface="Times New Roman"/>
              </a:rPr>
              <a:t> to change file permissions: </a:t>
            </a:r>
            <a:endParaRPr i="1" sz="2000">
              <a:solidFill>
                <a:srgbClr val="181818"/>
              </a:solidFill>
              <a:latin typeface="Times New Roman"/>
              <a:ea typeface="Times New Roman"/>
              <a:cs typeface="Times New Roman"/>
              <a:sym typeface="Times New Roman"/>
            </a:endParaRPr>
          </a:p>
          <a:p>
            <a:pPr indent="-457200" lvl="1" marL="914400" marR="0" rtl="0" algn="just">
              <a:lnSpc>
                <a:spcPct val="150000"/>
              </a:lnSpc>
              <a:spcBef>
                <a:spcPts val="0"/>
              </a:spcBef>
              <a:spcAft>
                <a:spcPts val="0"/>
              </a:spcAft>
              <a:buClr>
                <a:srgbClr val="0070C0"/>
              </a:buClr>
              <a:buSzPts val="2000"/>
              <a:buFont typeface="Calibri"/>
              <a:buAutoNum type="arabicPeriod"/>
            </a:pPr>
            <a:r>
              <a:rPr b="1" i="1" lang="en-US" sz="2000" u="none" cap="none" strike="noStrike">
                <a:solidFill>
                  <a:srgbClr val="0070C0"/>
                </a:solidFill>
                <a:latin typeface="Times New Roman"/>
                <a:ea typeface="Times New Roman"/>
                <a:cs typeface="Times New Roman"/>
                <a:sym typeface="Times New Roman"/>
              </a:rPr>
              <a:t>The symbolic (relative) method </a:t>
            </a:r>
            <a:endParaRPr/>
          </a:p>
          <a:p>
            <a:pPr indent="-457200" lvl="1" marL="914400" marR="0" rtl="0" algn="just">
              <a:lnSpc>
                <a:spcPct val="150000"/>
              </a:lnSpc>
              <a:spcBef>
                <a:spcPts val="0"/>
              </a:spcBef>
              <a:spcAft>
                <a:spcPts val="0"/>
              </a:spcAft>
              <a:buClr>
                <a:srgbClr val="0070C0"/>
              </a:buClr>
              <a:buSzPts val="2000"/>
              <a:buFont typeface="Calibri"/>
              <a:buAutoNum type="arabicPeriod"/>
            </a:pPr>
            <a:r>
              <a:rPr b="1" i="1" lang="en-US" sz="2000" u="none" cap="none" strike="noStrike">
                <a:solidFill>
                  <a:srgbClr val="0070C0"/>
                </a:solidFill>
                <a:latin typeface="Times New Roman"/>
                <a:ea typeface="Times New Roman"/>
                <a:cs typeface="Times New Roman"/>
                <a:sym typeface="Times New Roman"/>
              </a:rPr>
              <a:t>The absolute method</a:t>
            </a:r>
            <a:endParaRPr b="1" i="1" sz="2000" u="none" cap="none" strike="noStrike">
              <a:solidFill>
                <a:srgbClr val="0070C0"/>
              </a:solidFill>
              <a:latin typeface="Times New Roman"/>
              <a:ea typeface="Times New Roman"/>
              <a:cs typeface="Times New Roman"/>
              <a:sym typeface="Times New Roman"/>
            </a:endParaRPr>
          </a:p>
        </p:txBody>
      </p:sp>
      <p:sp>
        <p:nvSpPr>
          <p:cNvPr id="211" name="Google Shape;211;p17"/>
          <p:cNvSpPr/>
          <p:nvPr/>
        </p:nvSpPr>
        <p:spPr>
          <a:xfrm>
            <a:off x="73890" y="3004369"/>
            <a:ext cx="12118110"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en-US" sz="1800">
                <a:solidFill>
                  <a:srgbClr val="C00000"/>
                </a:solidFill>
                <a:latin typeface="Times New Roman"/>
                <a:ea typeface="Times New Roman"/>
                <a:cs typeface="Times New Roman"/>
                <a:sym typeface="Times New Roman"/>
              </a:rPr>
              <a:t>Symbolic method:</a:t>
            </a:r>
            <a:endParaRPr b="1" i="1" sz="1800">
              <a:solidFill>
                <a:srgbClr val="C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1" lang="en-US" sz="1800">
                <a:solidFill>
                  <a:schemeClr val="dk1"/>
                </a:solidFill>
                <a:latin typeface="Times New Roman"/>
                <a:ea typeface="Times New Roman"/>
                <a:cs typeface="Times New Roman"/>
                <a:sym typeface="Times New Roman"/>
              </a:rPr>
              <a:t>The first and probably easiest way is the relative (or symbolic) method, which lets you specify permissions with single letter abbreviations. A </a:t>
            </a:r>
            <a:r>
              <a:rPr b="1" i="1" lang="en-US" sz="1800">
                <a:solidFill>
                  <a:srgbClr val="0070C0"/>
                </a:solidFill>
                <a:latin typeface="Times New Roman"/>
                <a:ea typeface="Times New Roman"/>
                <a:cs typeface="Times New Roman"/>
                <a:sym typeface="Times New Roman"/>
              </a:rPr>
              <a:t>chmod</a:t>
            </a:r>
            <a:r>
              <a:rPr i="1" lang="en-US" sz="1800">
                <a:solidFill>
                  <a:schemeClr val="dk1"/>
                </a:solidFill>
                <a:latin typeface="Times New Roman"/>
                <a:ea typeface="Times New Roman"/>
                <a:cs typeface="Times New Roman"/>
                <a:sym typeface="Times New Roman"/>
              </a:rPr>
              <a:t> command using this method consists of at least three parts from the following lists: </a:t>
            </a:r>
            <a:r>
              <a:rPr b="1" i="1" lang="en-US" sz="1800">
                <a:solidFill>
                  <a:srgbClr val="FF0000"/>
                </a:solidFill>
                <a:latin typeface="Times New Roman"/>
                <a:ea typeface="Times New Roman"/>
                <a:cs typeface="Times New Roman"/>
                <a:sym typeface="Times New Roman"/>
              </a:rPr>
              <a:t>chmod o-r filea</a:t>
            </a:r>
            <a:endParaRPr b="1" i="1" sz="1800">
              <a:solidFill>
                <a:srgbClr val="FF0000"/>
              </a:solidFill>
              <a:latin typeface="Times New Roman"/>
              <a:ea typeface="Times New Roman"/>
              <a:cs typeface="Times New Roman"/>
              <a:sym typeface="Times New Roman"/>
            </a:endParaRPr>
          </a:p>
        </p:txBody>
      </p:sp>
      <p:pic>
        <p:nvPicPr>
          <p:cNvPr id="212" name="Google Shape;212;p17"/>
          <p:cNvPicPr preferRelativeResize="0"/>
          <p:nvPr/>
        </p:nvPicPr>
        <p:blipFill rotWithShape="1">
          <a:blip r:embed="rId3">
            <a:alphaModFix/>
          </a:blip>
          <a:srcRect b="0" l="0" r="0" t="0"/>
          <a:stretch/>
        </p:blipFill>
        <p:spPr>
          <a:xfrm>
            <a:off x="1015134" y="4468932"/>
            <a:ext cx="9708283" cy="223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Change file permissions</a:t>
            </a:r>
            <a:endParaRPr b="1" sz="2800">
              <a:solidFill>
                <a:schemeClr val="lt1"/>
              </a:solidFill>
              <a:latin typeface="Times New Roman"/>
              <a:ea typeface="Times New Roman"/>
              <a:cs typeface="Times New Roman"/>
              <a:sym typeface="Times New Roman"/>
            </a:endParaRPr>
          </a:p>
        </p:txBody>
      </p:sp>
      <p:sp>
        <p:nvSpPr>
          <p:cNvPr id="218" name="Google Shape;218;p18"/>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18"/>
          <p:cNvSpPr/>
          <p:nvPr/>
        </p:nvSpPr>
        <p:spPr>
          <a:xfrm>
            <a:off x="175481" y="951347"/>
            <a:ext cx="1174866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Times New Roman"/>
                <a:ea typeface="Times New Roman"/>
                <a:cs typeface="Times New Roman"/>
                <a:sym typeface="Times New Roman"/>
              </a:rPr>
              <a:t>Absolute form:</a:t>
            </a:r>
            <a:endParaRPr/>
          </a:p>
          <a:p>
            <a:pPr indent="0" lvl="0" marL="0" marR="0" rtl="0" algn="just">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The other way to use the </a:t>
            </a:r>
            <a:r>
              <a:rPr b="1" lang="en-US" sz="1800">
                <a:solidFill>
                  <a:srgbClr val="C00000"/>
                </a:solidFill>
                <a:latin typeface="Times New Roman"/>
                <a:ea typeface="Times New Roman"/>
                <a:cs typeface="Times New Roman"/>
                <a:sym typeface="Times New Roman"/>
              </a:rPr>
              <a:t>chmod</a:t>
            </a:r>
            <a:r>
              <a:rPr lang="en-US" sz="1800">
                <a:solidFill>
                  <a:schemeClr val="dk1"/>
                </a:solidFill>
                <a:latin typeface="Times New Roman"/>
                <a:ea typeface="Times New Roman"/>
                <a:cs typeface="Times New Roman"/>
                <a:sym typeface="Times New Roman"/>
              </a:rPr>
              <a:t> command is the absolute form, in which you specify a set of three numbers that together determine all the access classes and types. Rather than being able to change only particular attributes, you must specify the entire state of the file's permissions. The three numbers are specified in the order: user (or owner), group, and other. Each number is the sum of values that specify read, write, and execute access:</a:t>
            </a:r>
            <a:endParaRPr sz="1800">
              <a:solidFill>
                <a:schemeClr val="dk1"/>
              </a:solidFill>
              <a:latin typeface="Times New Roman"/>
              <a:ea typeface="Times New Roman"/>
              <a:cs typeface="Times New Roman"/>
              <a:sym typeface="Times New Roman"/>
            </a:endParaRPr>
          </a:p>
        </p:txBody>
      </p:sp>
      <p:pic>
        <p:nvPicPr>
          <p:cNvPr id="220" name="Google Shape;220;p18"/>
          <p:cNvPicPr preferRelativeResize="0"/>
          <p:nvPr/>
        </p:nvPicPr>
        <p:blipFill rotWithShape="1">
          <a:blip r:embed="rId3">
            <a:alphaModFix/>
          </a:blip>
          <a:srcRect b="0" l="0" r="0" t="0"/>
          <a:stretch/>
        </p:blipFill>
        <p:spPr>
          <a:xfrm>
            <a:off x="4334452" y="3645868"/>
            <a:ext cx="2876550" cy="242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Change file permissions</a:t>
            </a:r>
            <a:endParaRPr b="1" sz="2800">
              <a:solidFill>
                <a:schemeClr val="lt1"/>
              </a:solidFill>
              <a:latin typeface="Times New Roman"/>
              <a:ea typeface="Times New Roman"/>
              <a:cs typeface="Times New Roman"/>
              <a:sym typeface="Times New Roman"/>
            </a:endParaRPr>
          </a:p>
        </p:txBody>
      </p:sp>
      <p:sp>
        <p:nvSpPr>
          <p:cNvPr id="226" name="Google Shape;226;p19"/>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19"/>
          <p:cNvSpPr/>
          <p:nvPr/>
        </p:nvSpPr>
        <p:spPr>
          <a:xfrm>
            <a:off x="0" y="-298749"/>
            <a:ext cx="65" cy="597499"/>
          </a:xfrm>
          <a:prstGeom prst="rect">
            <a:avLst/>
          </a:prstGeom>
          <a:solidFill>
            <a:srgbClr val="F5F5F5"/>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8" name="Google Shape;228;p19"/>
          <p:cNvSpPr/>
          <p:nvPr/>
        </p:nvSpPr>
        <p:spPr>
          <a:xfrm>
            <a:off x="129309" y="1197360"/>
            <a:ext cx="11887199" cy="3730317"/>
          </a:xfrm>
          <a:prstGeom prst="rect">
            <a:avLst/>
          </a:prstGeom>
          <a:noFill/>
          <a:ln>
            <a:noFill/>
          </a:ln>
        </p:spPr>
        <p:txBody>
          <a:bodyPr anchorCtr="0" anchor="t" bIns="45700" lIns="91425" spcFirstLastPara="1" rIns="91425" wrap="square" tIns="45700">
            <a:spAutoFit/>
          </a:bodyPr>
          <a:lstStyle/>
          <a:p>
            <a:pPr indent="-330200" lvl="0" marL="457200" marR="0" rtl="0" algn="just">
              <a:lnSpc>
                <a:spcPct val="150000"/>
              </a:lnSpc>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181818"/>
              </a:buClr>
              <a:buSzPts val="2000"/>
              <a:buFont typeface="Arial"/>
              <a:buChar char="•"/>
            </a:pPr>
            <a:r>
              <a:rPr lang="en-US" sz="2000">
                <a:solidFill>
                  <a:srgbClr val="181818"/>
                </a:solidFill>
                <a:latin typeface="Times New Roman"/>
                <a:ea typeface="Times New Roman"/>
                <a:cs typeface="Times New Roman"/>
                <a:sym typeface="Times New Roman"/>
              </a:rPr>
              <a:t>For file </a:t>
            </a:r>
            <a:r>
              <a:rPr lang="en-US" sz="2000">
                <a:solidFill>
                  <a:srgbClr val="C7254E"/>
                </a:solidFill>
                <a:latin typeface="Times New Roman"/>
                <a:ea typeface="Times New Roman"/>
                <a:cs typeface="Times New Roman"/>
                <a:sym typeface="Times New Roman"/>
              </a:rPr>
              <a:t>myfile</a:t>
            </a:r>
            <a:r>
              <a:rPr lang="en-US" sz="2000">
                <a:solidFill>
                  <a:srgbClr val="181818"/>
                </a:solidFill>
                <a:latin typeface="Times New Roman"/>
                <a:ea typeface="Times New Roman"/>
                <a:cs typeface="Times New Roman"/>
                <a:sym typeface="Times New Roman"/>
              </a:rPr>
              <a:t>, to grant read, write, and execute permissions to yourself (4+2+1=7), read and execute permissions to users in your group (4+0+1=5), and only execute permission to others (0+0+1=1), you would use:</a:t>
            </a:r>
            <a:endParaRPr/>
          </a:p>
          <a:p>
            <a:pPr indent="0" lvl="0" marL="0" marR="0" rtl="0" algn="ctr">
              <a:lnSpc>
                <a:spcPct val="150000"/>
              </a:lnSpc>
              <a:spcBef>
                <a:spcPts val="0"/>
              </a:spcBef>
              <a:spcAft>
                <a:spcPts val="0"/>
              </a:spcAft>
              <a:buNone/>
            </a:pPr>
            <a:r>
              <a:rPr b="1" i="1" lang="en-US" sz="2000">
                <a:solidFill>
                  <a:srgbClr val="0070C0"/>
                </a:solidFill>
                <a:latin typeface="Times New Roman"/>
                <a:ea typeface="Times New Roman"/>
                <a:cs typeface="Times New Roman"/>
                <a:sym typeface="Times New Roman"/>
              </a:rPr>
              <a:t>chmod 751 myfile</a:t>
            </a:r>
            <a:endParaRPr b="1" i="1" sz="2000">
              <a:solidFill>
                <a:srgbClr val="0070C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181818"/>
              </a:buClr>
              <a:buSzPts val="2000"/>
              <a:buFont typeface="Arial"/>
              <a:buChar char="•"/>
            </a:pPr>
            <a:r>
              <a:rPr lang="en-US" sz="2000">
                <a:solidFill>
                  <a:srgbClr val="181818"/>
                </a:solidFill>
                <a:latin typeface="Times New Roman"/>
                <a:ea typeface="Times New Roman"/>
                <a:cs typeface="Times New Roman"/>
                <a:sym typeface="Times New Roman"/>
              </a:rPr>
              <a:t>To grant read, write, and execute permissions on the current directory to yourself only, you would use:</a:t>
            </a:r>
            <a:endParaRPr/>
          </a:p>
          <a:p>
            <a:pPr indent="0" lvl="0" marL="0" marR="0" rtl="0" algn="ctr">
              <a:lnSpc>
                <a:spcPct val="150000"/>
              </a:lnSpc>
              <a:spcBef>
                <a:spcPts val="0"/>
              </a:spcBef>
              <a:spcAft>
                <a:spcPts val="0"/>
              </a:spcAft>
              <a:buNone/>
            </a:pPr>
            <a:r>
              <a:rPr b="1" i="1" lang="en-US" sz="2000">
                <a:solidFill>
                  <a:srgbClr val="0070C0"/>
                </a:solidFill>
                <a:latin typeface="Times New Roman"/>
                <a:ea typeface="Times New Roman"/>
                <a:cs typeface="Times New Roman"/>
                <a:sym typeface="Times New Roman"/>
              </a:rPr>
              <a:t>chmod 700 </a:t>
            </a:r>
            <a:endParaRPr/>
          </a:p>
          <a:p>
            <a:pPr indent="-330200" lvl="0" marL="457200" marR="0" rtl="0" algn="just">
              <a:lnSpc>
                <a:spcPct val="150000"/>
              </a:lnSpc>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man and help command</a:t>
            </a:r>
            <a:endParaRPr/>
          </a:p>
        </p:txBody>
      </p:sp>
      <p:sp>
        <p:nvSpPr>
          <p:cNvPr id="92" name="Google Shape;92;p2"/>
          <p:cNvSpPr/>
          <p:nvPr/>
        </p:nvSpPr>
        <p:spPr>
          <a:xfrm>
            <a:off x="110835" y="769032"/>
            <a:ext cx="11905673" cy="510986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200" u="none" cap="none" strike="noStrike">
                <a:solidFill>
                  <a:srgbClr val="C00000"/>
                </a:solidFill>
                <a:latin typeface="Times New Roman"/>
                <a:ea typeface="Times New Roman"/>
                <a:cs typeface="Times New Roman"/>
                <a:sym typeface="Times New Roman"/>
              </a:rPr>
              <a:t>1. No Option</a:t>
            </a:r>
            <a:r>
              <a:rPr b="0" i="1" lang="en-US" sz="2200" u="none" cap="none" strike="noStrike">
                <a:solidFill>
                  <a:srgbClr val="C00000"/>
                </a:solidFill>
                <a:latin typeface="Times New Roman"/>
                <a:ea typeface="Times New Roman"/>
                <a:cs typeface="Times New Roman"/>
                <a:sym typeface="Times New Roman"/>
              </a:rPr>
              <a:t>: </a:t>
            </a:r>
            <a:r>
              <a:rPr b="0" i="1" lang="en-US" sz="2200" u="none" cap="none" strike="noStrike">
                <a:solidFill>
                  <a:schemeClr val="dk1"/>
                </a:solidFill>
                <a:latin typeface="Times New Roman"/>
                <a:ea typeface="Times New Roman"/>
                <a:cs typeface="Times New Roman"/>
                <a:sym typeface="Times New Roman"/>
              </a:rPr>
              <a:t>It displays the whole manual of the command.</a:t>
            </a:r>
            <a:endParaRPr/>
          </a:p>
          <a:p>
            <a:pPr indent="0" lvl="0" marL="0" marR="0" rtl="0" algn="ctr">
              <a:lnSpc>
                <a:spcPct val="150000"/>
              </a:lnSpc>
              <a:spcBef>
                <a:spcPts val="0"/>
              </a:spcBef>
              <a:spcAft>
                <a:spcPts val="0"/>
              </a:spcAft>
              <a:buNone/>
            </a:pPr>
            <a:r>
              <a:rPr b="1" i="1" lang="en-US" sz="2200" u="none" cap="none" strike="noStrike">
                <a:solidFill>
                  <a:srgbClr val="0070C0"/>
                </a:solidFill>
                <a:latin typeface="Times New Roman"/>
                <a:ea typeface="Times New Roman"/>
                <a:cs typeface="Times New Roman"/>
                <a:sym typeface="Times New Roman"/>
              </a:rPr>
              <a:t>$ man [COMMAND NAME]</a:t>
            </a:r>
            <a:endParaRPr/>
          </a:p>
          <a:p>
            <a:pPr indent="0" lvl="0" marL="0" marR="0" rtl="0" algn="l">
              <a:lnSpc>
                <a:spcPct val="150000"/>
              </a:lnSpc>
              <a:spcBef>
                <a:spcPts val="0"/>
              </a:spcBef>
              <a:spcAft>
                <a:spcPts val="0"/>
              </a:spcAft>
              <a:buNone/>
            </a:pPr>
            <a:r>
              <a:rPr b="1" i="1" lang="en-US" sz="2200" u="none" cap="none" strike="noStrike">
                <a:solidFill>
                  <a:srgbClr val="C00000"/>
                </a:solidFill>
                <a:latin typeface="Times New Roman"/>
                <a:ea typeface="Times New Roman"/>
                <a:cs typeface="Times New Roman"/>
                <a:sym typeface="Times New Roman"/>
              </a:rPr>
              <a:t>2. Section-num</a:t>
            </a:r>
            <a:r>
              <a:rPr b="0" i="1" lang="en-US" sz="2200" u="none" cap="none" strike="noStrike">
                <a:solidFill>
                  <a:srgbClr val="C00000"/>
                </a:solidFill>
                <a:latin typeface="Times New Roman"/>
                <a:ea typeface="Times New Roman"/>
                <a:cs typeface="Times New Roman"/>
                <a:sym typeface="Times New Roman"/>
              </a:rPr>
              <a:t>: </a:t>
            </a:r>
            <a:r>
              <a:rPr b="0" i="1" lang="en-US" sz="2200" u="none" cap="none" strike="noStrike">
                <a:solidFill>
                  <a:schemeClr val="dk1"/>
                </a:solidFill>
                <a:latin typeface="Times New Roman"/>
                <a:ea typeface="Times New Roman"/>
                <a:cs typeface="Times New Roman"/>
                <a:sym typeface="Times New Roman"/>
              </a:rPr>
              <a:t>Since a manual is divided into multiple sections so this option is used to display only a specific section of a manual.</a:t>
            </a:r>
            <a:r>
              <a:rPr b="0" i="1" lang="en-US" sz="2200" u="none" cap="none" strike="noStrike">
                <a:solidFill>
                  <a:srgbClr val="273239"/>
                </a:solidFill>
                <a:latin typeface="Times New Roman"/>
                <a:ea typeface="Times New Roman"/>
                <a:cs typeface="Times New Roman"/>
                <a:sym typeface="Times New Roman"/>
              </a:rPr>
              <a:t> </a:t>
            </a:r>
            <a:endParaRPr b="0" i="1" sz="2200" u="none" cap="none" strike="noStrike">
              <a:solidFill>
                <a:srgbClr val="273239"/>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1" lang="en-US" sz="2200" u="none" cap="none" strike="noStrike">
                <a:solidFill>
                  <a:srgbClr val="0070C0"/>
                </a:solidFill>
                <a:latin typeface="Times New Roman"/>
                <a:ea typeface="Times New Roman"/>
                <a:cs typeface="Times New Roman"/>
                <a:sym typeface="Times New Roman"/>
              </a:rPr>
              <a:t>$ man [SECTION-NUM] [COMMAND NAME]</a:t>
            </a:r>
            <a:endParaRPr/>
          </a:p>
          <a:p>
            <a:pPr indent="0" lvl="0" marL="0" marR="0" rtl="0" algn="l">
              <a:lnSpc>
                <a:spcPct val="150000"/>
              </a:lnSpc>
              <a:spcBef>
                <a:spcPts val="0"/>
              </a:spcBef>
              <a:spcAft>
                <a:spcPts val="0"/>
              </a:spcAft>
              <a:buNone/>
            </a:pPr>
            <a:r>
              <a:rPr b="1" i="1" lang="en-US" sz="2200" u="none" cap="none" strike="noStrike">
                <a:solidFill>
                  <a:srgbClr val="C00000"/>
                </a:solidFill>
                <a:latin typeface="Times New Roman"/>
                <a:ea typeface="Times New Roman"/>
                <a:cs typeface="Times New Roman"/>
                <a:sym typeface="Times New Roman"/>
              </a:rPr>
              <a:t>3. -f option</a:t>
            </a:r>
            <a:r>
              <a:rPr b="0" i="1" lang="en-US" sz="2200" u="none" cap="none" strike="noStrike">
                <a:solidFill>
                  <a:srgbClr val="C00000"/>
                </a:solidFill>
                <a:latin typeface="Times New Roman"/>
                <a:ea typeface="Times New Roman"/>
                <a:cs typeface="Times New Roman"/>
                <a:sym typeface="Times New Roman"/>
              </a:rPr>
              <a:t>: </a:t>
            </a:r>
            <a:r>
              <a:rPr b="0" i="1" lang="en-US" sz="2200" u="none" cap="none" strike="noStrike">
                <a:solidFill>
                  <a:schemeClr val="dk1"/>
                </a:solidFill>
                <a:latin typeface="Times New Roman"/>
                <a:ea typeface="Times New Roman"/>
                <a:cs typeface="Times New Roman"/>
                <a:sym typeface="Times New Roman"/>
              </a:rPr>
              <a:t>One may not be able to remember the sections in which a command is present. So this option gives the section in which the given command is present.</a:t>
            </a:r>
            <a:endParaRPr/>
          </a:p>
          <a:p>
            <a:pPr indent="0" lvl="0" marL="0" marR="0" rtl="0" algn="ctr">
              <a:lnSpc>
                <a:spcPct val="150000"/>
              </a:lnSpc>
              <a:spcBef>
                <a:spcPts val="0"/>
              </a:spcBef>
              <a:spcAft>
                <a:spcPts val="0"/>
              </a:spcAft>
              <a:buNone/>
            </a:pPr>
            <a:r>
              <a:rPr b="1" i="1" lang="en-US" sz="2200" u="none" cap="none" strike="noStrike">
                <a:solidFill>
                  <a:srgbClr val="0070C0"/>
                </a:solidFill>
                <a:latin typeface="Times New Roman"/>
                <a:ea typeface="Times New Roman"/>
                <a:cs typeface="Times New Roman"/>
                <a:sym typeface="Times New Roman"/>
              </a:rPr>
              <a:t>$ man -f [COMMAND NAME]</a:t>
            </a:r>
            <a:endParaRPr/>
          </a:p>
          <a:p>
            <a:pPr indent="0" lvl="0" marL="0" marR="0" rtl="0" algn="l">
              <a:lnSpc>
                <a:spcPct val="150000"/>
              </a:lnSpc>
              <a:spcBef>
                <a:spcPts val="0"/>
              </a:spcBef>
              <a:spcAft>
                <a:spcPts val="0"/>
              </a:spcAft>
              <a:buNone/>
            </a:pPr>
            <a:r>
              <a:rPr b="1" i="1" lang="en-US" sz="2200" u="none" cap="none" strike="noStrike">
                <a:solidFill>
                  <a:srgbClr val="C00000"/>
                </a:solidFill>
                <a:latin typeface="Times New Roman"/>
                <a:ea typeface="Times New Roman"/>
                <a:cs typeface="Times New Roman"/>
                <a:sym typeface="Times New Roman"/>
              </a:rPr>
              <a:t>4. -w option</a:t>
            </a:r>
            <a:r>
              <a:rPr b="0" i="1" lang="en-US" sz="2200" u="none" cap="none" strike="noStrike">
                <a:solidFill>
                  <a:srgbClr val="C00000"/>
                </a:solidFill>
                <a:latin typeface="Times New Roman"/>
                <a:ea typeface="Times New Roman"/>
                <a:cs typeface="Times New Roman"/>
                <a:sym typeface="Times New Roman"/>
              </a:rPr>
              <a:t>: </a:t>
            </a:r>
            <a:r>
              <a:rPr b="0" i="1" lang="en-US" sz="2200" u="none" cap="none" strike="noStrike">
                <a:solidFill>
                  <a:schemeClr val="dk1"/>
                </a:solidFill>
                <a:latin typeface="Times New Roman"/>
                <a:ea typeface="Times New Roman"/>
                <a:cs typeface="Times New Roman"/>
                <a:sym typeface="Times New Roman"/>
              </a:rPr>
              <a:t>This option returns the location in which the manual page of a given command is present.</a:t>
            </a:r>
            <a:endParaRPr/>
          </a:p>
          <a:p>
            <a:pPr indent="0" lvl="0" marL="0" marR="0" rtl="0" algn="ctr">
              <a:lnSpc>
                <a:spcPct val="150000"/>
              </a:lnSpc>
              <a:spcBef>
                <a:spcPts val="0"/>
              </a:spcBef>
              <a:spcAft>
                <a:spcPts val="0"/>
              </a:spcAft>
              <a:buNone/>
            </a:pPr>
            <a:r>
              <a:rPr b="1" i="1" lang="en-US" sz="2200" u="none" cap="none" strike="noStrike">
                <a:solidFill>
                  <a:srgbClr val="0070C0"/>
                </a:solidFill>
                <a:latin typeface="Times New Roman"/>
                <a:ea typeface="Times New Roman"/>
                <a:cs typeface="Times New Roman"/>
                <a:sym typeface="Times New Roman"/>
              </a:rPr>
              <a:t>$ man -w [COMMAND NAME]</a:t>
            </a:r>
            <a:endParaRPr/>
          </a:p>
        </p:txBody>
      </p:sp>
      <p:sp>
        <p:nvSpPr>
          <p:cNvPr id="93" name="Google Shape;93;p2"/>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Change file permissions</a:t>
            </a:r>
            <a:endParaRPr b="1" sz="2000">
              <a:solidFill>
                <a:schemeClr val="lt1"/>
              </a:solidFill>
              <a:latin typeface="Times New Roman"/>
              <a:ea typeface="Times New Roman"/>
              <a:cs typeface="Times New Roman"/>
              <a:sym typeface="Times New Roman"/>
            </a:endParaRPr>
          </a:p>
        </p:txBody>
      </p:sp>
      <p:sp>
        <p:nvSpPr>
          <p:cNvPr id="234" name="Google Shape;234;p20"/>
          <p:cNvSpPr/>
          <p:nvPr/>
        </p:nvSpPr>
        <p:spPr>
          <a:xfrm>
            <a:off x="0" y="-153888"/>
            <a:ext cx="65" cy="307777"/>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35" name="Google Shape;235;p20"/>
          <p:cNvSpPr/>
          <p:nvPr/>
        </p:nvSpPr>
        <p:spPr>
          <a:xfrm>
            <a:off x="0" y="-314137"/>
            <a:ext cx="65" cy="628276"/>
          </a:xfrm>
          <a:prstGeom prst="rect">
            <a:avLst/>
          </a:prstGeom>
          <a:solidFill>
            <a:srgbClr val="F5F5F5"/>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236" name="Google Shape;236;p20"/>
          <p:cNvGraphicFramePr/>
          <p:nvPr/>
        </p:nvGraphicFramePr>
        <p:xfrm>
          <a:off x="2556163" y="1800729"/>
          <a:ext cx="3000000" cy="3000000"/>
        </p:xfrm>
        <a:graphic>
          <a:graphicData uri="http://schemas.openxmlformats.org/drawingml/2006/table">
            <a:tbl>
              <a:tblPr>
                <a:noFill/>
                <a:tableStyleId>{18A75D33-C1D8-46B6-9B8C-AFC146FE2AB6}</a:tableStyleId>
              </a:tblPr>
              <a:tblGrid>
                <a:gridCol w="574350"/>
                <a:gridCol w="6290600"/>
              </a:tblGrid>
              <a:tr h="404175">
                <a:tc>
                  <a:txBody>
                    <a:bodyPr/>
                    <a:lstStyle/>
                    <a:p>
                      <a:pPr indent="0" lvl="0" marL="0" marR="0" rtl="0" algn="l">
                        <a:spcBef>
                          <a:spcPts val="0"/>
                        </a:spcBef>
                        <a:spcAft>
                          <a:spcPts val="0"/>
                        </a:spcAft>
                        <a:buNone/>
                      </a:pPr>
                      <a:r>
                        <a:rPr b="1" i="1" lang="en-US" sz="2000" u="none" cap="none" strike="noStrike">
                          <a:solidFill>
                            <a:srgbClr val="0070C0"/>
                          </a:solidFill>
                          <a:latin typeface="Times New Roman"/>
                          <a:ea typeface="Times New Roman"/>
                          <a:cs typeface="Times New Roman"/>
                          <a:sym typeface="Times New Roman"/>
                        </a:rPr>
                        <a:t>777</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000" u="none" cap="none" strike="noStrike">
                          <a:latin typeface="Times New Roman"/>
                          <a:ea typeface="Times New Roman"/>
                          <a:cs typeface="Times New Roman"/>
                          <a:sym typeface="Times New Roman"/>
                        </a:rPr>
                        <a:t>anyone can do anything (read, write, or execute)</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04175">
                <a:tc>
                  <a:txBody>
                    <a:bodyPr/>
                    <a:lstStyle/>
                    <a:p>
                      <a:pPr indent="0" lvl="0" marL="0" marR="0" rtl="0" algn="l">
                        <a:spcBef>
                          <a:spcPts val="0"/>
                        </a:spcBef>
                        <a:spcAft>
                          <a:spcPts val="0"/>
                        </a:spcAft>
                        <a:buNone/>
                      </a:pPr>
                      <a:r>
                        <a:rPr b="1" i="1" lang="en-US" sz="2000" u="none" cap="none" strike="noStrike">
                          <a:solidFill>
                            <a:srgbClr val="0070C0"/>
                          </a:solidFill>
                          <a:latin typeface="Times New Roman"/>
                          <a:ea typeface="Times New Roman"/>
                          <a:cs typeface="Times New Roman"/>
                          <a:sym typeface="Times New Roman"/>
                        </a:rPr>
                        <a:t>755</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000" u="none" cap="none" strike="noStrike">
                          <a:latin typeface="Times New Roman"/>
                          <a:ea typeface="Times New Roman"/>
                          <a:cs typeface="Times New Roman"/>
                          <a:sym typeface="Times New Roman"/>
                        </a:rPr>
                        <a:t>you can do anything; others can only read and execute</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04175">
                <a:tc>
                  <a:txBody>
                    <a:bodyPr/>
                    <a:lstStyle/>
                    <a:p>
                      <a:pPr indent="0" lvl="0" marL="0" marR="0" rtl="0" algn="l">
                        <a:spcBef>
                          <a:spcPts val="0"/>
                        </a:spcBef>
                        <a:spcAft>
                          <a:spcPts val="0"/>
                        </a:spcAft>
                        <a:buNone/>
                      </a:pPr>
                      <a:r>
                        <a:rPr b="1" i="1" lang="en-US" sz="2000" u="none" cap="none" strike="noStrike">
                          <a:solidFill>
                            <a:srgbClr val="0070C0"/>
                          </a:solidFill>
                          <a:latin typeface="Times New Roman"/>
                          <a:ea typeface="Times New Roman"/>
                          <a:cs typeface="Times New Roman"/>
                          <a:sym typeface="Times New Roman"/>
                        </a:rPr>
                        <a:t>711</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000" u="none" cap="none" strike="noStrike">
                          <a:latin typeface="Times New Roman"/>
                          <a:ea typeface="Times New Roman"/>
                          <a:cs typeface="Times New Roman"/>
                          <a:sym typeface="Times New Roman"/>
                        </a:rPr>
                        <a:t>you can do anything; others can only execute</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04175">
                <a:tc>
                  <a:txBody>
                    <a:bodyPr/>
                    <a:lstStyle/>
                    <a:p>
                      <a:pPr indent="0" lvl="0" marL="0" marR="0" rtl="0" algn="l">
                        <a:spcBef>
                          <a:spcPts val="0"/>
                        </a:spcBef>
                        <a:spcAft>
                          <a:spcPts val="0"/>
                        </a:spcAft>
                        <a:buNone/>
                      </a:pPr>
                      <a:r>
                        <a:rPr b="1" i="1" lang="en-US" sz="2000" u="none" cap="none" strike="noStrike">
                          <a:solidFill>
                            <a:srgbClr val="0070C0"/>
                          </a:solidFill>
                          <a:latin typeface="Times New Roman"/>
                          <a:ea typeface="Times New Roman"/>
                          <a:cs typeface="Times New Roman"/>
                          <a:sym typeface="Times New Roman"/>
                        </a:rPr>
                        <a:t>644</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90E0CB"/>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000" u="none" cap="none" strike="noStrike">
                          <a:latin typeface="Times New Roman"/>
                          <a:ea typeface="Times New Roman"/>
                          <a:cs typeface="Times New Roman"/>
                          <a:sym typeface="Times New Roman"/>
                        </a:rPr>
                        <a:t>you can read and write; others can only read</a:t>
                      </a:r>
                      <a:endParaRPr/>
                    </a:p>
                  </a:txBody>
                  <a:tcPr marT="50800" marB="50800" marR="50800" marL="50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90E0CB"/>
                      </a:solidFill>
                      <a:prstDash val="solid"/>
                      <a:round/>
                      <a:headEnd len="sm" w="sm" type="none"/>
                      <a:tailEnd len="sm" w="sm" type="none"/>
                    </a:lnB>
                  </a:tcPr>
                </a:tc>
              </a:tr>
            </a:tbl>
          </a:graphicData>
        </a:graphic>
      </p:graphicFrame>
      <p:sp>
        <p:nvSpPr>
          <p:cNvPr id="237" name="Google Shape;237;p20"/>
          <p:cNvSpPr/>
          <p:nvPr/>
        </p:nvSpPr>
        <p:spPr>
          <a:xfrm>
            <a:off x="849744" y="872403"/>
            <a:ext cx="12180455" cy="70788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Times New Roman"/>
              <a:buNone/>
            </a:pPr>
            <a:r>
              <a:rPr b="1" i="1" lang="en-US" sz="2000" u="none" cap="none" strike="noStrike">
                <a:solidFill>
                  <a:srgbClr val="0070C0"/>
                </a:solidFill>
                <a:latin typeface="Times New Roman"/>
                <a:ea typeface="Times New Roman"/>
                <a:cs typeface="Times New Roman"/>
                <a:sym typeface="Times New Roman"/>
              </a:rPr>
              <a:t>Some other examples are:</a:t>
            </a:r>
            <a:endParaRPr/>
          </a:p>
          <a:p>
            <a:pPr indent="0" lvl="0" marL="0" marR="0" rtl="0" algn="l">
              <a:lnSpc>
                <a:spcPct val="100000"/>
              </a:lnSpc>
              <a:spcBef>
                <a:spcPts val="0"/>
              </a:spcBef>
              <a:spcAft>
                <a:spcPts val="0"/>
              </a:spcAft>
              <a:buClr>
                <a:schemeClr val="dk1"/>
              </a:buClr>
              <a:buSzPts val="2000"/>
              <a:buFont typeface="Arial"/>
              <a:buNone/>
            </a:pPr>
            <a:r>
              <a:t/>
            </a:r>
            <a:endParaRPr b="1" i="1" sz="2000" u="none" cap="none" strike="noStrike">
              <a:solidFill>
                <a:srgbClr val="0070C0"/>
              </a:solidFill>
              <a:latin typeface="Times New Roman"/>
              <a:ea typeface="Times New Roman"/>
              <a:cs typeface="Times New Roman"/>
              <a:sym typeface="Times New Roman"/>
            </a:endParaRPr>
          </a:p>
        </p:txBody>
      </p:sp>
      <p:sp>
        <p:nvSpPr>
          <p:cNvPr id="238" name="Google Shape;238;p20"/>
          <p:cNvSpPr/>
          <p:nvPr/>
        </p:nvSpPr>
        <p:spPr>
          <a:xfrm>
            <a:off x="166255" y="3862538"/>
            <a:ext cx="11887198" cy="133710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i="1" lang="en-US" sz="1800">
                <a:solidFill>
                  <a:srgbClr val="181818"/>
                </a:solidFill>
                <a:latin typeface="Times New Roman"/>
                <a:ea typeface="Times New Roman"/>
                <a:cs typeface="Times New Roman"/>
                <a:sym typeface="Times New Roman"/>
              </a:rPr>
              <a:t>Linux, running on shared high-performance computers use settings called permissions to determine who can access and modify the files and directories stored in their file systems. Each file and directory in a file system is assigned "owner" and "group" attributes.</a:t>
            </a:r>
            <a:endParaRPr i="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Chown file permissions</a:t>
            </a:r>
            <a:endParaRPr b="1" sz="2000">
              <a:solidFill>
                <a:schemeClr val="lt1"/>
              </a:solidFill>
              <a:latin typeface="Times New Roman"/>
              <a:ea typeface="Times New Roman"/>
              <a:cs typeface="Times New Roman"/>
              <a:sym typeface="Times New Roman"/>
            </a:endParaRPr>
          </a:p>
        </p:txBody>
      </p:sp>
      <p:sp>
        <p:nvSpPr>
          <p:cNvPr id="244" name="Google Shape;244;p21"/>
          <p:cNvSpPr/>
          <p:nvPr/>
        </p:nvSpPr>
        <p:spPr>
          <a:xfrm>
            <a:off x="0" y="-153888"/>
            <a:ext cx="65" cy="307777"/>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45" name="Google Shape;245;p21"/>
          <p:cNvSpPr/>
          <p:nvPr/>
        </p:nvSpPr>
        <p:spPr>
          <a:xfrm>
            <a:off x="0" y="-314137"/>
            <a:ext cx="65" cy="628276"/>
          </a:xfrm>
          <a:prstGeom prst="rect">
            <a:avLst/>
          </a:prstGeom>
          <a:solidFill>
            <a:srgbClr val="F5F5F5"/>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46" name="Google Shape;246;p21"/>
          <p:cNvSpPr/>
          <p:nvPr/>
        </p:nvSpPr>
        <p:spPr>
          <a:xfrm>
            <a:off x="120073" y="759937"/>
            <a:ext cx="12071927" cy="25699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300">
                <a:solidFill>
                  <a:schemeClr val="dk1"/>
                </a:solidFill>
                <a:latin typeface="Times New Roman"/>
                <a:ea typeface="Times New Roman"/>
                <a:cs typeface="Times New Roman"/>
                <a:sym typeface="Times New Roman"/>
              </a:rPr>
              <a:t>Use the following procedure to change the ownership of a file.</a:t>
            </a:r>
            <a:endParaRPr/>
          </a:p>
          <a:p>
            <a:pPr indent="0" lvl="0" marL="0" marR="0" rtl="0" algn="l">
              <a:spcBef>
                <a:spcPts val="0"/>
              </a:spcBef>
              <a:spcAft>
                <a:spcPts val="0"/>
              </a:spcAft>
              <a:buNone/>
            </a:pPr>
            <a:r>
              <a:t/>
            </a:r>
            <a:endParaRPr i="1" sz="23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300"/>
              <a:buFont typeface="Calibri"/>
              <a:buAutoNum type="arabicPeriod"/>
            </a:pPr>
            <a:r>
              <a:rPr i="1" lang="en-US" sz="2300">
                <a:solidFill>
                  <a:schemeClr val="dk1"/>
                </a:solidFill>
                <a:latin typeface="Times New Roman"/>
                <a:ea typeface="Times New Roman"/>
                <a:cs typeface="Times New Roman"/>
                <a:sym typeface="Times New Roman"/>
              </a:rPr>
              <a:t>Become superuser or assume an equivalent role.</a:t>
            </a:r>
            <a:endParaRPr/>
          </a:p>
          <a:p>
            <a:pPr indent="-196850" lvl="0" marL="342900" marR="0" rtl="0" algn="l">
              <a:spcBef>
                <a:spcPts val="0"/>
              </a:spcBef>
              <a:spcAft>
                <a:spcPts val="0"/>
              </a:spcAft>
              <a:buClr>
                <a:schemeClr val="dk1"/>
              </a:buClr>
              <a:buSzPts val="2300"/>
              <a:buFont typeface="Calibri"/>
              <a:buNone/>
            </a:pPr>
            <a:r>
              <a:t/>
            </a:r>
            <a:endParaRPr i="1" sz="23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300"/>
              <a:buFont typeface="Calibri"/>
              <a:buAutoNum type="arabicPeriod"/>
            </a:pPr>
            <a:r>
              <a:rPr i="1" lang="en-US" sz="2300">
                <a:solidFill>
                  <a:schemeClr val="dk1"/>
                </a:solidFill>
                <a:latin typeface="Times New Roman"/>
                <a:ea typeface="Times New Roman"/>
                <a:cs typeface="Times New Roman"/>
                <a:sym typeface="Times New Roman"/>
              </a:rPr>
              <a:t>Change the owner of a file by using the chown command.</a:t>
            </a:r>
            <a:endParaRPr/>
          </a:p>
          <a:p>
            <a:pPr indent="0" lvl="0" marL="0" marR="0" rtl="0" algn="l">
              <a:spcBef>
                <a:spcPts val="0"/>
              </a:spcBef>
              <a:spcAft>
                <a:spcPts val="0"/>
              </a:spcAft>
              <a:buNone/>
            </a:pPr>
            <a:r>
              <a:t/>
            </a:r>
            <a:endParaRPr i="1" sz="23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2300">
                <a:solidFill>
                  <a:srgbClr val="0070C0"/>
                </a:solidFill>
                <a:latin typeface="Times New Roman"/>
                <a:ea typeface="Times New Roman"/>
                <a:cs typeface="Times New Roman"/>
                <a:sym typeface="Times New Roman"/>
              </a:rPr>
              <a:t># chown new-owner  filename</a:t>
            </a:r>
            <a:endParaRPr/>
          </a:p>
        </p:txBody>
      </p:sp>
      <p:graphicFrame>
        <p:nvGraphicFramePr>
          <p:cNvPr id="247" name="Google Shape;247;p21"/>
          <p:cNvGraphicFramePr/>
          <p:nvPr/>
        </p:nvGraphicFramePr>
        <p:xfrm>
          <a:off x="838200" y="3462814"/>
          <a:ext cx="3000000" cy="3000000"/>
        </p:xfrm>
        <a:graphic>
          <a:graphicData uri="http://schemas.openxmlformats.org/drawingml/2006/table">
            <a:tbl>
              <a:tblPr>
                <a:noFill/>
                <a:tableStyleId>{18A75D33-C1D8-46B6-9B8C-AFC146FE2AB6}</a:tableStyleId>
              </a:tblPr>
              <a:tblGrid>
                <a:gridCol w="5257800"/>
                <a:gridCol w="5257800"/>
              </a:tblGrid>
              <a:tr h="228600">
                <a:tc>
                  <a:txBody>
                    <a:bodyPr/>
                    <a:lstStyle/>
                    <a:p>
                      <a:pPr indent="0" lvl="0" marL="0" marR="0" rtl="0" algn="l">
                        <a:spcBef>
                          <a:spcPts val="0"/>
                        </a:spcBef>
                        <a:spcAft>
                          <a:spcPts val="0"/>
                        </a:spcAft>
                        <a:buNone/>
                      </a:pPr>
                      <a:r>
                        <a:rPr i="1" lang="en-US" sz="1800" u="none" cap="none" strike="noStrike">
                          <a:latin typeface="Times New Roman"/>
                          <a:ea typeface="Times New Roman"/>
                          <a:cs typeface="Times New Roman"/>
                          <a:sym typeface="Times New Roman"/>
                        </a:rPr>
                        <a:t>new-owner</a:t>
                      </a:r>
                      <a:endParaRPr sz="1800" u="none" cap="none" strike="noStrike">
                        <a:latin typeface="Times New Roman"/>
                        <a:ea typeface="Times New Roman"/>
                        <a:cs typeface="Times New Roman"/>
                        <a:sym typeface="Times New Roman"/>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Specifies the user name or UID of the new owner of the file or directory.  </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i="1" lang="en-US" sz="1800" u="none" cap="none" strike="noStrike">
                          <a:latin typeface="Times New Roman"/>
                          <a:ea typeface="Times New Roman"/>
                          <a:cs typeface="Times New Roman"/>
                          <a:sym typeface="Times New Roman"/>
                        </a:rPr>
                        <a:t>filename</a:t>
                      </a:r>
                      <a:endParaRPr sz="1800" u="none" cap="none" strike="noStrike">
                        <a:latin typeface="Times New Roman"/>
                        <a:ea typeface="Times New Roman"/>
                        <a:cs typeface="Times New Roman"/>
                        <a:sym typeface="Times New Roman"/>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Specifies the file or directory. </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find Command</a:t>
            </a:r>
            <a:endParaRPr b="1" sz="2800">
              <a:solidFill>
                <a:schemeClr val="lt1"/>
              </a:solidFill>
              <a:latin typeface="Times New Roman"/>
              <a:ea typeface="Times New Roman"/>
              <a:cs typeface="Times New Roman"/>
              <a:sym typeface="Times New Roman"/>
            </a:endParaRPr>
          </a:p>
        </p:txBody>
      </p:sp>
      <p:sp>
        <p:nvSpPr>
          <p:cNvPr id="253" name="Google Shape;253;p22"/>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22"/>
          <p:cNvSpPr/>
          <p:nvPr/>
        </p:nvSpPr>
        <p:spPr>
          <a:xfrm>
            <a:off x="64653" y="575303"/>
            <a:ext cx="12007272" cy="720197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333333"/>
              </a:buClr>
              <a:buSzPts val="2200"/>
              <a:buFont typeface="Arial"/>
              <a:buChar char="•"/>
            </a:pPr>
            <a:r>
              <a:rPr i="1" lang="en-US" sz="2200">
                <a:solidFill>
                  <a:srgbClr val="333333"/>
                </a:solidFill>
                <a:latin typeface="Times New Roman"/>
                <a:ea typeface="Times New Roman"/>
                <a:cs typeface="Times New Roman"/>
                <a:sym typeface="Times New Roman"/>
              </a:rPr>
              <a:t>The Linux </a:t>
            </a:r>
            <a:r>
              <a:rPr b="1" i="1" lang="en-US" sz="2200">
                <a:solidFill>
                  <a:srgbClr val="C00000"/>
                </a:solidFill>
                <a:latin typeface="Times New Roman"/>
                <a:ea typeface="Times New Roman"/>
                <a:cs typeface="Times New Roman"/>
                <a:sym typeface="Times New Roman"/>
              </a:rPr>
              <a:t>find</a:t>
            </a:r>
            <a:r>
              <a:rPr i="1" lang="en-US" sz="2200">
                <a:solidFill>
                  <a:srgbClr val="333333"/>
                </a:solidFill>
                <a:latin typeface="Times New Roman"/>
                <a:ea typeface="Times New Roman"/>
                <a:cs typeface="Times New Roman"/>
                <a:sym typeface="Times New Roman"/>
              </a:rPr>
              <a:t> command is very powerful. It can search the entire filesystem to find files and directories according to the search criteria you specify. Besides using the find command to locate files, you can also use it to execute other Linux commands (grep, mv, rm, etc.) on the files and directories you find, which makes find extremely powerful.</a:t>
            </a:r>
            <a:endParaRPr/>
          </a:p>
          <a:p>
            <a:pPr indent="0" lvl="0" marL="0" marR="0" rtl="0" algn="ctr">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find ~ -name readme.txt </a:t>
            </a:r>
            <a:endParaRPr b="1" i="1" sz="2200">
              <a:solidFill>
                <a:srgbClr val="0070C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find ~ -name *.txt</a:t>
            </a:r>
            <a:endParaRPr/>
          </a:p>
          <a:p>
            <a:pPr indent="-342900" lvl="0" marL="342900" marR="0" rtl="0" algn="l">
              <a:lnSpc>
                <a:spcPct val="150000"/>
              </a:lnSpc>
              <a:spcBef>
                <a:spcPts val="0"/>
              </a:spcBef>
              <a:spcAft>
                <a:spcPts val="0"/>
              </a:spcAft>
              <a:buClr>
                <a:schemeClr val="dk1"/>
              </a:buClr>
              <a:buSzPts val="2200"/>
              <a:buFont typeface="Arial"/>
              <a:buChar char="•"/>
            </a:pPr>
            <a:r>
              <a:rPr i="1" lang="en-US" sz="2200">
                <a:solidFill>
                  <a:schemeClr val="dk1"/>
                </a:solidFill>
                <a:latin typeface="Times New Roman"/>
                <a:ea typeface="Times New Roman"/>
                <a:cs typeface="Times New Roman"/>
                <a:sym typeface="Times New Roman"/>
              </a:rPr>
              <a:t>Locating Files by Size Another possible search is to search for files by size.</a:t>
            </a:r>
            <a:endParaRPr b="1" i="1" sz="2200">
              <a:solidFill>
                <a:srgbClr val="0070C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				        find ~ -name *.txt -size +100M</a:t>
            </a:r>
            <a:endParaRPr/>
          </a:p>
          <a:p>
            <a:pPr indent="0" lvl="0" marL="0" marR="0" rtl="0" algn="ctr">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find ~ -name *.txt -size -100M</a:t>
            </a:r>
            <a:endParaRPr/>
          </a:p>
          <a:p>
            <a:pPr indent="-342900" lvl="0" marL="342900" marR="0" rtl="0" algn="l">
              <a:lnSpc>
                <a:spcPct val="150000"/>
              </a:lnSpc>
              <a:spcBef>
                <a:spcPts val="0"/>
              </a:spcBef>
              <a:spcAft>
                <a:spcPts val="0"/>
              </a:spcAft>
              <a:buClr>
                <a:schemeClr val="dk1"/>
              </a:buClr>
              <a:buSzPts val="2200"/>
              <a:buFont typeface="Arial"/>
              <a:buChar char="•"/>
            </a:pPr>
            <a:r>
              <a:rPr i="1" lang="en-US" sz="2200">
                <a:solidFill>
                  <a:schemeClr val="dk1"/>
                </a:solidFill>
                <a:latin typeface="Times New Roman"/>
                <a:ea typeface="Times New Roman"/>
                <a:cs typeface="Times New Roman"/>
                <a:sym typeface="Times New Roman"/>
              </a:rPr>
              <a:t>Locating Files by Access Time</a:t>
            </a:r>
            <a:endParaRPr/>
          </a:p>
          <a:p>
            <a:pPr indent="0" lvl="0" marL="0" marR="0" rtl="0" algn="ctr">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find $HOME -atime +30</a:t>
            </a:r>
            <a:endParaRPr/>
          </a:p>
          <a:p>
            <a:pPr indent="0" lvl="0" marL="0" marR="0" rtl="0" algn="ctr">
              <a:lnSpc>
                <a:spcPct val="150000"/>
              </a:lnSpc>
              <a:spcBef>
                <a:spcPts val="0"/>
              </a:spcBef>
              <a:spcAft>
                <a:spcPts val="0"/>
              </a:spcAft>
              <a:buNone/>
            </a:pPr>
            <a:r>
              <a:rPr b="1" i="1" lang="en-US" sz="2200">
                <a:solidFill>
                  <a:srgbClr val="0070C0"/>
                </a:solidFill>
                <a:latin typeface="Times New Roman"/>
                <a:ea typeface="Times New Roman"/>
                <a:cs typeface="Times New Roman"/>
                <a:sym typeface="Times New Roman"/>
              </a:rPr>
              <a:t>find $HOME -iname '*.ogg' -atime +30</a:t>
            </a:r>
            <a:endParaRPr/>
          </a:p>
          <a:p>
            <a:pPr indent="0" lvl="0" marL="0" marR="0" rtl="0" algn="ctr">
              <a:lnSpc>
                <a:spcPct val="150000"/>
              </a:lnSpc>
              <a:spcBef>
                <a:spcPts val="0"/>
              </a:spcBef>
              <a:spcAft>
                <a:spcPts val="0"/>
              </a:spcAft>
              <a:buNone/>
            </a:pPr>
            <a:r>
              <a:t/>
            </a:r>
            <a:endParaRPr b="1" i="1" sz="2200">
              <a:solidFill>
                <a:srgbClr val="0070C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t/>
            </a:r>
            <a:endParaRPr b="1" i="1" sz="2200">
              <a:solidFill>
                <a:srgbClr val="0070C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260" name="Google Shape;260;p23"/>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23"/>
          <p:cNvSpPr/>
          <p:nvPr/>
        </p:nvSpPr>
        <p:spPr>
          <a:xfrm>
            <a:off x="-18473" y="471059"/>
            <a:ext cx="12247417" cy="609397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i="1" lang="en-US" sz="2000">
                <a:solidFill>
                  <a:schemeClr val="dk1"/>
                </a:solidFill>
                <a:latin typeface="Times New Roman"/>
                <a:ea typeface="Times New Roman"/>
                <a:cs typeface="Times New Roman"/>
                <a:sym typeface="Times New Roman"/>
              </a:rPr>
              <a:t>The </a:t>
            </a:r>
            <a:r>
              <a:rPr b="1" i="1" lang="en-US" sz="2000">
                <a:solidFill>
                  <a:srgbClr val="C00000"/>
                </a:solidFill>
                <a:latin typeface="Times New Roman"/>
                <a:ea typeface="Times New Roman"/>
                <a:cs typeface="Times New Roman"/>
                <a:sym typeface="Times New Roman"/>
              </a:rPr>
              <a:t>expr</a:t>
            </a:r>
            <a:r>
              <a:rPr i="1" lang="en-US" sz="2000">
                <a:solidFill>
                  <a:schemeClr val="dk1"/>
                </a:solidFill>
                <a:latin typeface="Times New Roman"/>
                <a:ea typeface="Times New Roman"/>
                <a:cs typeface="Times New Roman"/>
                <a:sym typeface="Times New Roman"/>
              </a:rPr>
              <a:t> command in Unix evaluates a given expression and displays its corresponding output. It is used for:</a:t>
            </a:r>
            <a:endParaRPr/>
          </a:p>
          <a:p>
            <a:pPr indent="0" lvl="0" marL="0" marR="0" rtl="0" algn="just">
              <a:lnSpc>
                <a:spcPct val="150000"/>
              </a:lnSpc>
              <a:spcBef>
                <a:spcPts val="0"/>
              </a:spcBef>
              <a:spcAft>
                <a:spcPts val="0"/>
              </a:spcAft>
              <a:buNone/>
            </a:pPr>
            <a:r>
              <a:t/>
            </a:r>
            <a:endParaRPr i="1" sz="20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Basic operations like addition, subtraction, multiplication, division, and modulus on integers.</a:t>
            </a:r>
            <a:endParaRPr/>
          </a:p>
          <a:p>
            <a:pPr indent="-342900" lvl="0" marL="342900" marR="0" rtl="0" algn="just">
              <a:lnSpc>
                <a:spcPct val="150000"/>
              </a:lnSpc>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Evaluating regular expressions, string operations like substring, length of strings etc. </a:t>
            </a:r>
            <a:endParaRPr i="1" sz="20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i="1" lang="en-US" sz="2000">
                <a:solidFill>
                  <a:schemeClr val="dk1"/>
                </a:solidFill>
                <a:latin typeface="Times New Roman"/>
                <a:ea typeface="Times New Roman"/>
                <a:cs typeface="Times New Roman"/>
                <a:sym typeface="Times New Roman"/>
              </a:rPr>
              <a:t>You have to provide the space between the values and the operands. Otherwise the expr command may throw error or print them as a string.</a:t>
            </a:r>
            <a:endParaRPr i="1" sz="2000">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1" lang="en-US" sz="2000">
                <a:solidFill>
                  <a:srgbClr val="0070C0"/>
                </a:solidFill>
                <a:latin typeface="Times New Roman"/>
                <a:ea typeface="Times New Roman"/>
                <a:cs typeface="Times New Roman"/>
                <a:sym typeface="Times New Roman"/>
              </a:rPr>
              <a:t>$expr expression</a:t>
            </a:r>
            <a:endParaRPr/>
          </a:p>
          <a:p>
            <a:pPr indent="-457200" lvl="0" marL="457200" marR="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Using expr for basic arithmetic operations :</a:t>
            </a:r>
            <a:endParaRPr/>
          </a:p>
          <a:p>
            <a:pPr indent="0" lvl="0" marL="0" marR="0" rtl="0" algn="ctr">
              <a:lnSpc>
                <a:spcPct val="150000"/>
              </a:lnSpc>
              <a:spcBef>
                <a:spcPts val="0"/>
              </a:spcBef>
              <a:spcAft>
                <a:spcPts val="0"/>
              </a:spcAft>
              <a:buNone/>
            </a:pPr>
            <a:r>
              <a:rPr b="1" i="1" lang="en-US" sz="2000">
                <a:solidFill>
                  <a:srgbClr val="0070C0"/>
                </a:solidFill>
                <a:latin typeface="Times New Roman"/>
                <a:ea typeface="Times New Roman"/>
                <a:cs typeface="Times New Roman"/>
                <a:sym typeface="Times New Roman"/>
              </a:rPr>
              <a:t>$expr 12 + 8 </a:t>
            </a:r>
            <a:endParaRPr b="1" i="1" sz="2000">
              <a:solidFill>
                <a:srgbClr val="0070C0"/>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Times New Roman"/>
              <a:buAutoNum type="arabicPeriod" startAt="2"/>
            </a:pPr>
            <a:r>
              <a:rPr b="1" lang="en-US" sz="2000">
                <a:solidFill>
                  <a:schemeClr val="dk1"/>
                </a:solidFill>
                <a:latin typeface="Times New Roman"/>
                <a:ea typeface="Times New Roman"/>
                <a:cs typeface="Times New Roman"/>
                <a:sym typeface="Times New Roman"/>
              </a:rPr>
              <a:t>For String operations</a:t>
            </a:r>
            <a:endParaRPr/>
          </a:p>
          <a:p>
            <a:pPr indent="0" lvl="0" marL="0" marR="0" rtl="0" algn="ctr">
              <a:lnSpc>
                <a:spcPct val="150000"/>
              </a:lnSpc>
              <a:spcBef>
                <a:spcPts val="0"/>
              </a:spcBef>
              <a:spcAft>
                <a:spcPts val="0"/>
              </a:spcAft>
              <a:buNone/>
            </a:pPr>
            <a:r>
              <a:rPr b="1" i="1" lang="en-US" sz="2000">
                <a:solidFill>
                  <a:srgbClr val="0070C0"/>
                </a:solidFill>
                <a:latin typeface="Times New Roman"/>
                <a:ea typeface="Times New Roman"/>
                <a:cs typeface="Times New Roman"/>
                <a:sym typeface="Times New Roman"/>
              </a:rPr>
              <a:t>expr length hello</a:t>
            </a:r>
            <a:endParaRPr/>
          </a:p>
          <a:p>
            <a:pPr indent="-457200" lvl="0" marL="457200" marR="0" rtl="0" algn="l">
              <a:lnSpc>
                <a:spcPct val="150000"/>
              </a:lnSpc>
              <a:spcBef>
                <a:spcPts val="0"/>
              </a:spcBef>
              <a:spcAft>
                <a:spcPts val="0"/>
              </a:spcAft>
              <a:buClr>
                <a:schemeClr val="dk1"/>
              </a:buClr>
              <a:buSzPts val="2000"/>
              <a:buFont typeface="Times New Roman"/>
              <a:buAutoNum type="arabicPeriod" startAt="3"/>
            </a:pPr>
            <a:r>
              <a:rPr b="1" lang="en-US" sz="2000">
                <a:solidFill>
                  <a:schemeClr val="dk1"/>
                </a:solidFill>
                <a:latin typeface="Times New Roman"/>
                <a:ea typeface="Times New Roman"/>
                <a:cs typeface="Times New Roman"/>
                <a:sym typeface="Times New Roman"/>
              </a:rPr>
              <a:t>Matching number of characters in two strings</a:t>
            </a:r>
            <a:endParaRPr/>
          </a:p>
          <a:p>
            <a:pPr indent="0" lvl="0" marL="0" marR="0" rtl="0" algn="ctr">
              <a:lnSpc>
                <a:spcPct val="150000"/>
              </a:lnSpc>
              <a:spcBef>
                <a:spcPts val="0"/>
              </a:spcBef>
              <a:spcAft>
                <a:spcPts val="0"/>
              </a:spcAft>
              <a:buNone/>
            </a:pPr>
            <a:r>
              <a:rPr b="1" lang="en-US" sz="2000">
                <a:solidFill>
                  <a:srgbClr val="0070C0"/>
                </a:solidFill>
                <a:latin typeface="Times New Roman"/>
                <a:ea typeface="Times New Roman"/>
                <a:cs typeface="Times New Roman"/>
                <a:sym typeface="Times New Roman"/>
              </a:rPr>
              <a:t>$ expr hello : hell</a:t>
            </a:r>
            <a:endParaRPr b="1" sz="2000">
              <a:solidFill>
                <a:srgbClr val="0070C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267" name="Google Shape;267;p24"/>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24"/>
          <p:cNvSpPr/>
          <p:nvPr/>
        </p:nvSpPr>
        <p:spPr>
          <a:xfrm>
            <a:off x="36945" y="870866"/>
            <a:ext cx="12191999" cy="1015663"/>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000"/>
              <a:buFont typeface="Times New Roman"/>
              <a:buAutoNum type="arabicPeriod" startAt="3"/>
            </a:pPr>
            <a:r>
              <a:rPr b="1" lang="en-US" sz="2000">
                <a:solidFill>
                  <a:schemeClr val="dk1"/>
                </a:solidFill>
                <a:latin typeface="Times New Roman"/>
                <a:ea typeface="Times New Roman"/>
                <a:cs typeface="Times New Roman"/>
                <a:sym typeface="Times New Roman"/>
              </a:rPr>
              <a:t>Finding substring of a string</a:t>
            </a:r>
            <a:endParaRPr/>
          </a:p>
          <a:p>
            <a:pPr indent="0" lvl="0" marL="0" marR="0" rtl="0" algn="ctr">
              <a:lnSpc>
                <a:spcPct val="150000"/>
              </a:lnSpc>
              <a:spcBef>
                <a:spcPts val="0"/>
              </a:spcBef>
              <a:spcAft>
                <a:spcPts val="0"/>
              </a:spcAft>
              <a:buNone/>
            </a:pPr>
            <a:r>
              <a:rPr b="1" lang="en-US" sz="2000">
                <a:solidFill>
                  <a:srgbClr val="0070C0"/>
                </a:solidFill>
                <a:latin typeface="Times New Roman"/>
                <a:ea typeface="Times New Roman"/>
                <a:cs typeface="Times New Roman"/>
                <a:sym typeface="Times New Roman"/>
              </a:rPr>
              <a:t>$ expr substr hello 2 3</a:t>
            </a:r>
            <a:endParaRPr b="1" sz="2000">
              <a:solidFill>
                <a:srgbClr val="0070C0"/>
              </a:solidFill>
              <a:latin typeface="Times New Roman"/>
              <a:ea typeface="Times New Roman"/>
              <a:cs typeface="Times New Roman"/>
              <a:sym typeface="Times New Roman"/>
            </a:endParaRPr>
          </a:p>
        </p:txBody>
      </p:sp>
      <p:sp>
        <p:nvSpPr>
          <p:cNvPr id="269" name="Google Shape;269;p24"/>
          <p:cNvSpPr/>
          <p:nvPr/>
        </p:nvSpPr>
        <p:spPr>
          <a:xfrm>
            <a:off x="36945" y="1619608"/>
            <a:ext cx="11998037"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333333"/>
                </a:solidFill>
                <a:latin typeface="Times New Roman"/>
                <a:ea typeface="Times New Roman"/>
                <a:cs typeface="Times New Roman"/>
                <a:sym typeface="Times New Roman"/>
              </a:rPr>
              <a:t>Arithmetic Operator Examples:</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Example:</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1. Sum of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5 + 3</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2. Difference between two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10 - 6</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3. Multiplying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7 \* 9</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Here the * is shell builtin operator, that is why it needs to escaped with backslash.</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4. Dividing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6 / 4</a:t>
            </a:r>
            <a:br>
              <a:rPr i="1" lang="en-US" sz="2000">
                <a:solidFill>
                  <a:schemeClr val="dk1"/>
                </a:solidFill>
                <a:latin typeface="Times New Roman"/>
                <a:ea typeface="Times New Roman"/>
                <a:cs typeface="Times New Roman"/>
                <a:sym typeface="Times New Roman"/>
              </a:rPr>
            </a:b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The division operator returns only the arithmetic quotient.</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5. Remainder or modulus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6 % 4</a:t>
            </a:r>
            <a:br>
              <a:rPr i="1" lang="en-US" sz="2000">
                <a:solidFill>
                  <a:schemeClr val="dk1"/>
                </a:solidFill>
                <a:latin typeface="Times New Roman"/>
                <a:ea typeface="Times New Roman"/>
                <a:cs typeface="Times New Roman"/>
                <a:sym typeface="Times New Roman"/>
              </a:rPr>
            </a:br>
            <a:endParaRPr i="1" sz="2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275" name="Google Shape;275;p25"/>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25"/>
          <p:cNvSpPr/>
          <p:nvPr/>
        </p:nvSpPr>
        <p:spPr>
          <a:xfrm>
            <a:off x="138548" y="424883"/>
            <a:ext cx="12062688" cy="701730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2000">
                <a:solidFill>
                  <a:srgbClr val="333333"/>
                </a:solidFill>
                <a:latin typeface="Times New Roman"/>
                <a:ea typeface="Times New Roman"/>
                <a:cs typeface="Times New Roman"/>
                <a:sym typeface="Times New Roman"/>
              </a:rPr>
              <a:t>Arithmetic Operator Examples:</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Example:</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1. Sum of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5 + 3</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2. Difference between two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10 - 6</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3. Multiplying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7 \* 9</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Here the * is shell builtin operator, that is why it needs to escaped with backslash.</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4. Dividing numbers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6 / 4</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The division operator returns only the arithmetic quotient.</a:t>
            </a:r>
            <a:br>
              <a:rPr i="1" lang="en-US" sz="2000">
                <a:solidFill>
                  <a:schemeClr val="dk1"/>
                </a:solidFill>
                <a:latin typeface="Times New Roman"/>
                <a:ea typeface="Times New Roman"/>
                <a:cs typeface="Times New Roman"/>
                <a:sym typeface="Times New Roman"/>
              </a:rPr>
            </a:br>
            <a:r>
              <a:rPr i="1" lang="en-US" sz="2000">
                <a:solidFill>
                  <a:srgbClr val="333333"/>
                </a:solidFill>
                <a:latin typeface="Times New Roman"/>
                <a:ea typeface="Times New Roman"/>
                <a:cs typeface="Times New Roman"/>
                <a:sym typeface="Times New Roman"/>
              </a:rPr>
              <a:t>5. Remainder or modulus</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t>
            </a:r>
            <a:r>
              <a:rPr i="1" lang="en-US" sz="2000">
                <a:solidFill>
                  <a:srgbClr val="333333"/>
                </a:solidFill>
                <a:latin typeface="Times New Roman"/>
                <a:ea typeface="Times New Roman"/>
                <a:cs typeface="Times New Roman"/>
                <a:sym typeface="Times New Roman"/>
              </a:rPr>
              <a:t>$ expr 6 % 4</a:t>
            </a:r>
            <a:br>
              <a:rPr i="1" lang="en-US" sz="2000">
                <a:solidFill>
                  <a:schemeClr val="dk1"/>
                </a:solidFill>
                <a:latin typeface="Times New Roman"/>
                <a:ea typeface="Times New Roman"/>
                <a:cs typeface="Times New Roman"/>
                <a:sym typeface="Times New Roman"/>
              </a:rPr>
            </a:br>
            <a:endParaRPr i="1" sz="20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282" name="Google Shape;282;p26"/>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26"/>
          <p:cNvSpPr/>
          <p:nvPr/>
        </p:nvSpPr>
        <p:spPr>
          <a:xfrm>
            <a:off x="138548" y="979062"/>
            <a:ext cx="12062688" cy="51153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2000">
                <a:solidFill>
                  <a:srgbClr val="333333"/>
                </a:solidFill>
                <a:latin typeface="Times New Roman"/>
                <a:ea typeface="Times New Roman"/>
                <a:cs typeface="Times New Roman"/>
                <a:sym typeface="Times New Roman"/>
              </a:rPr>
              <a:t>Comparison or Relational Operator Examples:</a:t>
            </a:r>
            <a:endParaRPr/>
          </a:p>
          <a:p>
            <a:pPr indent="0" lvl="0" marL="0" marR="0" rtl="0" algn="l">
              <a:lnSpc>
                <a:spcPct val="150000"/>
              </a:lnSpc>
              <a:spcBef>
                <a:spcPts val="0"/>
              </a:spcBef>
              <a:spcAft>
                <a:spcPts val="0"/>
              </a:spcAft>
              <a:buNone/>
            </a:pPr>
            <a:r>
              <a:rPr i="1" lang="en-US" sz="2000">
                <a:solidFill>
                  <a:srgbClr val="333333"/>
                </a:solidFill>
                <a:latin typeface="Times New Roman"/>
                <a:ea typeface="Times New Roman"/>
                <a:cs typeface="Times New Roman"/>
                <a:sym typeface="Times New Roman"/>
              </a:rPr>
              <a:t>You can use the following comparison operators with the expr command:</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&lt; Val2 : </a:t>
            </a:r>
            <a:r>
              <a:rPr b="0" i="1" lang="en-US" sz="2000" u="none" cap="none" strike="noStrike">
                <a:solidFill>
                  <a:srgbClr val="333333"/>
                </a:solidFill>
                <a:latin typeface="Times New Roman"/>
                <a:ea typeface="Times New Roman"/>
                <a:cs typeface="Times New Roman"/>
                <a:sym typeface="Times New Roman"/>
              </a:rPr>
              <a:t>Returns 1 if val1 is less than val2. otherwise zero.</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&lt;= Val2 : </a:t>
            </a:r>
            <a:r>
              <a:rPr b="0" i="1" lang="en-US" sz="2000" u="none" cap="none" strike="noStrike">
                <a:solidFill>
                  <a:srgbClr val="333333"/>
                </a:solidFill>
                <a:latin typeface="Times New Roman"/>
                <a:ea typeface="Times New Roman"/>
                <a:cs typeface="Times New Roman"/>
                <a:sym typeface="Times New Roman"/>
              </a:rPr>
              <a:t>Returns 1 if val1 is less than or equal to val2. otherwise zero.</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&gt; Val2 : </a:t>
            </a:r>
            <a:r>
              <a:rPr b="0" i="1" lang="en-US" sz="2000" u="none" cap="none" strike="noStrike">
                <a:solidFill>
                  <a:srgbClr val="333333"/>
                </a:solidFill>
                <a:latin typeface="Times New Roman"/>
                <a:ea typeface="Times New Roman"/>
                <a:cs typeface="Times New Roman"/>
                <a:sym typeface="Times New Roman"/>
              </a:rPr>
              <a:t>Returns 1 if val1 is greater than val2. otherwise zero.</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&gt;= Val2 : </a:t>
            </a:r>
            <a:r>
              <a:rPr b="0" i="1" lang="en-US" sz="2000" u="none" cap="none" strike="noStrike">
                <a:solidFill>
                  <a:srgbClr val="333333"/>
                </a:solidFill>
                <a:latin typeface="Times New Roman"/>
                <a:ea typeface="Times New Roman"/>
                <a:cs typeface="Times New Roman"/>
                <a:sym typeface="Times New Roman"/>
              </a:rPr>
              <a:t>Returns 1 if val1 is greater than or equal to val2. otherwise zero.</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 Val2 : </a:t>
            </a:r>
            <a:r>
              <a:rPr b="0" i="1" lang="en-US" sz="2000" u="none" cap="none" strike="noStrike">
                <a:solidFill>
                  <a:srgbClr val="333333"/>
                </a:solidFill>
                <a:latin typeface="Times New Roman"/>
                <a:ea typeface="Times New Roman"/>
                <a:cs typeface="Times New Roman"/>
                <a:sym typeface="Times New Roman"/>
              </a:rPr>
              <a:t>Returns 1 if val1 is equal to val2. otherwise zero.</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 Val2 : </a:t>
            </a:r>
            <a:r>
              <a:rPr b="0" i="1" lang="en-US" sz="2000" u="none" cap="none" strike="noStrike">
                <a:solidFill>
                  <a:srgbClr val="333333"/>
                </a:solidFill>
                <a:latin typeface="Times New Roman"/>
                <a:ea typeface="Times New Roman"/>
                <a:cs typeface="Times New Roman"/>
                <a:sym typeface="Times New Roman"/>
              </a:rPr>
              <a:t>Returns 1 if val1 is equal to val2. otherwise zero.</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 val2 : </a:t>
            </a:r>
            <a:r>
              <a:rPr b="0" i="1" lang="en-US" sz="2000" u="none" cap="none" strike="noStrike">
                <a:solidFill>
                  <a:srgbClr val="333333"/>
                </a:solidFill>
                <a:latin typeface="Times New Roman"/>
                <a:ea typeface="Times New Roman"/>
                <a:cs typeface="Times New Roman"/>
                <a:sym typeface="Times New Roman"/>
              </a:rPr>
              <a:t>Returns val1 if val1 is neither null nor zero. Otherwise val2.</a:t>
            </a:r>
            <a:endParaRPr/>
          </a:p>
          <a:p>
            <a:pPr indent="-342900" lvl="1" marL="800100" marR="0" rtl="0" algn="l">
              <a:lnSpc>
                <a:spcPct val="150000"/>
              </a:lnSpc>
              <a:spcBef>
                <a:spcPts val="0"/>
              </a:spcBef>
              <a:spcAft>
                <a:spcPts val="0"/>
              </a:spcAft>
              <a:buClr>
                <a:srgbClr val="C00000"/>
              </a:buClr>
              <a:buSzPts val="2000"/>
              <a:buFont typeface="Noto Sans Symbols"/>
              <a:buChar char="▪"/>
            </a:pPr>
            <a:r>
              <a:rPr b="1" i="1" lang="en-US" sz="2000" u="none" cap="none" strike="noStrike">
                <a:solidFill>
                  <a:srgbClr val="C00000"/>
                </a:solidFill>
                <a:latin typeface="Times New Roman"/>
                <a:ea typeface="Times New Roman"/>
                <a:cs typeface="Times New Roman"/>
                <a:sym typeface="Times New Roman"/>
              </a:rPr>
              <a:t>val1 &amp; val2 : </a:t>
            </a:r>
            <a:r>
              <a:rPr b="0" i="1" lang="en-US" sz="2000" u="none" cap="none" strike="noStrike">
                <a:solidFill>
                  <a:srgbClr val="333333"/>
                </a:solidFill>
                <a:latin typeface="Times New Roman"/>
                <a:ea typeface="Times New Roman"/>
                <a:cs typeface="Times New Roman"/>
                <a:sym typeface="Times New Roman"/>
              </a:rPr>
              <a:t>Returns val1 if both val1 and val2 is neither null nor zero. Otherwise 0.</a:t>
            </a:r>
            <a:endParaRPr/>
          </a:p>
          <a:p>
            <a:pPr indent="0" lvl="0" marL="0" marR="0" rtl="0" algn="l">
              <a:lnSpc>
                <a:spcPct val="150000"/>
              </a:lnSpc>
              <a:spcBef>
                <a:spcPts val="0"/>
              </a:spcBef>
              <a:spcAft>
                <a:spcPts val="0"/>
              </a:spcAft>
              <a:buNone/>
            </a:pPr>
            <a:r>
              <a:rPr i="1" lang="en-US" sz="2000">
                <a:solidFill>
                  <a:srgbClr val="333333"/>
                </a:solidFill>
                <a:latin typeface="Times New Roman"/>
                <a:ea typeface="Times New Roman"/>
                <a:cs typeface="Times New Roman"/>
                <a:sym typeface="Times New Roman"/>
              </a:rPr>
              <a:t>Note: You have to escape most of the operators with backslash as they are shell built in.</a:t>
            </a:r>
            <a:endParaRPr i="1" sz="20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289" name="Google Shape;289;p27"/>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27"/>
          <p:cNvSpPr/>
          <p:nvPr/>
        </p:nvSpPr>
        <p:spPr>
          <a:xfrm>
            <a:off x="563418" y="760810"/>
            <a:ext cx="712124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600">
                <a:solidFill>
                  <a:srgbClr val="002060"/>
                </a:solidFill>
                <a:latin typeface="Times New Roman"/>
                <a:ea typeface="Times New Roman"/>
                <a:cs typeface="Times New Roman"/>
                <a:sym typeface="Times New Roman"/>
              </a:rPr>
              <a:t>$ expr 1 \&lt; 2</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1</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1 \&lt;= 1</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1</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2 \&gt; 5</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0</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2 \&gt;= 5</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0</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7 = 7</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1</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9 != 18</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1</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2 \| 5</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2</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0 \| 5</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5</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2 \&amp; 5</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2</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6 \&amp; 3</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6</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6 \&amp; 0</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0</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 expr 0 \&amp; 3</a:t>
            </a:r>
            <a:br>
              <a:rPr b="1" i="1" lang="en-US" sz="1600">
                <a:solidFill>
                  <a:srgbClr val="002060"/>
                </a:solidFill>
                <a:latin typeface="Times New Roman"/>
                <a:ea typeface="Times New Roman"/>
                <a:cs typeface="Times New Roman"/>
                <a:sym typeface="Times New Roman"/>
              </a:rPr>
            </a:br>
            <a:r>
              <a:rPr b="1" i="1" lang="en-US" sz="1600">
                <a:solidFill>
                  <a:srgbClr val="002060"/>
                </a:solidFill>
                <a:latin typeface="Times New Roman"/>
                <a:ea typeface="Times New Roman"/>
                <a:cs typeface="Times New Roman"/>
                <a:sym typeface="Times New Roman"/>
              </a:rPr>
              <a:t>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296" name="Google Shape;296;p28"/>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28"/>
          <p:cNvSpPr/>
          <p:nvPr/>
        </p:nvSpPr>
        <p:spPr>
          <a:xfrm>
            <a:off x="27710" y="778642"/>
            <a:ext cx="12164290" cy="54938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1800"/>
              <a:buFont typeface="Times New Roman"/>
              <a:buAutoNum type="arabicPeriod"/>
            </a:pPr>
            <a:r>
              <a:rPr b="1" i="1" lang="en-US" sz="1800">
                <a:solidFill>
                  <a:srgbClr val="0070C0"/>
                </a:solidFill>
                <a:latin typeface="Times New Roman"/>
                <a:ea typeface="Times New Roman"/>
                <a:cs typeface="Times New Roman"/>
                <a:sym typeface="Times New Roman"/>
              </a:rPr>
              <a:t>Length of string: </a:t>
            </a:r>
            <a:r>
              <a:rPr i="1" lang="en-US" sz="1800">
                <a:solidFill>
                  <a:srgbClr val="333333"/>
                </a:solidFill>
                <a:latin typeface="Times New Roman"/>
                <a:ea typeface="Times New Roman"/>
                <a:cs typeface="Times New Roman"/>
                <a:sym typeface="Times New Roman"/>
              </a:rPr>
              <a:t>The length function is used to find the number of characters in a string.</a:t>
            </a:r>
            <a:br>
              <a:rPr i="1" lang="en-US" sz="1800">
                <a:solidFill>
                  <a:schemeClr val="dk1"/>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 expr length linux</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5</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$expr length linux\ system</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12</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$expr length "linux system"</a:t>
            </a:r>
            <a:br>
              <a:rPr i="1" lang="en-US" sz="1800">
                <a:solidFill>
                  <a:schemeClr val="dk1"/>
                </a:solidFill>
                <a:latin typeface="Times New Roman"/>
                <a:ea typeface="Times New Roman"/>
                <a:cs typeface="Times New Roman"/>
                <a:sym typeface="Times New Roman"/>
              </a:rPr>
            </a:br>
            <a:r>
              <a:rPr i="1" lang="en-US" sz="1800">
                <a:solidFill>
                  <a:schemeClr val="dk1"/>
                </a:solidFill>
                <a:latin typeface="Times New Roman"/>
                <a:ea typeface="Times New Roman"/>
                <a:cs typeface="Times New Roman"/>
                <a:sym typeface="Times New Roman"/>
              </a:rPr>
              <a:t>	</a:t>
            </a:r>
            <a:r>
              <a:rPr i="1" lang="en-US" sz="1800">
                <a:solidFill>
                  <a:srgbClr val="333333"/>
                </a:solidFill>
                <a:latin typeface="Times New Roman"/>
                <a:ea typeface="Times New Roman"/>
                <a:cs typeface="Times New Roman"/>
                <a:sym typeface="Times New Roman"/>
              </a:rPr>
              <a:t>If you have spaces in your string escape them with backslash or quote them with double quotes.</a:t>
            </a:r>
            <a:endParaRPr/>
          </a:p>
          <a:p>
            <a:pPr indent="-342900" lvl="0" marL="342900" marR="0" rtl="0" algn="l">
              <a:lnSpc>
                <a:spcPct val="150000"/>
              </a:lnSpc>
              <a:spcBef>
                <a:spcPts val="0"/>
              </a:spcBef>
              <a:spcAft>
                <a:spcPts val="0"/>
              </a:spcAft>
              <a:buClr>
                <a:srgbClr val="0070C0"/>
              </a:buClr>
              <a:buSzPts val="1800"/>
              <a:buFont typeface="Times New Roman"/>
              <a:buAutoNum type="arabicPeriod"/>
            </a:pPr>
            <a:r>
              <a:rPr b="1" i="1" lang="en-US" sz="1800">
                <a:solidFill>
                  <a:srgbClr val="0070C0"/>
                </a:solidFill>
                <a:latin typeface="Times New Roman"/>
                <a:ea typeface="Times New Roman"/>
                <a:cs typeface="Times New Roman"/>
                <a:sym typeface="Times New Roman"/>
              </a:rPr>
              <a:t>Find Substring: </a:t>
            </a:r>
            <a:r>
              <a:rPr i="1" lang="en-US" sz="1800">
                <a:solidFill>
                  <a:schemeClr val="dk1"/>
                </a:solidFill>
                <a:latin typeface="Times New Roman"/>
                <a:ea typeface="Times New Roman"/>
                <a:cs typeface="Times New Roman"/>
                <a:sym typeface="Times New Roman"/>
              </a:rPr>
              <a:t>You can extract a portion of the string by using the substr function. The syntax of substr function is</a:t>
            </a:r>
            <a:br>
              <a:rPr i="1" lang="en-US" sz="1800">
                <a:solidFill>
                  <a:schemeClr val="dk1"/>
                </a:solidFill>
                <a:latin typeface="Times New Roman"/>
                <a:ea typeface="Times New Roman"/>
                <a:cs typeface="Times New Roman"/>
                <a:sym typeface="Times New Roman"/>
              </a:rPr>
            </a:br>
            <a:endParaRPr i="1" sz="1800">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1" lang="en-US" sz="1800">
                <a:solidFill>
                  <a:srgbClr val="C00000"/>
                </a:solidFill>
                <a:latin typeface="Times New Roman"/>
                <a:ea typeface="Times New Roman"/>
                <a:cs typeface="Times New Roman"/>
                <a:sym typeface="Times New Roman"/>
              </a:rPr>
              <a:t>substr string position length</a:t>
            </a:r>
            <a:endParaRPr/>
          </a:p>
          <a:p>
            <a:pPr indent="0" lvl="0" marL="0" marR="0" rtl="0" algn="ctr">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Here position is the character position in the string. length is the number of chracters to extract from the main string. </a:t>
            </a:r>
            <a:br>
              <a:rPr lang="en-US" sz="1800">
                <a:solidFill>
                  <a:schemeClr val="dk1"/>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expr substr unixserver 5 6</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server</a:t>
            </a:r>
            <a:endParaRPr b="1" i="1" sz="1800">
              <a:solidFill>
                <a:srgbClr val="C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303" name="Google Shape;303;p29"/>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29"/>
          <p:cNvSpPr/>
          <p:nvPr/>
        </p:nvSpPr>
        <p:spPr>
          <a:xfrm>
            <a:off x="27710" y="1314349"/>
            <a:ext cx="12164290" cy="38318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1800"/>
              <a:buFont typeface="Calibri"/>
              <a:buAutoNum type="arabicPeriod" startAt="3"/>
            </a:pPr>
            <a:r>
              <a:rPr b="1" i="1" lang="en-US" sz="1800">
                <a:solidFill>
                  <a:srgbClr val="0070C0"/>
                </a:solidFill>
                <a:latin typeface="Times New Roman"/>
                <a:ea typeface="Times New Roman"/>
                <a:cs typeface="Times New Roman"/>
                <a:sym typeface="Times New Roman"/>
              </a:rPr>
              <a:t>Index of the substring:  </a:t>
            </a:r>
            <a:r>
              <a:rPr i="1" lang="en-US" sz="1800">
                <a:solidFill>
                  <a:schemeClr val="dk1"/>
                </a:solidFill>
                <a:latin typeface="Times New Roman"/>
                <a:ea typeface="Times New Roman"/>
                <a:cs typeface="Times New Roman"/>
                <a:sym typeface="Times New Roman"/>
              </a:rPr>
              <a:t>You can find the position of a string in the main string using the index function. The syntax of index function is shown below:</a:t>
            </a:r>
            <a:br>
              <a:rPr i="1" lang="en-US" sz="1800">
                <a:solidFill>
                  <a:schemeClr val="dk1"/>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index string chars</a:t>
            </a:r>
            <a:br>
              <a:rPr i="1" lang="en-US" sz="1800">
                <a:solidFill>
                  <a:schemeClr val="dk1"/>
                </a:solidFill>
                <a:latin typeface="Times New Roman"/>
                <a:ea typeface="Times New Roman"/>
                <a:cs typeface="Times New Roman"/>
                <a:sym typeface="Times New Roman"/>
              </a:rPr>
            </a:br>
            <a:r>
              <a:rPr i="1" lang="en-US" sz="1800">
                <a:solidFill>
                  <a:schemeClr val="dk1"/>
                </a:solidFill>
                <a:latin typeface="Times New Roman"/>
                <a:ea typeface="Times New Roman"/>
                <a:cs typeface="Times New Roman"/>
                <a:sym typeface="Times New Roman"/>
              </a:rPr>
              <a:t>If the chars string is found in the main string, then the index function returns the position of the chars. Otherwise it returns 0. See the following examples:</a:t>
            </a:r>
            <a:br>
              <a:rPr i="1" lang="en-US" sz="1800">
                <a:solidFill>
                  <a:schemeClr val="dk1"/>
                </a:solidFill>
                <a:latin typeface="Times New Roman"/>
                <a:ea typeface="Times New Roman"/>
                <a:cs typeface="Times New Roman"/>
                <a:sym typeface="Times New Roman"/>
              </a:rPr>
            </a:br>
            <a:r>
              <a:rPr i="1" lang="en-US" sz="1800">
                <a:solidFill>
                  <a:schemeClr val="dk1"/>
                </a:solidFill>
                <a:latin typeface="Times New Roman"/>
                <a:ea typeface="Times New Roman"/>
                <a:cs typeface="Times New Roman"/>
                <a:sym typeface="Times New Roman"/>
              </a:rPr>
              <a:t>						</a:t>
            </a:r>
            <a:r>
              <a:rPr b="1" i="1" lang="en-US" sz="1800">
                <a:solidFill>
                  <a:srgbClr val="C00000"/>
                </a:solidFill>
                <a:latin typeface="Times New Roman"/>
                <a:ea typeface="Times New Roman"/>
                <a:cs typeface="Times New Roman"/>
                <a:sym typeface="Times New Roman"/>
              </a:rPr>
              <a:t>$ expr index linux nux</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3</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$expr index linux win</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0</a:t>
            </a:r>
            <a:endParaRPr b="1" i="1" sz="1800">
              <a:solidFill>
                <a:srgbClr val="C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man and help command</a:t>
            </a:r>
            <a:endParaRPr/>
          </a:p>
        </p:txBody>
      </p:sp>
      <p:sp>
        <p:nvSpPr>
          <p:cNvPr id="99" name="Google Shape;99;p3"/>
          <p:cNvSpPr/>
          <p:nvPr/>
        </p:nvSpPr>
        <p:spPr>
          <a:xfrm>
            <a:off x="46185" y="517240"/>
            <a:ext cx="11924144" cy="593327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rgbClr val="C00000"/>
              </a:buClr>
              <a:buSzPts val="1900"/>
              <a:buFont typeface="Arial"/>
              <a:buChar char="•"/>
            </a:pPr>
            <a:r>
              <a:rPr b="1" i="1" lang="en-US" sz="1900" u="none" cap="none" strike="noStrike">
                <a:solidFill>
                  <a:srgbClr val="C00000"/>
                </a:solidFill>
                <a:latin typeface="Times New Roman"/>
                <a:ea typeface="Times New Roman"/>
                <a:cs typeface="Times New Roman"/>
                <a:sym typeface="Times New Roman"/>
              </a:rPr>
              <a:t>help</a:t>
            </a:r>
            <a:r>
              <a:rPr b="0" i="1" lang="en-US" sz="1900" u="none" cap="none" strike="noStrike">
                <a:solidFill>
                  <a:srgbClr val="C00000"/>
                </a:solidFill>
                <a:latin typeface="Times New Roman"/>
                <a:ea typeface="Times New Roman"/>
                <a:cs typeface="Times New Roman"/>
                <a:sym typeface="Times New Roman"/>
              </a:rPr>
              <a:t>: </a:t>
            </a:r>
            <a:r>
              <a:rPr b="0" i="1" lang="en-US" sz="1900" u="none" cap="none" strike="noStrike">
                <a:solidFill>
                  <a:schemeClr val="dk1"/>
                </a:solidFill>
                <a:latin typeface="Times New Roman"/>
                <a:ea typeface="Times New Roman"/>
                <a:cs typeface="Times New Roman"/>
                <a:sym typeface="Times New Roman"/>
              </a:rPr>
              <a:t>help command which as its name says help you to learn about any built-in command. help command displays information about shell built-in commands. Here’s the syntax for it:</a:t>
            </a:r>
            <a:endParaRPr/>
          </a:p>
          <a:p>
            <a:pPr indent="0" lvl="0" marL="0" marR="0" rtl="0" algn="ctr">
              <a:lnSpc>
                <a:spcPct val="200000"/>
              </a:lnSpc>
              <a:spcBef>
                <a:spcPts val="0"/>
              </a:spcBef>
              <a:spcAft>
                <a:spcPts val="0"/>
              </a:spcAft>
              <a:buNone/>
            </a:pPr>
            <a:r>
              <a:rPr b="1" i="1" lang="en-US" sz="1900" u="none" cap="none" strike="noStrike">
                <a:solidFill>
                  <a:srgbClr val="0070C0"/>
                </a:solidFill>
                <a:latin typeface="Times New Roman"/>
                <a:ea typeface="Times New Roman"/>
                <a:cs typeface="Times New Roman"/>
                <a:sym typeface="Times New Roman"/>
              </a:rPr>
              <a:t>$help [-dms] [pattern ...]</a:t>
            </a:r>
            <a:endParaRPr/>
          </a:p>
          <a:p>
            <a:pPr indent="-285750" lvl="0" marL="285750" marR="0" rtl="0" algn="just">
              <a:lnSpc>
                <a:spcPct val="200000"/>
              </a:lnSpc>
              <a:spcBef>
                <a:spcPts val="0"/>
              </a:spcBef>
              <a:spcAft>
                <a:spcPts val="0"/>
              </a:spcAft>
              <a:buClr>
                <a:schemeClr val="dk1"/>
              </a:buClr>
              <a:buSzPts val="1900"/>
              <a:buFont typeface="Arial"/>
              <a:buChar char="•"/>
            </a:pPr>
            <a:r>
              <a:rPr b="0" i="0" lang="en-US" sz="1900" u="none" cap="none" strike="noStrike">
                <a:solidFill>
                  <a:schemeClr val="dk1"/>
                </a:solidFill>
                <a:latin typeface="Times New Roman"/>
                <a:ea typeface="Times New Roman"/>
                <a:cs typeface="Times New Roman"/>
                <a:sym typeface="Times New Roman"/>
              </a:rPr>
              <a:t>The pattern specified in the syntax above refers to the command about which you would like to know and if it is matched with any shell built-in command then </a:t>
            </a:r>
            <a:r>
              <a:rPr b="1" i="0" lang="en-US" sz="1900" u="none" cap="none" strike="noStrike">
                <a:solidFill>
                  <a:schemeClr val="dk1"/>
                </a:solidFill>
                <a:latin typeface="Times New Roman"/>
                <a:ea typeface="Times New Roman"/>
                <a:cs typeface="Times New Roman"/>
                <a:sym typeface="Times New Roman"/>
              </a:rPr>
              <a:t>help</a:t>
            </a:r>
            <a:r>
              <a:rPr b="0" i="0" lang="en-US" sz="1900" u="none" cap="none" strike="noStrike">
                <a:solidFill>
                  <a:schemeClr val="dk1"/>
                </a:solidFill>
                <a:latin typeface="Times New Roman"/>
                <a:ea typeface="Times New Roman"/>
                <a:cs typeface="Times New Roman"/>
                <a:sym typeface="Times New Roman"/>
              </a:rPr>
              <a:t> give details about it and if it is not matched then </a:t>
            </a:r>
            <a:r>
              <a:rPr b="1" i="0" lang="en-US" sz="1900" u="none" cap="none" strike="noStrike">
                <a:solidFill>
                  <a:schemeClr val="dk1"/>
                </a:solidFill>
                <a:latin typeface="Times New Roman"/>
                <a:ea typeface="Times New Roman"/>
                <a:cs typeface="Times New Roman"/>
                <a:sym typeface="Times New Roman"/>
              </a:rPr>
              <a:t>help</a:t>
            </a:r>
            <a:r>
              <a:rPr b="0" i="0" lang="en-US" sz="1900" u="none" cap="none" strike="noStrike">
                <a:solidFill>
                  <a:schemeClr val="dk1"/>
                </a:solidFill>
                <a:latin typeface="Times New Roman"/>
                <a:ea typeface="Times New Roman"/>
                <a:cs typeface="Times New Roman"/>
                <a:sym typeface="Times New Roman"/>
              </a:rPr>
              <a:t> prints the list of help topics for your convenience. And the d, m and s here are options that you can use with the </a:t>
            </a:r>
            <a:r>
              <a:rPr b="1" i="0" lang="en-US" sz="1900" u="none" cap="none" strike="noStrike">
                <a:solidFill>
                  <a:schemeClr val="dk1"/>
                </a:solidFill>
                <a:latin typeface="Times New Roman"/>
                <a:ea typeface="Times New Roman"/>
                <a:cs typeface="Times New Roman"/>
                <a:sym typeface="Times New Roman"/>
              </a:rPr>
              <a:t>help</a:t>
            </a:r>
            <a:r>
              <a:rPr b="0" i="0" lang="en-US" sz="1900" u="none" cap="none" strike="noStrike">
                <a:solidFill>
                  <a:schemeClr val="dk1"/>
                </a:solidFill>
                <a:latin typeface="Times New Roman"/>
                <a:ea typeface="Times New Roman"/>
                <a:cs typeface="Times New Roman"/>
                <a:sym typeface="Times New Roman"/>
              </a:rPr>
              <a:t> command.</a:t>
            </a:r>
            <a:endParaRPr/>
          </a:p>
          <a:p>
            <a:pPr indent="-285750" lvl="0" marL="285750" marR="0" rtl="0" algn="just">
              <a:lnSpc>
                <a:spcPct val="200000"/>
              </a:lnSpc>
              <a:spcBef>
                <a:spcPts val="0"/>
              </a:spcBef>
              <a:spcAft>
                <a:spcPts val="0"/>
              </a:spcAft>
              <a:buClr>
                <a:srgbClr val="C00000"/>
              </a:buClr>
              <a:buSzPts val="1900"/>
              <a:buFont typeface="Arial"/>
              <a:buChar char="•"/>
            </a:pPr>
            <a:r>
              <a:rPr b="1" i="1" lang="en-US" sz="1900" u="none" cap="none" strike="noStrike">
                <a:solidFill>
                  <a:srgbClr val="C00000"/>
                </a:solidFill>
                <a:latin typeface="Times New Roman"/>
                <a:ea typeface="Times New Roman"/>
                <a:cs typeface="Times New Roman"/>
                <a:sym typeface="Times New Roman"/>
              </a:rPr>
              <a:t>-d option : </a:t>
            </a:r>
            <a:r>
              <a:rPr b="0" i="1" lang="en-US" sz="1900" u="none" cap="none" strike="noStrike">
                <a:solidFill>
                  <a:schemeClr val="dk1"/>
                </a:solidFill>
                <a:latin typeface="Times New Roman"/>
                <a:ea typeface="Times New Roman"/>
                <a:cs typeface="Times New Roman"/>
                <a:sym typeface="Times New Roman"/>
              </a:rPr>
              <a:t>It is used when you just want to get an overview about any shell built-in command i.e it only gives short description.</a:t>
            </a:r>
            <a:endParaRPr/>
          </a:p>
          <a:p>
            <a:pPr indent="-285750" lvl="0" marL="285750" marR="0" rtl="0" algn="just">
              <a:lnSpc>
                <a:spcPct val="200000"/>
              </a:lnSpc>
              <a:spcBef>
                <a:spcPts val="0"/>
              </a:spcBef>
              <a:spcAft>
                <a:spcPts val="0"/>
              </a:spcAft>
              <a:buClr>
                <a:srgbClr val="C00000"/>
              </a:buClr>
              <a:buSzPts val="1900"/>
              <a:buFont typeface="Arial"/>
              <a:buChar char="•"/>
            </a:pPr>
            <a:r>
              <a:rPr b="1" i="1" lang="en-US" sz="1900" u="none" cap="none" strike="noStrike">
                <a:solidFill>
                  <a:srgbClr val="C00000"/>
                </a:solidFill>
                <a:latin typeface="Times New Roman"/>
                <a:ea typeface="Times New Roman"/>
                <a:cs typeface="Times New Roman"/>
                <a:sym typeface="Times New Roman"/>
              </a:rPr>
              <a:t>-m option : </a:t>
            </a:r>
            <a:r>
              <a:rPr b="0" i="1" lang="en-US" sz="1900" u="none" cap="none" strike="noStrike">
                <a:solidFill>
                  <a:schemeClr val="dk1"/>
                </a:solidFill>
                <a:latin typeface="Times New Roman"/>
                <a:ea typeface="Times New Roman"/>
                <a:cs typeface="Times New Roman"/>
                <a:sym typeface="Times New Roman"/>
              </a:rPr>
              <a:t>It displays usage in pseudo-manpage format.</a:t>
            </a:r>
            <a:endParaRPr/>
          </a:p>
          <a:p>
            <a:pPr indent="-285750" lvl="0" marL="285750" marR="0" rtl="0" algn="just">
              <a:lnSpc>
                <a:spcPct val="200000"/>
              </a:lnSpc>
              <a:spcBef>
                <a:spcPts val="0"/>
              </a:spcBef>
              <a:spcAft>
                <a:spcPts val="0"/>
              </a:spcAft>
              <a:buClr>
                <a:srgbClr val="C00000"/>
              </a:buClr>
              <a:buSzPts val="1900"/>
              <a:buFont typeface="Arial"/>
              <a:buChar char="•"/>
            </a:pPr>
            <a:r>
              <a:rPr b="1" i="1" lang="en-US" sz="1900" u="none" cap="none" strike="noStrike">
                <a:solidFill>
                  <a:srgbClr val="C00000"/>
                </a:solidFill>
                <a:latin typeface="Times New Roman"/>
                <a:ea typeface="Times New Roman"/>
                <a:cs typeface="Times New Roman"/>
                <a:sym typeface="Times New Roman"/>
              </a:rPr>
              <a:t>-s option </a:t>
            </a:r>
            <a:r>
              <a:rPr b="0" i="1" lang="en-US" sz="1900" u="none" cap="none" strike="noStrike">
                <a:solidFill>
                  <a:schemeClr val="dk1"/>
                </a:solidFill>
                <a:latin typeface="Times New Roman"/>
                <a:ea typeface="Times New Roman"/>
                <a:cs typeface="Times New Roman"/>
                <a:sym typeface="Times New Roman"/>
              </a:rPr>
              <a:t>: It just displays only a short usage synopsis for each topic matching.</a:t>
            </a:r>
            <a:endParaRPr b="0" i="1" sz="1900" u="none" cap="none" strike="noStrike">
              <a:solidFill>
                <a:schemeClr val="dk1"/>
              </a:solidFill>
              <a:latin typeface="Times New Roman"/>
              <a:ea typeface="Times New Roman"/>
              <a:cs typeface="Times New Roman"/>
              <a:sym typeface="Times New Roman"/>
            </a:endParaRPr>
          </a:p>
        </p:txBody>
      </p:sp>
      <p:sp>
        <p:nvSpPr>
          <p:cNvPr id="100" name="Google Shape;100;p3"/>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expr – Computational and String handling</a:t>
            </a:r>
            <a:endParaRPr b="1" sz="2800">
              <a:solidFill>
                <a:schemeClr val="lt1"/>
              </a:solidFill>
              <a:latin typeface="Times New Roman"/>
              <a:ea typeface="Times New Roman"/>
              <a:cs typeface="Times New Roman"/>
              <a:sym typeface="Times New Roman"/>
            </a:endParaRPr>
          </a:p>
        </p:txBody>
      </p:sp>
      <p:sp>
        <p:nvSpPr>
          <p:cNvPr id="310" name="Google Shape;310;p30"/>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30"/>
          <p:cNvSpPr/>
          <p:nvPr/>
        </p:nvSpPr>
        <p:spPr>
          <a:xfrm>
            <a:off x="64653" y="935653"/>
            <a:ext cx="12164290" cy="34163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1800"/>
              <a:buFont typeface="Calibri"/>
              <a:buAutoNum type="arabicPeriod" startAt="4"/>
            </a:pPr>
            <a:r>
              <a:rPr b="1" i="1" lang="en-US" sz="1800">
                <a:solidFill>
                  <a:srgbClr val="0070C0"/>
                </a:solidFill>
                <a:latin typeface="Times New Roman"/>
                <a:ea typeface="Times New Roman"/>
                <a:cs typeface="Times New Roman"/>
                <a:sym typeface="Times New Roman"/>
              </a:rPr>
              <a:t>Matching a regexp: </a:t>
            </a:r>
            <a:r>
              <a:rPr i="1" lang="en-US" sz="1800">
                <a:solidFill>
                  <a:schemeClr val="dk1"/>
                </a:solidFill>
                <a:latin typeface="Times New Roman"/>
                <a:ea typeface="Times New Roman"/>
                <a:cs typeface="Times New Roman"/>
                <a:sym typeface="Times New Roman"/>
              </a:rPr>
              <a:t>The match function is used to find anchored pattern match of regexp in the string. The syntax of match function is shown below:</a:t>
            </a:r>
            <a:br>
              <a:rPr i="1" lang="en-US" sz="1800">
                <a:solidFill>
                  <a:schemeClr val="dk1"/>
                </a:solidFill>
                <a:latin typeface="Times New Roman"/>
                <a:ea typeface="Times New Roman"/>
                <a:cs typeface="Times New Roman"/>
                <a:sym typeface="Times New Roman"/>
              </a:rPr>
            </a:br>
            <a:r>
              <a:rPr i="1" lang="en-US" sz="1800">
                <a:solidFill>
                  <a:schemeClr val="dk1"/>
                </a:solidFill>
                <a:latin typeface="Times New Roman"/>
                <a:ea typeface="Times New Roman"/>
                <a:cs typeface="Times New Roman"/>
                <a:sym typeface="Times New Roman"/>
              </a:rPr>
              <a:t>					</a:t>
            </a:r>
            <a:r>
              <a:rPr b="1" i="1" lang="en-US" sz="1800">
                <a:solidFill>
                  <a:srgbClr val="C00000"/>
                </a:solidFill>
                <a:latin typeface="Times New Roman"/>
                <a:ea typeface="Times New Roman"/>
                <a:cs typeface="Times New Roman"/>
                <a:sym typeface="Times New Roman"/>
              </a:rPr>
              <a:t>match string pattern</a:t>
            </a:r>
            <a:br>
              <a:rPr i="1" lang="en-US" sz="1800">
                <a:solidFill>
                  <a:schemeClr val="dk1"/>
                </a:solidFill>
                <a:latin typeface="Times New Roman"/>
                <a:ea typeface="Times New Roman"/>
                <a:cs typeface="Times New Roman"/>
                <a:sym typeface="Times New Roman"/>
              </a:rPr>
            </a:br>
            <a:r>
              <a:rPr i="1" lang="en-US" sz="1800">
                <a:solidFill>
                  <a:schemeClr val="dk1"/>
                </a:solidFill>
                <a:latin typeface="Times New Roman"/>
                <a:ea typeface="Times New Roman"/>
                <a:cs typeface="Times New Roman"/>
                <a:sym typeface="Times New Roman"/>
              </a:rPr>
              <a:t>The match function returns the number of characters in the pattern is a match is found. Otherwise, it returns 0</a:t>
            </a:r>
            <a:br>
              <a:rPr i="1" lang="en-US" sz="1800">
                <a:solidFill>
                  <a:schemeClr val="dk1"/>
                </a:solidFill>
                <a:latin typeface="Times New Roman"/>
                <a:ea typeface="Times New Roman"/>
                <a:cs typeface="Times New Roman"/>
                <a:sym typeface="Times New Roman"/>
              </a:rPr>
            </a:br>
            <a:r>
              <a:rPr i="1" lang="en-US" sz="1800">
                <a:solidFill>
                  <a:schemeClr val="dk1"/>
                </a:solidFill>
                <a:latin typeface="Times New Roman"/>
                <a:ea typeface="Times New Roman"/>
                <a:cs typeface="Times New Roman"/>
                <a:sym typeface="Times New Roman"/>
              </a:rPr>
              <a:t>				        </a:t>
            </a:r>
            <a:r>
              <a:rPr b="1" i="1" lang="en-US" sz="1800">
                <a:solidFill>
                  <a:srgbClr val="C00000"/>
                </a:solidFill>
                <a:latin typeface="Times New Roman"/>
                <a:ea typeface="Times New Roman"/>
                <a:cs typeface="Times New Roman"/>
                <a:sym typeface="Times New Roman"/>
              </a:rPr>
              <a:t>$ expr match linuxserver lin</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3</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 expr match linuxserver server</a:t>
            </a:r>
            <a:br>
              <a:rPr b="1" i="1" lang="en-US" sz="1800">
                <a:solidFill>
                  <a:srgbClr val="C00000"/>
                </a:solidFill>
                <a:latin typeface="Times New Roman"/>
                <a:ea typeface="Times New Roman"/>
                <a:cs typeface="Times New Roman"/>
                <a:sym typeface="Times New Roman"/>
              </a:rPr>
            </a:br>
            <a:r>
              <a:rPr b="1" i="1" lang="en-US" sz="1800">
                <a:solidFill>
                  <a:srgbClr val="C00000"/>
                </a:solidFill>
                <a:latin typeface="Times New Roman"/>
                <a:ea typeface="Times New Roman"/>
                <a:cs typeface="Times New Roman"/>
                <a:sym typeface="Times New Roman"/>
              </a:rPr>
              <a:t>				       0</a:t>
            </a:r>
            <a:endParaRPr b="1" i="1" sz="1800">
              <a:solidFill>
                <a:srgbClr val="C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printf  command</a:t>
            </a:r>
            <a:endParaRPr b="1" i="0" sz="2800" u="none" cap="none" strike="noStrike">
              <a:solidFill>
                <a:schemeClr val="lt1"/>
              </a:solidFill>
              <a:latin typeface="Times New Roman"/>
              <a:ea typeface="Times New Roman"/>
              <a:cs typeface="Times New Roman"/>
              <a:sym typeface="Times New Roman"/>
            </a:endParaRPr>
          </a:p>
        </p:txBody>
      </p:sp>
      <p:sp>
        <p:nvSpPr>
          <p:cNvPr id="106" name="Google Shape;106;p4"/>
          <p:cNvSpPr/>
          <p:nvPr/>
        </p:nvSpPr>
        <p:spPr>
          <a:xfrm>
            <a:off x="46185" y="831273"/>
            <a:ext cx="11924144" cy="267765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rgbClr val="C00000"/>
              </a:buClr>
              <a:buSzPts val="2100"/>
              <a:buFont typeface="Arial"/>
              <a:buChar char="•"/>
            </a:pPr>
            <a:r>
              <a:rPr b="1" i="1" lang="en-US" sz="2100" u="none" cap="none" strike="noStrike">
                <a:solidFill>
                  <a:srgbClr val="C00000"/>
                </a:solidFill>
                <a:latin typeface="Times New Roman"/>
                <a:ea typeface="Times New Roman"/>
                <a:cs typeface="Times New Roman"/>
                <a:sym typeface="Times New Roman"/>
              </a:rPr>
              <a:t>“printf” </a:t>
            </a:r>
            <a:r>
              <a:rPr b="0" i="1" lang="en-US" sz="2100" u="none" cap="none" strike="noStrike">
                <a:solidFill>
                  <a:schemeClr val="dk1"/>
                </a:solidFill>
                <a:latin typeface="Times New Roman"/>
                <a:ea typeface="Times New Roman"/>
                <a:cs typeface="Times New Roman"/>
                <a:sym typeface="Times New Roman"/>
              </a:rPr>
              <a:t>command in Linux is used to create formatted output. It  displays the given string, number or any other format specifier on the terminal window. It works the same way as “printf” works in programming languages like C.</a:t>
            </a:r>
            <a:endParaRPr/>
          </a:p>
          <a:p>
            <a:pPr indent="-342900" lvl="0" marL="342900" marR="0" rtl="0" algn="just">
              <a:lnSpc>
                <a:spcPct val="200000"/>
              </a:lnSpc>
              <a:spcBef>
                <a:spcPts val="0"/>
              </a:spcBef>
              <a:spcAft>
                <a:spcPts val="0"/>
              </a:spcAft>
              <a:buClr>
                <a:srgbClr val="C00000"/>
              </a:buClr>
              <a:buSzPts val="2100"/>
              <a:buFont typeface="Arial"/>
              <a:buChar char="•"/>
            </a:pPr>
            <a:r>
              <a:rPr b="1" i="1" lang="en-US" sz="2100" u="none" cap="none" strike="noStrike">
                <a:solidFill>
                  <a:srgbClr val="C00000"/>
                </a:solidFill>
                <a:latin typeface="Times New Roman"/>
                <a:ea typeface="Times New Roman"/>
                <a:cs typeface="Times New Roman"/>
                <a:sym typeface="Times New Roman"/>
              </a:rPr>
              <a:t>printf </a:t>
            </a:r>
            <a:r>
              <a:rPr b="0" i="1" lang="en-US" sz="2100" u="none" cap="none" strike="noStrike">
                <a:solidFill>
                  <a:schemeClr val="dk1"/>
                </a:solidFill>
                <a:latin typeface="Times New Roman"/>
                <a:ea typeface="Times New Roman"/>
                <a:cs typeface="Times New Roman"/>
                <a:sym typeface="Times New Roman"/>
              </a:rPr>
              <a:t>can have format specifiers, escape sequences or ordinary characters.</a:t>
            </a:r>
            <a:endParaRPr b="0" i="1" sz="2100" u="none" cap="none" strike="noStrike">
              <a:solidFill>
                <a:schemeClr val="dk1"/>
              </a:solidFill>
              <a:latin typeface="Times New Roman"/>
              <a:ea typeface="Times New Roman"/>
              <a:cs typeface="Times New Roman"/>
              <a:sym typeface="Times New Roman"/>
            </a:endParaRPr>
          </a:p>
        </p:txBody>
      </p:sp>
      <p:sp>
        <p:nvSpPr>
          <p:cNvPr id="107" name="Google Shape;107;p4"/>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4"/>
          <p:cNvSpPr/>
          <p:nvPr/>
        </p:nvSpPr>
        <p:spPr>
          <a:xfrm>
            <a:off x="0" y="2662531"/>
            <a:ext cx="12192000" cy="341632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1" i="1" sz="1800" u="none" cap="none" strike="noStrike">
              <a:solidFill>
                <a:srgbClr val="002060"/>
              </a:solidFill>
              <a:latin typeface="Times New Roman"/>
              <a:ea typeface="Times New Roman"/>
              <a:cs typeface="Times New Roman"/>
              <a:sym typeface="Times New Roman"/>
            </a:endParaRPr>
          </a:p>
          <a:p>
            <a:pPr indent="0" lvl="1" marL="457200" marR="0" rtl="0" algn="l">
              <a:spcBef>
                <a:spcPts val="0"/>
              </a:spcBef>
              <a:spcAft>
                <a:spcPts val="0"/>
              </a:spcAft>
              <a:buNone/>
            </a:pPr>
            <a:r>
              <a:t/>
            </a:r>
            <a:endParaRPr b="1" i="1" sz="1800" u="none" cap="none" strike="noStrike">
              <a:solidFill>
                <a:srgbClr val="002060"/>
              </a:solidFill>
              <a:latin typeface="Times New Roman"/>
              <a:ea typeface="Times New Roman"/>
              <a:cs typeface="Times New Roman"/>
              <a:sym typeface="Times New Roman"/>
            </a:endParaRPr>
          </a:p>
          <a:p>
            <a:pPr indent="0" lvl="1" marL="457200" marR="0" rtl="0" algn="l">
              <a:spcBef>
                <a:spcPts val="0"/>
              </a:spcBef>
              <a:spcAft>
                <a:spcPts val="0"/>
              </a:spcAft>
              <a:buNone/>
            </a:pPr>
            <a:r>
              <a:t/>
            </a:r>
            <a:endParaRPr b="1" i="1" sz="1800" u="none" cap="none" strike="noStrike">
              <a:solidFill>
                <a:srgbClr val="002060"/>
              </a:solidFill>
              <a:latin typeface="Times New Roman"/>
              <a:ea typeface="Times New Roman"/>
              <a:cs typeface="Times New Roman"/>
              <a:sym typeface="Times New Roman"/>
            </a:endParaRPr>
          </a:p>
          <a:p>
            <a:pPr indent="0" lvl="1" marL="457200" marR="0" rtl="0" algn="l">
              <a:spcBef>
                <a:spcPts val="0"/>
              </a:spcBef>
              <a:spcAft>
                <a:spcPts val="0"/>
              </a:spcAft>
              <a:buNone/>
            </a:pPr>
            <a:r>
              <a:rPr b="1" i="1" lang="en-US" sz="1800" u="none" cap="none" strike="noStrike">
                <a:solidFill>
                  <a:srgbClr val="002060"/>
                </a:solidFill>
                <a:latin typeface="Times New Roman"/>
                <a:ea typeface="Times New Roman"/>
                <a:cs typeface="Times New Roman"/>
                <a:sym typeface="Times New Roman"/>
              </a:rPr>
              <a:t>Syntax:</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1800">
                <a:solidFill>
                  <a:srgbClr val="0070C0"/>
                </a:solidFill>
                <a:latin typeface="Times New Roman"/>
                <a:ea typeface="Times New Roman"/>
                <a:cs typeface="Times New Roman"/>
                <a:sym typeface="Times New Roman"/>
              </a:rPr>
              <a:t>$printf [-v var] format [arguments]</a:t>
            </a:r>
            <a:endParaRPr/>
          </a:p>
          <a:p>
            <a:pPr indent="0" lvl="0" marL="0" marR="0" rtl="0" algn="l">
              <a:spcBef>
                <a:spcPts val="0"/>
              </a:spcBef>
              <a:spcAft>
                <a:spcPts val="0"/>
              </a:spcAft>
              <a:buNone/>
            </a:pPr>
            <a:r>
              <a:t/>
            </a:r>
            <a:endParaRPr b="1" i="1" sz="1800">
              <a:solidFill>
                <a:srgbClr val="0070C0"/>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rgbClr val="0070C0"/>
                </a:solidFill>
                <a:latin typeface="Times New Roman"/>
                <a:ea typeface="Times New Roman"/>
                <a:cs typeface="Times New Roman"/>
                <a:sym typeface="Times New Roman"/>
              </a:rPr>
              <a:t>         Example</a:t>
            </a:r>
            <a:endParaRPr b="1" i="1" sz="1800">
              <a:solidFill>
                <a:srgbClr val="0070C0"/>
              </a:solidFill>
              <a:latin typeface="Times New Roman"/>
              <a:ea typeface="Times New Roman"/>
              <a:cs typeface="Times New Roman"/>
              <a:sym typeface="Times New Roman"/>
            </a:endParaRPr>
          </a:p>
          <a:p>
            <a:pPr indent="0" lvl="0" marL="0" marR="0" rtl="0" algn="ctr">
              <a:lnSpc>
                <a:spcPct val="200000"/>
              </a:lnSpc>
              <a:spcBef>
                <a:spcPts val="0"/>
              </a:spcBef>
              <a:spcAft>
                <a:spcPts val="0"/>
              </a:spcAft>
              <a:buNone/>
            </a:pPr>
            <a:r>
              <a:rPr i="1" lang="en-US" sz="1800">
                <a:solidFill>
                  <a:srgbClr val="002060"/>
                </a:solidFill>
                <a:latin typeface="Times New Roman"/>
                <a:ea typeface="Times New Roman"/>
                <a:cs typeface="Times New Roman"/>
                <a:sym typeface="Times New Roman"/>
              </a:rPr>
              <a:t>$printf " %s\n" "Hello, World!"</a:t>
            </a:r>
            <a:endParaRPr/>
          </a:p>
          <a:p>
            <a:pPr indent="0" lvl="0" marL="0" marR="0" rtl="0" algn="ctr">
              <a:lnSpc>
                <a:spcPct val="200000"/>
              </a:lnSpc>
              <a:spcBef>
                <a:spcPts val="0"/>
              </a:spcBef>
              <a:spcAft>
                <a:spcPts val="0"/>
              </a:spcAft>
              <a:buNone/>
            </a:pPr>
            <a:r>
              <a:rPr i="1" lang="en-US" sz="1800">
                <a:solidFill>
                  <a:srgbClr val="002060"/>
                </a:solidFill>
                <a:latin typeface="Times New Roman"/>
                <a:ea typeface="Times New Roman"/>
                <a:cs typeface="Times New Roman"/>
                <a:sym typeface="Times New Roman"/>
              </a:rPr>
              <a:t>$printf "%d \n %s \n %f" 100 ghghdj 100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Passwd, who, uname command</a:t>
            </a:r>
            <a:endParaRPr b="1" sz="2800">
              <a:solidFill>
                <a:schemeClr val="lt1"/>
              </a:solidFill>
              <a:latin typeface="Times New Roman"/>
              <a:ea typeface="Times New Roman"/>
              <a:cs typeface="Times New Roman"/>
              <a:sym typeface="Times New Roman"/>
            </a:endParaRPr>
          </a:p>
        </p:txBody>
      </p:sp>
      <p:sp>
        <p:nvSpPr>
          <p:cNvPr id="114" name="Google Shape;114;p5"/>
          <p:cNvSpPr/>
          <p:nvPr/>
        </p:nvSpPr>
        <p:spPr>
          <a:xfrm>
            <a:off x="0" y="-822038"/>
            <a:ext cx="12192000" cy="3323987"/>
          </a:xfrm>
          <a:prstGeom prst="rect">
            <a:avLst/>
          </a:prstGeom>
          <a:noFill/>
          <a:ln>
            <a:noFill/>
          </a:ln>
        </p:spPr>
        <p:txBody>
          <a:bodyPr anchorCtr="0" anchor="t" bIns="45700" lIns="91425" spcFirstLastPara="1" rIns="91425" wrap="square" tIns="45700">
            <a:spAutoFit/>
          </a:bodyPr>
          <a:lstStyle/>
          <a:p>
            <a:pPr indent="-209550" lvl="0" marL="342900" marR="0" rtl="0" algn="just">
              <a:lnSpc>
                <a:spcPct val="200000"/>
              </a:lnSpc>
              <a:spcBef>
                <a:spcPts val="0"/>
              </a:spcBef>
              <a:spcAft>
                <a:spcPts val="0"/>
              </a:spcAft>
              <a:buClr>
                <a:schemeClr val="dk1"/>
              </a:buClr>
              <a:buSzPts val="2100"/>
              <a:buFont typeface="Arial"/>
              <a:buNone/>
            </a:pPr>
            <a:r>
              <a:t/>
            </a:r>
            <a:endParaRPr b="1" i="1" sz="2100">
              <a:solidFill>
                <a:srgbClr val="C00000"/>
              </a:solidFill>
              <a:latin typeface="Times New Roman"/>
              <a:ea typeface="Times New Roman"/>
              <a:cs typeface="Times New Roman"/>
              <a:sym typeface="Times New Roman"/>
            </a:endParaRPr>
          </a:p>
          <a:p>
            <a:pPr indent="-209550" lvl="0" marL="342900" marR="0" rtl="0" algn="just">
              <a:lnSpc>
                <a:spcPct val="200000"/>
              </a:lnSpc>
              <a:spcBef>
                <a:spcPts val="0"/>
              </a:spcBef>
              <a:spcAft>
                <a:spcPts val="0"/>
              </a:spcAft>
              <a:buClr>
                <a:schemeClr val="dk1"/>
              </a:buClr>
              <a:buSzPts val="2100"/>
              <a:buFont typeface="Arial"/>
              <a:buNone/>
            </a:pPr>
            <a:r>
              <a:t/>
            </a:r>
            <a:endParaRPr b="1" i="1" sz="2100">
              <a:solidFill>
                <a:srgbClr val="C00000"/>
              </a:solidFill>
              <a:latin typeface="Times New Roman"/>
              <a:ea typeface="Times New Roman"/>
              <a:cs typeface="Times New Roman"/>
              <a:sym typeface="Times New Roman"/>
            </a:endParaRPr>
          </a:p>
          <a:p>
            <a:pPr indent="-342900" lvl="0" marL="342900" marR="0" rtl="0" algn="just">
              <a:lnSpc>
                <a:spcPct val="200000"/>
              </a:lnSpc>
              <a:spcBef>
                <a:spcPts val="0"/>
              </a:spcBef>
              <a:spcAft>
                <a:spcPts val="0"/>
              </a:spcAft>
              <a:buClr>
                <a:srgbClr val="C00000"/>
              </a:buClr>
              <a:buSzPts val="2100"/>
              <a:buFont typeface="Arial"/>
              <a:buChar char="•"/>
            </a:pPr>
            <a:r>
              <a:rPr b="1" i="1" lang="en-US" sz="2100">
                <a:solidFill>
                  <a:srgbClr val="C00000"/>
                </a:solidFill>
                <a:latin typeface="Times New Roman"/>
                <a:ea typeface="Times New Roman"/>
                <a:cs typeface="Times New Roman"/>
                <a:sym typeface="Times New Roman"/>
              </a:rPr>
              <a:t>passwd </a:t>
            </a:r>
            <a:r>
              <a:rPr i="1" lang="en-US" sz="2100">
                <a:solidFill>
                  <a:schemeClr val="dk1"/>
                </a:solidFill>
                <a:latin typeface="Times New Roman"/>
                <a:ea typeface="Times New Roman"/>
                <a:cs typeface="Times New Roman"/>
                <a:sym typeface="Times New Roman"/>
              </a:rPr>
              <a:t>command in Linux is used to change the user account passwords.</a:t>
            </a:r>
            <a:endParaRPr/>
          </a:p>
          <a:p>
            <a:pPr indent="0" lvl="0" marL="0" marR="0" rtl="0" algn="ctr">
              <a:lnSpc>
                <a:spcPct val="200000"/>
              </a:lnSpc>
              <a:spcBef>
                <a:spcPts val="0"/>
              </a:spcBef>
              <a:spcAft>
                <a:spcPts val="0"/>
              </a:spcAft>
              <a:buNone/>
            </a:pPr>
            <a:r>
              <a:rPr b="1" i="1" lang="en-US" sz="2100">
                <a:solidFill>
                  <a:srgbClr val="0070C0"/>
                </a:solidFill>
                <a:latin typeface="Times New Roman"/>
                <a:ea typeface="Times New Roman"/>
                <a:cs typeface="Times New Roman"/>
                <a:sym typeface="Times New Roman"/>
              </a:rPr>
              <a:t>$ passwd </a:t>
            </a:r>
            <a:endParaRPr/>
          </a:p>
          <a:p>
            <a:pPr indent="-209550" lvl="0" marL="342900" marR="0" rtl="0" algn="just">
              <a:lnSpc>
                <a:spcPct val="200000"/>
              </a:lnSpc>
              <a:spcBef>
                <a:spcPts val="0"/>
              </a:spcBef>
              <a:spcAft>
                <a:spcPts val="0"/>
              </a:spcAft>
              <a:buClr>
                <a:schemeClr val="dk1"/>
              </a:buClr>
              <a:buSzPts val="2100"/>
              <a:buFont typeface="Arial"/>
              <a:buNone/>
            </a:pPr>
            <a:r>
              <a:t/>
            </a:r>
            <a:endParaRPr b="1" i="1" sz="2100">
              <a:solidFill>
                <a:srgbClr val="0070C0"/>
              </a:solidFill>
              <a:latin typeface="Times New Roman"/>
              <a:ea typeface="Times New Roman"/>
              <a:cs typeface="Times New Roman"/>
              <a:sym typeface="Times New Roman"/>
            </a:endParaRPr>
          </a:p>
        </p:txBody>
      </p:sp>
      <p:sp>
        <p:nvSpPr>
          <p:cNvPr id="115" name="Google Shape;115;p5"/>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5"/>
          <p:cNvSpPr/>
          <p:nvPr/>
        </p:nvSpPr>
        <p:spPr>
          <a:xfrm>
            <a:off x="9239" y="1856509"/>
            <a:ext cx="12145815" cy="33239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chemeClr val="dk1"/>
              </a:buClr>
              <a:buSzPts val="2100"/>
              <a:buFont typeface="Arial"/>
              <a:buChar char="•"/>
            </a:pPr>
            <a:r>
              <a:rPr i="1" lang="en-US" sz="2100">
                <a:solidFill>
                  <a:schemeClr val="dk1"/>
                </a:solidFill>
                <a:latin typeface="Times New Roman"/>
                <a:ea typeface="Times New Roman"/>
                <a:cs typeface="Times New Roman"/>
                <a:sym typeface="Times New Roman"/>
              </a:rPr>
              <a:t>The Linux </a:t>
            </a:r>
            <a:r>
              <a:rPr b="1" i="1" lang="en-US" sz="2100">
                <a:solidFill>
                  <a:srgbClr val="C00000"/>
                </a:solidFill>
                <a:latin typeface="Times New Roman"/>
                <a:ea typeface="Times New Roman"/>
                <a:cs typeface="Times New Roman"/>
                <a:sym typeface="Times New Roman"/>
              </a:rPr>
              <a:t>"who" </a:t>
            </a:r>
            <a:r>
              <a:rPr i="1" lang="en-US" sz="2100">
                <a:solidFill>
                  <a:schemeClr val="dk1"/>
                </a:solidFill>
                <a:latin typeface="Times New Roman"/>
                <a:ea typeface="Times New Roman"/>
                <a:cs typeface="Times New Roman"/>
                <a:sym typeface="Times New Roman"/>
              </a:rPr>
              <a:t>command lets you display the users currently logged in to your UNIX or Linux operating system.</a:t>
            </a:r>
            <a:endParaRPr/>
          </a:p>
          <a:p>
            <a:pPr indent="0" lvl="0" marL="0" marR="0" rtl="0" algn="ctr">
              <a:lnSpc>
                <a:spcPct val="200000"/>
              </a:lnSpc>
              <a:spcBef>
                <a:spcPts val="0"/>
              </a:spcBef>
              <a:spcAft>
                <a:spcPts val="0"/>
              </a:spcAft>
              <a:buNone/>
            </a:pPr>
            <a:r>
              <a:rPr b="1" i="1" lang="en-US" sz="2100">
                <a:solidFill>
                  <a:srgbClr val="0070C0"/>
                </a:solidFill>
                <a:latin typeface="Times New Roman"/>
                <a:ea typeface="Times New Roman"/>
                <a:cs typeface="Times New Roman"/>
                <a:sym typeface="Times New Roman"/>
              </a:rPr>
              <a:t>$ who </a:t>
            </a:r>
            <a:endParaRPr/>
          </a:p>
          <a:p>
            <a:pPr indent="-342900" lvl="0" marL="342900" marR="0" rtl="0" algn="just">
              <a:lnSpc>
                <a:spcPct val="200000"/>
              </a:lnSpc>
              <a:spcBef>
                <a:spcPts val="0"/>
              </a:spcBef>
              <a:spcAft>
                <a:spcPts val="0"/>
              </a:spcAft>
              <a:buClr>
                <a:srgbClr val="C00000"/>
              </a:buClr>
              <a:buSzPts val="2100"/>
              <a:buFont typeface="Arial"/>
              <a:buChar char="•"/>
            </a:pPr>
            <a:r>
              <a:rPr b="1" i="1" lang="en-US" sz="2100">
                <a:solidFill>
                  <a:srgbClr val="C00000"/>
                </a:solidFill>
                <a:latin typeface="Times New Roman"/>
                <a:ea typeface="Times New Roman"/>
                <a:cs typeface="Times New Roman"/>
                <a:sym typeface="Times New Roman"/>
              </a:rPr>
              <a:t>uname</a:t>
            </a:r>
            <a:r>
              <a:rPr i="1" lang="en-US" sz="2100">
                <a:solidFill>
                  <a:schemeClr val="dk1"/>
                </a:solidFill>
                <a:latin typeface="Times New Roman"/>
                <a:ea typeface="Times New Roman"/>
                <a:cs typeface="Times New Roman"/>
                <a:sym typeface="Times New Roman"/>
              </a:rPr>
              <a:t> is a command-line utility that prints basic information about the operating system name</a:t>
            </a:r>
            <a:endParaRPr/>
          </a:p>
          <a:p>
            <a:pPr indent="0" lvl="0" marL="0" marR="0" rtl="0" algn="ctr">
              <a:lnSpc>
                <a:spcPct val="200000"/>
              </a:lnSpc>
              <a:spcBef>
                <a:spcPts val="0"/>
              </a:spcBef>
              <a:spcAft>
                <a:spcPts val="0"/>
              </a:spcAft>
              <a:buNone/>
            </a:pPr>
            <a:r>
              <a:rPr b="1" i="1" lang="en-US" sz="2100">
                <a:solidFill>
                  <a:srgbClr val="0070C0"/>
                </a:solidFill>
                <a:latin typeface="Times New Roman"/>
                <a:ea typeface="Times New Roman"/>
                <a:cs typeface="Times New Roman"/>
                <a:sym typeface="Times New Roman"/>
              </a:rPr>
              <a:t>$uname</a:t>
            </a:r>
            <a:endParaRPr b="1" i="1" sz="2100">
              <a:solidFill>
                <a:srgbClr val="0070C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uname command</a:t>
            </a:r>
            <a:endParaRPr b="1" sz="2800">
              <a:solidFill>
                <a:schemeClr val="lt1"/>
              </a:solidFill>
              <a:latin typeface="Times New Roman"/>
              <a:ea typeface="Times New Roman"/>
              <a:cs typeface="Times New Roman"/>
              <a:sym typeface="Times New Roman"/>
            </a:endParaRPr>
          </a:p>
        </p:txBody>
      </p:sp>
      <p:sp>
        <p:nvSpPr>
          <p:cNvPr id="122" name="Google Shape;122;p6"/>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3" name="Google Shape;123;p6"/>
          <p:cNvPicPr preferRelativeResize="0"/>
          <p:nvPr/>
        </p:nvPicPr>
        <p:blipFill rotWithShape="1">
          <a:blip r:embed="rId3">
            <a:alphaModFix/>
          </a:blip>
          <a:srcRect b="0" l="0" r="0" t="0"/>
          <a:stretch/>
        </p:blipFill>
        <p:spPr>
          <a:xfrm>
            <a:off x="901699" y="683493"/>
            <a:ext cx="10338955" cy="60109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tty command</a:t>
            </a:r>
            <a:endParaRPr b="1" sz="2800">
              <a:solidFill>
                <a:schemeClr val="lt1"/>
              </a:solidFill>
              <a:latin typeface="Times New Roman"/>
              <a:ea typeface="Times New Roman"/>
              <a:cs typeface="Times New Roman"/>
              <a:sym typeface="Times New Roman"/>
            </a:endParaRPr>
          </a:p>
        </p:txBody>
      </p:sp>
      <p:sp>
        <p:nvSpPr>
          <p:cNvPr id="129" name="Google Shape;129;p7"/>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7"/>
          <p:cNvSpPr/>
          <p:nvPr/>
        </p:nvSpPr>
        <p:spPr>
          <a:xfrm>
            <a:off x="0" y="861630"/>
            <a:ext cx="12191999" cy="24006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i="1" lang="en-US" sz="2000">
                <a:solidFill>
                  <a:srgbClr val="273239"/>
                </a:solidFill>
                <a:latin typeface="Times New Roman"/>
                <a:ea typeface="Times New Roman"/>
                <a:cs typeface="Times New Roman"/>
                <a:sym typeface="Times New Roman"/>
              </a:rPr>
              <a:t>Linux operating system represents everything in a file system, the hardware devices that we attach are also represented as a file. The terminal is also represented as a file. There a command exists called</a:t>
            </a:r>
            <a:r>
              <a:rPr b="1" i="1" lang="en-US" sz="2000">
                <a:solidFill>
                  <a:srgbClr val="273239"/>
                </a:solidFill>
                <a:latin typeface="Times New Roman"/>
                <a:ea typeface="Times New Roman"/>
                <a:cs typeface="Times New Roman"/>
                <a:sym typeface="Times New Roman"/>
              </a:rPr>
              <a:t> </a:t>
            </a:r>
            <a:r>
              <a:rPr b="1" i="1" lang="en-US" sz="2000">
                <a:solidFill>
                  <a:srgbClr val="C00000"/>
                </a:solidFill>
                <a:latin typeface="Times New Roman"/>
                <a:ea typeface="Times New Roman"/>
                <a:cs typeface="Times New Roman"/>
                <a:sym typeface="Times New Roman"/>
              </a:rPr>
              <a:t>tty</a:t>
            </a:r>
            <a:r>
              <a:rPr b="1" i="1" lang="en-US" sz="2000">
                <a:solidFill>
                  <a:srgbClr val="273239"/>
                </a:solidFill>
                <a:latin typeface="Times New Roman"/>
                <a:ea typeface="Times New Roman"/>
                <a:cs typeface="Times New Roman"/>
                <a:sym typeface="Times New Roman"/>
              </a:rPr>
              <a:t> </a:t>
            </a:r>
            <a:r>
              <a:rPr i="1" lang="en-US" sz="2000">
                <a:solidFill>
                  <a:srgbClr val="273239"/>
                </a:solidFill>
                <a:latin typeface="Times New Roman"/>
                <a:ea typeface="Times New Roman"/>
                <a:cs typeface="Times New Roman"/>
                <a:sym typeface="Times New Roman"/>
              </a:rPr>
              <a:t>which displays information related to</a:t>
            </a:r>
            <a:r>
              <a:rPr i="1" lang="en-US" sz="2000">
                <a:solidFill>
                  <a:srgbClr val="C00000"/>
                </a:solidFill>
                <a:latin typeface="Times New Roman"/>
                <a:ea typeface="Times New Roman"/>
                <a:cs typeface="Times New Roman"/>
                <a:sym typeface="Times New Roman"/>
              </a:rPr>
              <a:t> </a:t>
            </a:r>
            <a:r>
              <a:rPr b="1" i="1" lang="en-US" sz="2000">
                <a:solidFill>
                  <a:srgbClr val="C00000"/>
                </a:solidFill>
                <a:latin typeface="Times New Roman"/>
                <a:ea typeface="Times New Roman"/>
                <a:cs typeface="Times New Roman"/>
                <a:sym typeface="Times New Roman"/>
              </a:rPr>
              <a:t>terminal</a:t>
            </a:r>
            <a:r>
              <a:rPr i="1" lang="en-US" sz="2000">
                <a:solidFill>
                  <a:srgbClr val="273239"/>
                </a:solidFill>
                <a:latin typeface="Times New Roman"/>
                <a:ea typeface="Times New Roman"/>
                <a:cs typeface="Times New Roman"/>
                <a:sym typeface="Times New Roman"/>
              </a:rPr>
              <a:t>. </a:t>
            </a:r>
            <a:r>
              <a:rPr b="1" i="1" lang="en-US" sz="2000">
                <a:solidFill>
                  <a:srgbClr val="0070C0"/>
                </a:solidFill>
                <a:latin typeface="Times New Roman"/>
                <a:ea typeface="Times New Roman"/>
                <a:cs typeface="Times New Roman"/>
                <a:sym typeface="Times New Roman"/>
              </a:rPr>
              <a:t>The tty command of terminal basically prints the file name of the terminal connected to standard input.</a:t>
            </a:r>
            <a:endParaRPr/>
          </a:p>
          <a:p>
            <a:pPr indent="0" lvl="0" marL="0" marR="0" rtl="0" algn="ctr">
              <a:lnSpc>
                <a:spcPct val="150000"/>
              </a:lnSpc>
              <a:spcBef>
                <a:spcPts val="0"/>
              </a:spcBef>
              <a:spcAft>
                <a:spcPts val="0"/>
              </a:spcAft>
              <a:buNone/>
            </a:pPr>
            <a:r>
              <a:rPr b="1" i="1" lang="en-US" sz="2000">
                <a:solidFill>
                  <a:srgbClr val="A51B98"/>
                </a:solidFill>
                <a:latin typeface="Times New Roman"/>
                <a:ea typeface="Times New Roman"/>
                <a:cs typeface="Times New Roman"/>
                <a:sym typeface="Times New Roman"/>
              </a:rPr>
              <a:t>$ tty</a:t>
            </a:r>
            <a:endParaRPr b="1" i="1" sz="2000">
              <a:solidFill>
                <a:srgbClr val="A51B9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Tty, stty command</a:t>
            </a:r>
            <a:endParaRPr b="1" sz="2800">
              <a:solidFill>
                <a:schemeClr val="lt1"/>
              </a:solidFill>
              <a:latin typeface="Times New Roman"/>
              <a:ea typeface="Times New Roman"/>
              <a:cs typeface="Times New Roman"/>
              <a:sym typeface="Times New Roman"/>
            </a:endParaRPr>
          </a:p>
        </p:txBody>
      </p:sp>
      <p:sp>
        <p:nvSpPr>
          <p:cNvPr id="136" name="Google Shape;136;p8"/>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8"/>
          <p:cNvSpPr/>
          <p:nvPr/>
        </p:nvSpPr>
        <p:spPr>
          <a:xfrm>
            <a:off x="0" y="1221845"/>
            <a:ext cx="12191999" cy="24006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i="1" lang="en-US" sz="2000">
                <a:solidFill>
                  <a:srgbClr val="273239"/>
                </a:solidFill>
                <a:latin typeface="Times New Roman"/>
                <a:ea typeface="Times New Roman"/>
                <a:cs typeface="Times New Roman"/>
                <a:sym typeface="Times New Roman"/>
              </a:rPr>
              <a:t>Linux operating system represents everything in a file system, the hardware devices that we attach are also represented as a file. The terminal is also represented as a file. There a command exists called</a:t>
            </a:r>
            <a:r>
              <a:rPr b="1" i="1" lang="en-US" sz="2000">
                <a:solidFill>
                  <a:srgbClr val="273239"/>
                </a:solidFill>
                <a:latin typeface="Times New Roman"/>
                <a:ea typeface="Times New Roman"/>
                <a:cs typeface="Times New Roman"/>
                <a:sym typeface="Times New Roman"/>
              </a:rPr>
              <a:t> </a:t>
            </a:r>
            <a:r>
              <a:rPr b="1" i="1" lang="en-US" sz="2000">
                <a:solidFill>
                  <a:srgbClr val="C00000"/>
                </a:solidFill>
                <a:latin typeface="Times New Roman"/>
                <a:ea typeface="Times New Roman"/>
                <a:cs typeface="Times New Roman"/>
                <a:sym typeface="Times New Roman"/>
              </a:rPr>
              <a:t>tty</a:t>
            </a:r>
            <a:r>
              <a:rPr b="1" i="1" lang="en-US" sz="2000">
                <a:solidFill>
                  <a:srgbClr val="273239"/>
                </a:solidFill>
                <a:latin typeface="Times New Roman"/>
                <a:ea typeface="Times New Roman"/>
                <a:cs typeface="Times New Roman"/>
                <a:sym typeface="Times New Roman"/>
              </a:rPr>
              <a:t> </a:t>
            </a:r>
            <a:r>
              <a:rPr i="1" lang="en-US" sz="2000">
                <a:solidFill>
                  <a:srgbClr val="273239"/>
                </a:solidFill>
                <a:latin typeface="Times New Roman"/>
                <a:ea typeface="Times New Roman"/>
                <a:cs typeface="Times New Roman"/>
                <a:sym typeface="Times New Roman"/>
              </a:rPr>
              <a:t>which displays information related to</a:t>
            </a:r>
            <a:r>
              <a:rPr i="1" lang="en-US" sz="2000">
                <a:solidFill>
                  <a:srgbClr val="C00000"/>
                </a:solidFill>
                <a:latin typeface="Times New Roman"/>
                <a:ea typeface="Times New Roman"/>
                <a:cs typeface="Times New Roman"/>
                <a:sym typeface="Times New Roman"/>
              </a:rPr>
              <a:t> </a:t>
            </a:r>
            <a:r>
              <a:rPr b="1" i="1" lang="en-US" sz="2000">
                <a:solidFill>
                  <a:srgbClr val="C00000"/>
                </a:solidFill>
                <a:latin typeface="Times New Roman"/>
                <a:ea typeface="Times New Roman"/>
                <a:cs typeface="Times New Roman"/>
                <a:sym typeface="Times New Roman"/>
              </a:rPr>
              <a:t>terminal</a:t>
            </a:r>
            <a:r>
              <a:rPr i="1" lang="en-US" sz="2000">
                <a:solidFill>
                  <a:srgbClr val="273239"/>
                </a:solidFill>
                <a:latin typeface="Times New Roman"/>
                <a:ea typeface="Times New Roman"/>
                <a:cs typeface="Times New Roman"/>
                <a:sym typeface="Times New Roman"/>
              </a:rPr>
              <a:t>. </a:t>
            </a:r>
            <a:r>
              <a:rPr b="1" i="1" lang="en-US" sz="2000">
                <a:solidFill>
                  <a:srgbClr val="0070C0"/>
                </a:solidFill>
                <a:latin typeface="Times New Roman"/>
                <a:ea typeface="Times New Roman"/>
                <a:cs typeface="Times New Roman"/>
                <a:sym typeface="Times New Roman"/>
              </a:rPr>
              <a:t>The tty command of terminal basically prints the file name of the terminal connected to standard input.</a:t>
            </a:r>
            <a:endParaRPr/>
          </a:p>
          <a:p>
            <a:pPr indent="0" lvl="0" marL="0" marR="0" rtl="0" algn="ctr">
              <a:lnSpc>
                <a:spcPct val="150000"/>
              </a:lnSpc>
              <a:spcBef>
                <a:spcPts val="0"/>
              </a:spcBef>
              <a:spcAft>
                <a:spcPts val="0"/>
              </a:spcAft>
              <a:buNone/>
            </a:pPr>
            <a:r>
              <a:rPr b="1" i="1" lang="en-US" sz="2000">
                <a:solidFill>
                  <a:srgbClr val="A51B98"/>
                </a:solidFill>
                <a:latin typeface="Times New Roman"/>
                <a:ea typeface="Times New Roman"/>
                <a:cs typeface="Times New Roman"/>
                <a:sym typeface="Times New Roman"/>
              </a:rPr>
              <a:t>$ tty</a:t>
            </a:r>
            <a:endParaRPr b="1" i="1" sz="2000">
              <a:solidFill>
                <a:srgbClr val="A51B98"/>
              </a:solidFill>
              <a:latin typeface="Times New Roman"/>
              <a:ea typeface="Times New Roman"/>
              <a:cs typeface="Times New Roman"/>
              <a:sym typeface="Times New Roman"/>
            </a:endParaRPr>
          </a:p>
        </p:txBody>
      </p:sp>
      <p:sp>
        <p:nvSpPr>
          <p:cNvPr id="138" name="Google Shape;138;p8"/>
          <p:cNvSpPr/>
          <p:nvPr/>
        </p:nvSpPr>
        <p:spPr>
          <a:xfrm>
            <a:off x="64655" y="3807839"/>
            <a:ext cx="12127343" cy="14773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en-US" sz="2000">
                <a:solidFill>
                  <a:srgbClr val="C00000"/>
                </a:solidFill>
                <a:latin typeface="Times New Roman"/>
                <a:ea typeface="Times New Roman"/>
                <a:cs typeface="Times New Roman"/>
                <a:sym typeface="Times New Roman"/>
              </a:rPr>
              <a:t>stty</a:t>
            </a:r>
            <a:r>
              <a:rPr i="1" lang="en-US" sz="2000">
                <a:solidFill>
                  <a:srgbClr val="273239"/>
                </a:solidFill>
                <a:latin typeface="Times New Roman"/>
                <a:ea typeface="Times New Roman"/>
                <a:cs typeface="Times New Roman"/>
                <a:sym typeface="Times New Roman"/>
              </a:rPr>
              <a:t> command in Linux is used to change and print terminal line settings. Basically, this command shows or changes terminal characteristics.</a:t>
            </a:r>
            <a:endParaRPr/>
          </a:p>
          <a:p>
            <a:pPr indent="0" lvl="0" marL="0" marR="0" rtl="0" algn="l">
              <a:lnSpc>
                <a:spcPct val="150000"/>
              </a:lnSpc>
              <a:spcBef>
                <a:spcPts val="0"/>
              </a:spcBef>
              <a:spcAft>
                <a:spcPts val="0"/>
              </a:spcAft>
              <a:buNone/>
            </a:pPr>
            <a:r>
              <a:rPr b="1" i="1" lang="en-US" sz="2000">
                <a:solidFill>
                  <a:srgbClr val="CC0099"/>
                </a:solidFill>
                <a:latin typeface="Times New Roman"/>
                <a:ea typeface="Times New Roman"/>
                <a:cs typeface="Times New Roman"/>
                <a:sym typeface="Times New Roman"/>
              </a:rPr>
              <a:t>                                                                                           $stty</a:t>
            </a:r>
            <a:endParaRPr b="1" i="1" sz="2000">
              <a:solidFill>
                <a:srgbClr val="CC0099"/>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comm command</a:t>
            </a:r>
            <a:endParaRPr b="1" sz="2800">
              <a:solidFill>
                <a:schemeClr val="lt1"/>
              </a:solidFill>
              <a:latin typeface="Times New Roman"/>
              <a:ea typeface="Times New Roman"/>
              <a:cs typeface="Times New Roman"/>
              <a:sym typeface="Times New Roman"/>
            </a:endParaRPr>
          </a:p>
        </p:txBody>
      </p:sp>
      <p:sp>
        <p:nvSpPr>
          <p:cNvPr id="144" name="Google Shape;144;p9"/>
          <p:cNvSpPr/>
          <p:nvPr/>
        </p:nvSpPr>
        <p:spPr>
          <a:xfrm>
            <a:off x="0" y="-138499"/>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9"/>
          <p:cNvSpPr/>
          <p:nvPr/>
        </p:nvSpPr>
        <p:spPr>
          <a:xfrm>
            <a:off x="0" y="1221845"/>
            <a:ext cx="12191999" cy="37856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000"/>
              <a:buFont typeface="Arial"/>
              <a:buChar char="•"/>
            </a:pPr>
            <a:r>
              <a:rPr b="1" i="1" lang="en-US" sz="2000">
                <a:solidFill>
                  <a:srgbClr val="C00000"/>
                </a:solidFill>
                <a:latin typeface="Times New Roman"/>
                <a:ea typeface="Times New Roman"/>
                <a:cs typeface="Times New Roman"/>
                <a:sym typeface="Times New Roman"/>
              </a:rPr>
              <a:t>comm</a:t>
            </a:r>
            <a:r>
              <a:rPr i="1" lang="en-US" sz="2000">
                <a:solidFill>
                  <a:srgbClr val="273239"/>
                </a:solidFill>
                <a:latin typeface="Times New Roman"/>
                <a:ea typeface="Times New Roman"/>
                <a:cs typeface="Times New Roman"/>
                <a:sym typeface="Times New Roman"/>
              </a:rPr>
              <a:t> compare two sorted files line by line and write to standard output; the lines that are </a:t>
            </a:r>
            <a:r>
              <a:rPr b="1" i="1" lang="en-US" sz="2000">
                <a:solidFill>
                  <a:srgbClr val="0070C0"/>
                </a:solidFill>
                <a:latin typeface="Times New Roman"/>
                <a:ea typeface="Times New Roman"/>
                <a:cs typeface="Times New Roman"/>
                <a:sym typeface="Times New Roman"/>
              </a:rPr>
              <a:t>common</a:t>
            </a:r>
            <a:r>
              <a:rPr i="1" lang="en-US" sz="2000">
                <a:solidFill>
                  <a:srgbClr val="273239"/>
                </a:solidFill>
                <a:latin typeface="Times New Roman"/>
                <a:ea typeface="Times New Roman"/>
                <a:cs typeface="Times New Roman"/>
                <a:sym typeface="Times New Roman"/>
              </a:rPr>
              <a:t> and the lines that are </a:t>
            </a:r>
            <a:r>
              <a:rPr b="1" i="1" lang="en-US" sz="2000">
                <a:solidFill>
                  <a:srgbClr val="0070C0"/>
                </a:solidFill>
                <a:latin typeface="Times New Roman"/>
                <a:ea typeface="Times New Roman"/>
                <a:cs typeface="Times New Roman"/>
                <a:sym typeface="Times New Roman"/>
              </a:rPr>
              <a:t>unique</a:t>
            </a:r>
            <a:r>
              <a:rPr i="1" lang="en-US" sz="2000">
                <a:solidFill>
                  <a:srgbClr val="273239"/>
                </a:solidFill>
                <a:latin typeface="Times New Roman"/>
                <a:ea typeface="Times New Roman"/>
                <a:cs typeface="Times New Roman"/>
                <a:sym typeface="Times New Roman"/>
              </a:rPr>
              <a:t>.</a:t>
            </a:r>
            <a:endParaRPr/>
          </a:p>
          <a:p>
            <a:pPr indent="0" lvl="0" marL="0" marR="0" rtl="0" algn="just">
              <a:lnSpc>
                <a:spcPct val="150000"/>
              </a:lnSpc>
              <a:spcBef>
                <a:spcPts val="0"/>
              </a:spcBef>
              <a:spcAft>
                <a:spcPts val="0"/>
              </a:spcAft>
              <a:buNone/>
            </a:pPr>
            <a:r>
              <a:t/>
            </a:r>
            <a:endParaRPr i="1" sz="2000">
              <a:solidFill>
                <a:srgbClr val="273239"/>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273239"/>
              </a:buClr>
              <a:buSzPts val="2000"/>
              <a:buFont typeface="Arial"/>
              <a:buChar char="•"/>
            </a:pPr>
            <a:r>
              <a:rPr i="1" lang="en-US" sz="2000">
                <a:solidFill>
                  <a:srgbClr val="273239"/>
                </a:solidFill>
                <a:latin typeface="Times New Roman"/>
                <a:ea typeface="Times New Roman"/>
                <a:cs typeface="Times New Roman"/>
                <a:sym typeface="Times New Roman"/>
              </a:rPr>
              <a:t>Suppose you have two lists of people and you are asked to find out the names available in one and not in the other, or even those common to both. comm is the command that will help you to achieve this. It requires two sorted files which it compares line by line.</a:t>
            </a:r>
            <a:endParaRPr/>
          </a:p>
          <a:p>
            <a:pPr indent="0" lvl="0" marL="0" marR="0" rtl="0" algn="just">
              <a:lnSpc>
                <a:spcPct val="150000"/>
              </a:lnSpc>
              <a:spcBef>
                <a:spcPts val="0"/>
              </a:spcBef>
              <a:spcAft>
                <a:spcPts val="0"/>
              </a:spcAft>
              <a:buNone/>
            </a:pPr>
            <a:r>
              <a:t/>
            </a:r>
            <a:endParaRPr b="1" i="1" sz="2000">
              <a:solidFill>
                <a:srgbClr val="273239"/>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1" lang="en-US" sz="2000">
                <a:solidFill>
                  <a:srgbClr val="A51B98"/>
                </a:solidFill>
                <a:latin typeface="Times New Roman"/>
                <a:ea typeface="Times New Roman"/>
                <a:cs typeface="Times New Roman"/>
                <a:sym typeface="Times New Roman"/>
              </a:rPr>
              <a:t>$comm [OPTION]... FILE1 FILE2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2019-11-30T18:05:40Z</dcterms:created>
  <dc:creator>garima singh</dc:creator>
</cp:coreProperties>
</file>