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jvgb8t9TfB8xrkUzBbpTdN2Zim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p:nvPr>
            <p:ph idx="2" type="pic"/>
          </p:nvPr>
        </p:nvSpPr>
        <p:spPr>
          <a:xfrm>
            <a:off x="5183188" y="987425"/>
            <a:ext cx="6172200" cy="4873625"/>
          </a:xfrm>
          <a:prstGeom prst="rect">
            <a:avLst/>
          </a:prstGeom>
          <a:noFill/>
          <a:ln>
            <a:noFill/>
          </a:ln>
        </p:spPr>
      </p:sp>
      <p:sp>
        <p:nvSpPr>
          <p:cNvPr id="64" name="Google Shape;64;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ubuntu.com/download/deskt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Installation of Linux</a:t>
            </a:r>
            <a:endParaRPr b="1" i="0" sz="2800" u="none" cap="none" strike="noStrike">
              <a:solidFill>
                <a:schemeClr val="lt1"/>
              </a:solidFill>
              <a:latin typeface="Times New Roman"/>
              <a:ea typeface="Times New Roman"/>
              <a:cs typeface="Times New Roman"/>
              <a:sym typeface="Times New Roman"/>
            </a:endParaRPr>
          </a:p>
        </p:txBody>
      </p:sp>
      <p:sp>
        <p:nvSpPr>
          <p:cNvPr id="85" name="Google Shape;85;p2"/>
          <p:cNvSpPr/>
          <p:nvPr/>
        </p:nvSpPr>
        <p:spPr>
          <a:xfrm>
            <a:off x="92364" y="785097"/>
            <a:ext cx="11979565" cy="436735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1" i="0" lang="en-US" sz="2000" u="sng" cap="none" strike="noStrike">
                <a:solidFill>
                  <a:srgbClr val="C00000"/>
                </a:solidFill>
                <a:latin typeface="Times New Roman"/>
                <a:ea typeface="Times New Roman"/>
                <a:cs typeface="Times New Roman"/>
                <a:sym typeface="Times New Roman"/>
                <a:hlinkClick r:id="rId3">
                  <a:extLst>
                    <a:ext uri="{A12FA001-AC4F-418D-AE19-62706E023703}">
                      <ahyp:hlinkClr val="tx"/>
                    </a:ext>
                  </a:extLst>
                </a:hlinkClick>
              </a:rPr>
              <a:t>https://ubuntu.com/download/desktop</a:t>
            </a:r>
            <a:endParaRPr b="1" i="0" sz="2000" u="none" cap="none" strike="noStrike">
              <a:solidFill>
                <a:srgbClr val="C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  </a:t>
            </a:r>
            <a:r>
              <a:rPr b="1" i="1" lang="en-US" sz="1800" u="none" cap="none" strike="noStrike">
                <a:solidFill>
                  <a:schemeClr val="dk1"/>
                </a:solidFill>
                <a:latin typeface="Times New Roman"/>
                <a:ea typeface="Times New Roman"/>
                <a:cs typeface="Times New Roman"/>
                <a:sym typeface="Times New Roman"/>
              </a:rPr>
              <a:t>Ubuntu 20.04.2.0 LTS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Dual Boot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r>
              <a:rPr b="1" i="1" lang="en-US" sz="2000" u="none" cap="none" strike="noStrike">
                <a:solidFill>
                  <a:srgbClr val="0070C0"/>
                </a:solidFill>
                <a:latin typeface="Times New Roman"/>
                <a:ea typeface="Times New Roman"/>
                <a:cs typeface="Times New Roman"/>
                <a:sym typeface="Times New Roman"/>
              </a:rPr>
              <a:t>https://www.youtube.com/watch?v=-iSAyiicyQY&amp;t=276s</a:t>
            </a:r>
            <a:endParaRPr b="1" i="1" sz="2000" u="none" cap="none" strike="noStrike">
              <a:solidFill>
                <a:srgbClr val="0070C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Ubuntu as VM</a:t>
            </a:r>
            <a:endParaRPr b="0" i="0" sz="1400" u="none" cap="none" strike="noStrike">
              <a:solidFill>
                <a:srgbClr val="000000"/>
              </a:solidFill>
              <a:latin typeface="Arial"/>
              <a:ea typeface="Arial"/>
              <a:cs typeface="Arial"/>
              <a:sym typeface="Arial"/>
            </a:endParaRPr>
          </a:p>
          <a:p>
            <a:pPr indent="-342900" lvl="1" marL="800100" marR="0" rtl="0" algn="just">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VMWARE: </a:t>
            </a:r>
            <a:r>
              <a:rPr b="1" i="1" lang="en-US" sz="2000" u="none" cap="none" strike="noStrike">
                <a:solidFill>
                  <a:srgbClr val="0070C0"/>
                </a:solidFill>
                <a:latin typeface="Times New Roman"/>
                <a:ea typeface="Times New Roman"/>
                <a:cs typeface="Times New Roman"/>
                <a:sym typeface="Times New Roman"/>
              </a:rPr>
              <a:t>https://www.youtube.com/watch?v=9rUhGWijf9U</a:t>
            </a:r>
            <a:endParaRPr b="0" i="0" sz="1400" u="none" cap="none" strike="noStrike">
              <a:solidFill>
                <a:srgbClr val="000000"/>
              </a:solidFill>
              <a:latin typeface="Arial"/>
              <a:ea typeface="Arial"/>
              <a:cs typeface="Arial"/>
              <a:sym typeface="Arial"/>
            </a:endParaRPr>
          </a:p>
          <a:p>
            <a:pPr indent="-342900" lvl="1" marL="800100" marR="0" rtl="0" algn="just">
              <a:lnSpc>
                <a:spcPct val="150000"/>
              </a:lnSpc>
              <a:spcBef>
                <a:spcPts val="0"/>
              </a:spcBef>
              <a:spcAft>
                <a:spcPts val="0"/>
              </a:spcAft>
              <a:buClr>
                <a:schemeClr val="dk1"/>
              </a:buClr>
              <a:buSzPts val="2000"/>
              <a:buFont typeface="Arial"/>
              <a:buChar char="•"/>
            </a:pPr>
            <a:r>
              <a:rPr b="1" i="1" lang="en-US" sz="2000" u="none" cap="none" strike="noStrike">
                <a:solidFill>
                  <a:schemeClr val="dk1"/>
                </a:solidFill>
                <a:latin typeface="Times New Roman"/>
                <a:ea typeface="Times New Roman"/>
                <a:cs typeface="Times New Roman"/>
                <a:sym typeface="Times New Roman"/>
              </a:rPr>
              <a:t>VIRTUAL BOX: </a:t>
            </a:r>
            <a:r>
              <a:rPr b="1" i="1" lang="en-US" sz="2000" u="none" cap="none" strike="noStrike">
                <a:solidFill>
                  <a:srgbClr val="0070C0"/>
                </a:solidFill>
                <a:latin typeface="Times New Roman"/>
                <a:ea typeface="Times New Roman"/>
                <a:cs typeface="Times New Roman"/>
                <a:sym typeface="Times New Roman"/>
              </a:rPr>
              <a:t>https://www.youtube.com/watch?v=x5MhydijWmc</a:t>
            </a:r>
            <a:endParaRPr b="1" i="1" sz="2400" u="none" cap="none" strike="noStrike">
              <a:solidFill>
                <a:srgbClr val="0070C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400"/>
              <a:buFont typeface="Arial"/>
              <a:buNone/>
            </a:pPr>
            <a:r>
              <a:t/>
            </a:r>
            <a:endParaRPr b="1" i="0"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Architecture of Linux</a:t>
            </a:r>
            <a:endParaRPr b="1" i="0" sz="2800" u="none" cap="none" strike="noStrike">
              <a:solidFill>
                <a:schemeClr val="lt1"/>
              </a:solidFill>
              <a:latin typeface="Times New Roman"/>
              <a:ea typeface="Times New Roman"/>
              <a:cs typeface="Times New Roman"/>
              <a:sym typeface="Times New Roman"/>
            </a:endParaRPr>
          </a:p>
        </p:txBody>
      </p:sp>
      <p:pic>
        <p:nvPicPr>
          <p:cNvPr descr="Architecture of Linux" id="140" name="Google Shape;140;p11"/>
          <p:cNvPicPr preferRelativeResize="0"/>
          <p:nvPr/>
        </p:nvPicPr>
        <p:blipFill rotWithShape="1">
          <a:blip r:embed="rId3">
            <a:alphaModFix/>
          </a:blip>
          <a:srcRect b="0" l="0" r="0" t="0"/>
          <a:stretch/>
        </p:blipFill>
        <p:spPr>
          <a:xfrm>
            <a:off x="6593323" y="2689806"/>
            <a:ext cx="4905375" cy="3467100"/>
          </a:xfrm>
          <a:prstGeom prst="rect">
            <a:avLst/>
          </a:prstGeom>
          <a:noFill/>
          <a:ln>
            <a:noFill/>
          </a:ln>
        </p:spPr>
      </p:pic>
      <p:sp>
        <p:nvSpPr>
          <p:cNvPr id="141" name="Google Shape;141;p11"/>
          <p:cNvSpPr/>
          <p:nvPr/>
        </p:nvSpPr>
        <p:spPr>
          <a:xfrm>
            <a:off x="64656" y="1051272"/>
            <a:ext cx="12034980" cy="452431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222222"/>
              </a:buClr>
              <a:buSzPts val="2400"/>
              <a:buFont typeface="Arial"/>
              <a:buChar char="•"/>
            </a:pPr>
            <a:r>
              <a:rPr b="0" i="0" lang="en-US" sz="2400" u="none" cap="none" strike="noStrike">
                <a:solidFill>
                  <a:srgbClr val="222222"/>
                </a:solidFill>
                <a:latin typeface="Times New Roman"/>
                <a:ea typeface="Times New Roman"/>
                <a:cs typeface="Times New Roman"/>
                <a:sym typeface="Times New Roman"/>
              </a:rPr>
              <a:t>The kernel is a computer program that is the </a:t>
            </a:r>
            <a:r>
              <a:rPr b="1" i="1" lang="en-US" sz="2400" u="none" cap="none" strike="noStrike">
                <a:solidFill>
                  <a:srgbClr val="0070C0"/>
                </a:solidFill>
                <a:latin typeface="Times New Roman"/>
                <a:ea typeface="Times New Roman"/>
                <a:cs typeface="Times New Roman"/>
                <a:sym typeface="Times New Roman"/>
              </a:rPr>
              <a:t>core of a computer’s operating system</a:t>
            </a:r>
            <a:r>
              <a:rPr b="0" i="0" lang="en-US" sz="2400" u="none" cap="none" strike="noStrike">
                <a:solidFill>
                  <a:srgbClr val="222222"/>
                </a:solidFill>
                <a:latin typeface="Times New Roman"/>
                <a:ea typeface="Times New Roman"/>
                <a:cs typeface="Times New Roman"/>
                <a:sym typeface="Times New Roman"/>
              </a:rPr>
              <a:t>, with complete control over everything in the system. It manages following resources of the Linux system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File management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Process management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I/O management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Memory management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Device management etc.</a:t>
            </a:r>
            <a:endParaRPr b="1" i="1"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What is Shell</a:t>
            </a:r>
            <a:endParaRPr b="0" i="0" sz="1400" u="none" cap="none" strike="noStrike">
              <a:solidFill>
                <a:srgbClr val="000000"/>
              </a:solidFill>
              <a:latin typeface="Arial"/>
              <a:ea typeface="Arial"/>
              <a:cs typeface="Arial"/>
              <a:sym typeface="Arial"/>
            </a:endParaRPr>
          </a:p>
        </p:txBody>
      </p:sp>
      <p:pic>
        <p:nvPicPr>
          <p:cNvPr descr="Architecture of Linux" id="147" name="Google Shape;147;p12"/>
          <p:cNvPicPr preferRelativeResize="0"/>
          <p:nvPr/>
        </p:nvPicPr>
        <p:blipFill rotWithShape="1">
          <a:blip r:embed="rId3">
            <a:alphaModFix/>
          </a:blip>
          <a:srcRect b="0" l="0" r="0" t="0"/>
          <a:stretch/>
        </p:blipFill>
        <p:spPr>
          <a:xfrm>
            <a:off x="7082844" y="1369006"/>
            <a:ext cx="4905375" cy="3467100"/>
          </a:xfrm>
          <a:prstGeom prst="rect">
            <a:avLst/>
          </a:prstGeom>
          <a:noFill/>
          <a:ln>
            <a:noFill/>
          </a:ln>
        </p:spPr>
      </p:pic>
      <p:sp>
        <p:nvSpPr>
          <p:cNvPr id="148" name="Google Shape;148;p12"/>
          <p:cNvSpPr/>
          <p:nvPr/>
        </p:nvSpPr>
        <p:spPr>
          <a:xfrm>
            <a:off x="55417" y="985981"/>
            <a:ext cx="6511635" cy="424731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A shell is special user program which provide an </a:t>
            </a:r>
            <a:r>
              <a:rPr b="1" i="1" lang="en-US" sz="2000" u="none" cap="none" strike="noStrike">
                <a:solidFill>
                  <a:srgbClr val="C00000"/>
                </a:solidFill>
                <a:latin typeface="Times New Roman"/>
                <a:ea typeface="Times New Roman"/>
                <a:cs typeface="Times New Roman"/>
                <a:sym typeface="Times New Roman"/>
              </a:rPr>
              <a:t>interface</a:t>
            </a:r>
            <a:r>
              <a:rPr b="0" i="1" lang="en-US" sz="2000" u="none" cap="none" strike="noStrike">
                <a:solidFill>
                  <a:schemeClr val="dk1"/>
                </a:solidFill>
                <a:latin typeface="Times New Roman"/>
                <a:ea typeface="Times New Roman"/>
                <a:cs typeface="Times New Roman"/>
                <a:sym typeface="Times New Roman"/>
              </a:rPr>
              <a:t> to user to use operating system services. </a:t>
            </a:r>
            <a:endParaRPr b="0" i="1" sz="20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Shell accept human readable commands from user and convert them into something which kernel can understand. </a:t>
            </a:r>
            <a:endParaRPr b="0" i="1" sz="20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It is a </a:t>
            </a:r>
            <a:r>
              <a:rPr b="1" i="1" lang="en-US" sz="2000" u="none" cap="none" strike="noStrike">
                <a:solidFill>
                  <a:srgbClr val="C00000"/>
                </a:solidFill>
                <a:latin typeface="Times New Roman"/>
                <a:ea typeface="Times New Roman"/>
                <a:cs typeface="Times New Roman"/>
                <a:sym typeface="Times New Roman"/>
              </a:rPr>
              <a:t>command language interpreter </a:t>
            </a:r>
            <a:r>
              <a:rPr b="0" i="1" lang="en-US" sz="2000" u="none" cap="none" strike="noStrike">
                <a:solidFill>
                  <a:schemeClr val="dk1"/>
                </a:solidFill>
                <a:latin typeface="Times New Roman"/>
                <a:ea typeface="Times New Roman"/>
                <a:cs typeface="Times New Roman"/>
                <a:sym typeface="Times New Roman"/>
              </a:rPr>
              <a:t>that execute commands.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The shell gets started when the user logs in or start the terminal.</a:t>
            </a:r>
            <a:endParaRPr b="0" i="0" sz="1400" u="none" cap="none" strike="noStrike">
              <a:solidFill>
                <a:srgbClr val="000000"/>
              </a:solidFill>
              <a:latin typeface="Arial"/>
              <a:ea typeface="Arial"/>
              <a:cs typeface="Arial"/>
              <a:sym typeface="Arial"/>
            </a:endParaRPr>
          </a:p>
          <a:p>
            <a:pPr indent="-158750" lvl="0" marL="285750" marR="0" rtl="0" algn="just">
              <a:lnSpc>
                <a:spcPct val="150000"/>
              </a:lnSpc>
              <a:spcBef>
                <a:spcPts val="0"/>
              </a:spcBef>
              <a:spcAft>
                <a:spcPts val="0"/>
              </a:spcAft>
              <a:buClr>
                <a:schemeClr val="dk1"/>
              </a:buClr>
              <a:buSzPts val="2000"/>
              <a:buFont typeface="Arial"/>
              <a:buNone/>
            </a:pPr>
            <a:r>
              <a:t/>
            </a:r>
            <a:endParaRPr b="0" i="1"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0" t="0"/>
          <a:stretch/>
        </p:blipFill>
        <p:spPr>
          <a:xfrm>
            <a:off x="5647766" y="1076148"/>
            <a:ext cx="6747434" cy="5076000"/>
          </a:xfrm>
          <a:prstGeom prst="rect">
            <a:avLst/>
          </a:prstGeom>
          <a:noFill/>
          <a:ln>
            <a:noFill/>
          </a:ln>
        </p:spPr>
      </p:pic>
      <p:sp>
        <p:nvSpPr>
          <p:cNvPr id="154" name="Google Shape;154;p13"/>
          <p:cNvSpPr/>
          <p:nvPr/>
        </p:nvSpPr>
        <p:spPr>
          <a:xfrm>
            <a:off x="0" y="2690336"/>
            <a:ext cx="6169891" cy="21698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1" lang="en-US" sz="1800" u="none" cap="none" strike="noStrike">
                <a:solidFill>
                  <a:srgbClr val="0070C0"/>
                </a:solidFill>
                <a:latin typeface="Times New Roman"/>
                <a:ea typeface="Times New Roman"/>
                <a:cs typeface="Times New Roman"/>
                <a:sym typeface="Times New Roman"/>
              </a:rPr>
              <a:t>Shell is an environment in which we can run our commands, programs, and shell scripts. There are different flavors of a shell, just as there are different flavors of operating systems. Each flavor of shell has its own set of recognized commands and functions.</a:t>
            </a:r>
            <a:endParaRPr b="0" i="1" sz="1800" u="none" cap="none" strike="noStrike">
              <a:solidFill>
                <a:srgbClr val="0070C0"/>
              </a:solidFill>
              <a:latin typeface="Times New Roman"/>
              <a:ea typeface="Times New Roman"/>
              <a:cs typeface="Times New Roman"/>
              <a:sym typeface="Times New Roman"/>
            </a:endParaRPr>
          </a:p>
        </p:txBody>
      </p:sp>
      <p:sp>
        <p:nvSpPr>
          <p:cNvPr id="155" name="Google Shape;155;p1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What is Shell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linux shell" id="160" name="Google Shape;160;p14"/>
          <p:cNvPicPr preferRelativeResize="0"/>
          <p:nvPr/>
        </p:nvPicPr>
        <p:blipFill rotWithShape="1">
          <a:blip r:embed="rId3">
            <a:alphaModFix/>
          </a:blip>
          <a:srcRect b="0" l="0" r="0" t="0"/>
          <a:stretch/>
        </p:blipFill>
        <p:spPr>
          <a:xfrm>
            <a:off x="6936509" y="896080"/>
            <a:ext cx="5034272" cy="4883273"/>
          </a:xfrm>
          <a:prstGeom prst="rect">
            <a:avLst/>
          </a:prstGeom>
          <a:noFill/>
          <a:ln>
            <a:noFill/>
          </a:ln>
        </p:spPr>
      </p:pic>
      <p:sp>
        <p:nvSpPr>
          <p:cNvPr id="161" name="Google Shape;161;p14"/>
          <p:cNvSpPr/>
          <p:nvPr/>
        </p:nvSpPr>
        <p:spPr>
          <a:xfrm>
            <a:off x="92467" y="1006310"/>
            <a:ext cx="6844042" cy="466281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0" i="1" lang="en-US" sz="2200" u="none" cap="none" strike="noStrike">
                <a:solidFill>
                  <a:schemeClr val="dk1"/>
                </a:solidFill>
                <a:latin typeface="Times New Roman"/>
                <a:ea typeface="Times New Roman"/>
                <a:cs typeface="Times New Roman"/>
                <a:sym typeface="Times New Roman"/>
              </a:rPr>
              <a:t>Shell is broadly classified into two categories –</a:t>
            </a:r>
            <a:endParaRPr b="0" i="0" sz="1400" u="none" cap="none" strike="noStrike">
              <a:solidFill>
                <a:srgbClr val="000000"/>
              </a:solidFill>
              <a:latin typeface="Arial"/>
              <a:ea typeface="Arial"/>
              <a:cs typeface="Arial"/>
              <a:sym typeface="Arial"/>
            </a:endParaRPr>
          </a:p>
          <a:p>
            <a:pPr indent="-285750" lvl="1" marL="74295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Command Line Shell/ Command Line Interface</a:t>
            </a:r>
            <a:endParaRPr b="1" i="1" sz="2200" u="none" cap="none" strike="noStrike">
              <a:solidFill>
                <a:srgbClr val="C00000"/>
              </a:solidFill>
              <a:latin typeface="Times New Roman"/>
              <a:ea typeface="Times New Roman"/>
              <a:cs typeface="Times New Roman"/>
              <a:sym typeface="Times New Roman"/>
            </a:endParaRPr>
          </a:p>
          <a:p>
            <a:pPr indent="-285750" lvl="1" marL="74295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Graphical shell/ Graphical user Interface</a:t>
            </a:r>
            <a:endParaRPr b="1" i="1" sz="2200" u="none" cap="none" strike="noStrike">
              <a:solidFill>
                <a:srgbClr val="C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t/>
            </a:r>
            <a:endParaRPr b="0" i="1"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1" i="1" lang="en-US" sz="2200" u="none" cap="none" strike="noStrike">
                <a:solidFill>
                  <a:srgbClr val="C00000"/>
                </a:solidFill>
                <a:latin typeface="Times New Roman"/>
                <a:ea typeface="Times New Roman"/>
                <a:cs typeface="Times New Roman"/>
                <a:sym typeface="Times New Roman"/>
              </a:rPr>
              <a:t>CLI: </a:t>
            </a:r>
            <a:r>
              <a:rPr b="0" i="1" lang="en-US" sz="2200" u="none" cap="none" strike="noStrike">
                <a:solidFill>
                  <a:schemeClr val="dk1"/>
                </a:solidFill>
                <a:latin typeface="Times New Roman"/>
                <a:ea typeface="Times New Roman"/>
                <a:cs typeface="Times New Roman"/>
                <a:sym typeface="Times New Roman"/>
              </a:rPr>
              <a:t>When you run the </a:t>
            </a:r>
            <a:r>
              <a:rPr b="1" i="1" lang="en-US" sz="2200" u="sng" cap="none" strike="noStrike">
                <a:solidFill>
                  <a:schemeClr val="dk1"/>
                </a:solidFill>
                <a:latin typeface="Times New Roman"/>
                <a:ea typeface="Times New Roman"/>
                <a:cs typeface="Times New Roman"/>
                <a:sym typeface="Times New Roman"/>
              </a:rPr>
              <a:t>terminal</a:t>
            </a:r>
            <a:r>
              <a:rPr b="0" i="1" lang="en-US" sz="2200" u="none" cap="none" strike="noStrike">
                <a:solidFill>
                  <a:schemeClr val="dk1"/>
                </a:solidFill>
                <a:latin typeface="Times New Roman"/>
                <a:ea typeface="Times New Roman"/>
                <a:cs typeface="Times New Roman"/>
                <a:sym typeface="Times New Roman"/>
              </a:rPr>
              <a:t>, the Shell issues a command prompt (usually $), where you can type your input, which is then executed when you hit the Enter key.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200"/>
              <a:buFont typeface="Arial"/>
              <a:buNone/>
            </a:pPr>
            <a:br>
              <a:rPr b="0" i="1" lang="en-US" sz="2200" u="none" cap="none" strike="noStrike">
                <a:solidFill>
                  <a:schemeClr val="dk1"/>
                </a:solidFill>
                <a:latin typeface="Times New Roman"/>
                <a:ea typeface="Times New Roman"/>
                <a:cs typeface="Times New Roman"/>
                <a:sym typeface="Times New Roman"/>
              </a:rPr>
            </a:br>
            <a:endParaRPr b="0" i="1" sz="2200" u="none" cap="none" strike="noStrike">
              <a:solidFill>
                <a:schemeClr val="dk1"/>
              </a:solidFill>
              <a:latin typeface="Times New Roman"/>
              <a:ea typeface="Times New Roman"/>
              <a:cs typeface="Times New Roman"/>
              <a:sym typeface="Times New Roman"/>
            </a:endParaRPr>
          </a:p>
        </p:txBody>
      </p:sp>
      <p:sp>
        <p:nvSpPr>
          <p:cNvPr id="162" name="Google Shape;162;p1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What is Shell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15"/>
          <p:cNvGrpSpPr/>
          <p:nvPr/>
        </p:nvGrpSpPr>
        <p:grpSpPr>
          <a:xfrm>
            <a:off x="1619914" y="1358524"/>
            <a:ext cx="8623811" cy="5382317"/>
            <a:chOff x="1600200" y="1981200"/>
            <a:chExt cx="6934200" cy="3962400"/>
          </a:xfrm>
        </p:grpSpPr>
        <p:sp>
          <p:nvSpPr>
            <p:cNvPr id="168" name="Google Shape;168;p15"/>
            <p:cNvSpPr/>
            <p:nvPr/>
          </p:nvSpPr>
          <p:spPr>
            <a:xfrm>
              <a:off x="1600200" y="1981200"/>
              <a:ext cx="1828800" cy="1066800"/>
            </a:xfrm>
            <a:custGeom>
              <a:rect b="b" l="l" r="r" t="t"/>
              <a:pathLst>
                <a:path extrusionOk="0" h="1066800" w="1828800">
                  <a:moveTo>
                    <a:pt x="1828800" y="0"/>
                  </a:moveTo>
                  <a:lnTo>
                    <a:pt x="0" y="0"/>
                  </a:lnTo>
                  <a:lnTo>
                    <a:pt x="0" y="1066800"/>
                  </a:lnTo>
                  <a:lnTo>
                    <a:pt x="1828800" y="1066800"/>
                  </a:lnTo>
                  <a:close/>
                </a:path>
              </a:pathLst>
            </a:custGeom>
            <a:solidFill>
              <a:srgbClr val="3790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5"/>
            <p:cNvSpPr txBox="1"/>
            <p:nvPr/>
          </p:nvSpPr>
          <p:spPr>
            <a:xfrm>
              <a:off x="1600200" y="1981200"/>
              <a:ext cx="1828800" cy="1066800"/>
            </a:xfrm>
            <a:prstGeom prst="rect">
              <a:avLst/>
            </a:prstGeom>
            <a:noFill/>
            <a:ln cap="flat" cmpd="sng" w="25500">
              <a:solidFill>
                <a:srgbClr val="256879"/>
              </a:solidFill>
              <a:prstDash val="solid"/>
              <a:round/>
              <a:headEnd len="sm" w="sm" type="none"/>
              <a:tailEnd len="sm" w="sm" type="none"/>
            </a:ln>
          </p:spPr>
          <p:txBody>
            <a:bodyPr anchorCtr="0" anchor="t" bIns="0" lIns="0" spcFirstLastPara="1" rIns="0" wrap="square" tIns="3175">
              <a:spAutoFit/>
            </a:bodyPr>
            <a:lstStyle/>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latin typeface="Times New Roman"/>
                <a:ea typeface="Times New Roman"/>
                <a:cs typeface="Times New Roman"/>
                <a:sym typeface="Times New Roman"/>
              </a:endParaRPr>
            </a:p>
            <a:p>
              <a:pPr indent="-153670" lvl="0" marL="316230" marR="15494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Your Command  or Sell Script</a:t>
              </a:r>
              <a:endParaRPr b="0" i="0" sz="1800" u="none" cap="none" strike="noStrike">
                <a:solidFill>
                  <a:schemeClr val="dk1"/>
                </a:solidFill>
                <a:latin typeface="Trebuchet MS"/>
                <a:ea typeface="Trebuchet MS"/>
                <a:cs typeface="Trebuchet MS"/>
                <a:sym typeface="Trebuchet MS"/>
              </a:endParaRPr>
            </a:p>
          </p:txBody>
        </p:sp>
        <p:grpSp>
          <p:nvGrpSpPr>
            <p:cNvPr id="170" name="Google Shape;170;p15"/>
            <p:cNvGrpSpPr/>
            <p:nvPr/>
          </p:nvGrpSpPr>
          <p:grpSpPr>
            <a:xfrm>
              <a:off x="4191000" y="2057400"/>
              <a:ext cx="1066800" cy="914400"/>
              <a:chOff x="4191000" y="2057400"/>
              <a:chExt cx="1066800" cy="914400"/>
            </a:xfrm>
          </p:grpSpPr>
          <p:sp>
            <p:nvSpPr>
              <p:cNvPr id="171" name="Google Shape;171;p15"/>
              <p:cNvSpPr/>
              <p:nvPr/>
            </p:nvSpPr>
            <p:spPr>
              <a:xfrm>
                <a:off x="4191000" y="2057400"/>
                <a:ext cx="1066800" cy="914400"/>
              </a:xfrm>
              <a:custGeom>
                <a:rect b="b" l="l" r="r" t="t"/>
                <a:pathLst>
                  <a:path extrusionOk="0" h="914400" w="1066800">
                    <a:moveTo>
                      <a:pt x="914400" y="0"/>
                    </a:moveTo>
                    <a:lnTo>
                      <a:pt x="152400" y="0"/>
                    </a:lnTo>
                    <a:lnTo>
                      <a:pt x="107289" y="8534"/>
                    </a:lnTo>
                    <a:lnTo>
                      <a:pt x="65836" y="31699"/>
                    </a:lnTo>
                    <a:lnTo>
                      <a:pt x="31699" y="65836"/>
                    </a:lnTo>
                    <a:lnTo>
                      <a:pt x="8534" y="107289"/>
                    </a:lnTo>
                    <a:lnTo>
                      <a:pt x="0" y="152400"/>
                    </a:lnTo>
                    <a:lnTo>
                      <a:pt x="0" y="762000"/>
                    </a:lnTo>
                    <a:lnTo>
                      <a:pt x="8534" y="807110"/>
                    </a:lnTo>
                    <a:lnTo>
                      <a:pt x="31699" y="848563"/>
                    </a:lnTo>
                    <a:lnTo>
                      <a:pt x="65836" y="882700"/>
                    </a:lnTo>
                    <a:lnTo>
                      <a:pt x="107289" y="905865"/>
                    </a:lnTo>
                    <a:lnTo>
                      <a:pt x="152400" y="914400"/>
                    </a:lnTo>
                    <a:lnTo>
                      <a:pt x="914400" y="914400"/>
                    </a:lnTo>
                    <a:lnTo>
                      <a:pt x="959510" y="905865"/>
                    </a:lnTo>
                    <a:lnTo>
                      <a:pt x="1000963" y="882700"/>
                    </a:lnTo>
                    <a:lnTo>
                      <a:pt x="1035100" y="848563"/>
                    </a:lnTo>
                    <a:lnTo>
                      <a:pt x="1058265" y="807110"/>
                    </a:lnTo>
                    <a:lnTo>
                      <a:pt x="1066800" y="762000"/>
                    </a:lnTo>
                    <a:lnTo>
                      <a:pt x="1066800" y="152400"/>
                    </a:lnTo>
                    <a:lnTo>
                      <a:pt x="1058265" y="107289"/>
                    </a:lnTo>
                    <a:lnTo>
                      <a:pt x="1035100" y="65836"/>
                    </a:lnTo>
                    <a:lnTo>
                      <a:pt x="1000963" y="31699"/>
                    </a:lnTo>
                    <a:lnTo>
                      <a:pt x="959510" y="8534"/>
                    </a:lnTo>
                    <a:lnTo>
                      <a:pt x="914400" y="0"/>
                    </a:lnTo>
                    <a:close/>
                  </a:path>
                </a:pathLst>
              </a:custGeom>
              <a:solidFill>
                <a:srgbClr val="3790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5"/>
              <p:cNvSpPr/>
              <p:nvPr/>
            </p:nvSpPr>
            <p:spPr>
              <a:xfrm>
                <a:off x="4191000" y="2057400"/>
                <a:ext cx="1066800" cy="914400"/>
              </a:xfrm>
              <a:custGeom>
                <a:rect b="b" l="l" r="r" t="t"/>
                <a:pathLst>
                  <a:path extrusionOk="0" h="914400" w="1066800">
                    <a:moveTo>
                      <a:pt x="152400" y="0"/>
                    </a:moveTo>
                    <a:lnTo>
                      <a:pt x="107289" y="8534"/>
                    </a:lnTo>
                    <a:lnTo>
                      <a:pt x="65836" y="31699"/>
                    </a:lnTo>
                    <a:lnTo>
                      <a:pt x="31699" y="65836"/>
                    </a:lnTo>
                    <a:lnTo>
                      <a:pt x="8534" y="107289"/>
                    </a:lnTo>
                    <a:lnTo>
                      <a:pt x="0" y="152400"/>
                    </a:lnTo>
                    <a:lnTo>
                      <a:pt x="0" y="762000"/>
                    </a:lnTo>
                    <a:lnTo>
                      <a:pt x="8534" y="807110"/>
                    </a:lnTo>
                    <a:lnTo>
                      <a:pt x="31699" y="848563"/>
                    </a:lnTo>
                    <a:lnTo>
                      <a:pt x="65836" y="882700"/>
                    </a:lnTo>
                    <a:lnTo>
                      <a:pt x="107289" y="905865"/>
                    </a:lnTo>
                    <a:lnTo>
                      <a:pt x="152400" y="914400"/>
                    </a:lnTo>
                    <a:lnTo>
                      <a:pt x="914400" y="914400"/>
                    </a:lnTo>
                    <a:lnTo>
                      <a:pt x="959510" y="905865"/>
                    </a:lnTo>
                    <a:lnTo>
                      <a:pt x="1000963" y="882700"/>
                    </a:lnTo>
                    <a:lnTo>
                      <a:pt x="1035100" y="848563"/>
                    </a:lnTo>
                    <a:lnTo>
                      <a:pt x="1058265" y="807110"/>
                    </a:lnTo>
                    <a:lnTo>
                      <a:pt x="1066800" y="762000"/>
                    </a:lnTo>
                    <a:lnTo>
                      <a:pt x="1066800" y="152400"/>
                    </a:lnTo>
                    <a:lnTo>
                      <a:pt x="1058265" y="107289"/>
                    </a:lnTo>
                    <a:lnTo>
                      <a:pt x="1035100" y="65836"/>
                    </a:lnTo>
                    <a:lnTo>
                      <a:pt x="1000963" y="31699"/>
                    </a:lnTo>
                    <a:lnTo>
                      <a:pt x="959510" y="8534"/>
                    </a:lnTo>
                    <a:lnTo>
                      <a:pt x="914400" y="0"/>
                    </a:lnTo>
                    <a:lnTo>
                      <a:pt x="152400" y="0"/>
                    </a:lnTo>
                    <a:close/>
                  </a:path>
                </a:pathLst>
              </a:custGeom>
              <a:noFill/>
              <a:ln cap="flat" cmpd="sng" w="25500">
                <a:solidFill>
                  <a:srgbClr val="25687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15"/>
            <p:cNvSpPr txBox="1"/>
            <p:nvPr/>
          </p:nvSpPr>
          <p:spPr>
            <a:xfrm>
              <a:off x="4458970" y="2227579"/>
              <a:ext cx="530860" cy="574040"/>
            </a:xfrm>
            <a:prstGeom prst="rect">
              <a:avLst/>
            </a:prstGeom>
            <a:noFill/>
            <a:ln>
              <a:noFill/>
            </a:ln>
          </p:spPr>
          <p:txBody>
            <a:bodyPr anchorCtr="0" anchor="t" bIns="0" lIns="0" spcFirstLastPara="1" rIns="0" wrap="square" tIns="12700">
              <a:spAutoFit/>
            </a:bodyPr>
            <a:lstStyle/>
            <a:p>
              <a:pPr indent="-38100" lvl="0" marL="508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Linux  Shell</a:t>
              </a:r>
              <a:endParaRPr b="0" i="0" sz="1800" u="none" cap="none" strike="noStrike">
                <a:solidFill>
                  <a:schemeClr val="dk1"/>
                </a:solidFill>
                <a:latin typeface="Trebuchet MS"/>
                <a:ea typeface="Trebuchet MS"/>
                <a:cs typeface="Trebuchet MS"/>
                <a:sym typeface="Trebuchet MS"/>
              </a:endParaRPr>
            </a:p>
          </p:txBody>
        </p:sp>
        <p:grpSp>
          <p:nvGrpSpPr>
            <p:cNvPr id="174" name="Google Shape;174;p15"/>
            <p:cNvGrpSpPr/>
            <p:nvPr/>
          </p:nvGrpSpPr>
          <p:grpSpPr>
            <a:xfrm>
              <a:off x="5791200" y="1981200"/>
              <a:ext cx="2743200" cy="1066800"/>
              <a:chOff x="5791200" y="1981200"/>
              <a:chExt cx="2743200" cy="1066800"/>
            </a:xfrm>
          </p:grpSpPr>
          <p:sp>
            <p:nvSpPr>
              <p:cNvPr id="175" name="Google Shape;175;p15"/>
              <p:cNvSpPr/>
              <p:nvPr/>
            </p:nvSpPr>
            <p:spPr>
              <a:xfrm>
                <a:off x="5791200" y="1981200"/>
                <a:ext cx="2743200" cy="1066800"/>
              </a:xfrm>
              <a:custGeom>
                <a:rect b="b" l="l" r="r" t="t"/>
                <a:pathLst>
                  <a:path extrusionOk="0" h="1066800" w="2743200">
                    <a:moveTo>
                      <a:pt x="2743200" y="0"/>
                    </a:moveTo>
                    <a:lnTo>
                      <a:pt x="0" y="0"/>
                    </a:lnTo>
                    <a:lnTo>
                      <a:pt x="0" y="1066800"/>
                    </a:lnTo>
                    <a:lnTo>
                      <a:pt x="2743200" y="1066800"/>
                    </a:lnTo>
                    <a:close/>
                  </a:path>
                </a:pathLst>
              </a:custGeom>
              <a:solidFill>
                <a:srgbClr val="3790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15"/>
              <p:cNvSpPr/>
              <p:nvPr/>
            </p:nvSpPr>
            <p:spPr>
              <a:xfrm>
                <a:off x="5791200" y="1981200"/>
                <a:ext cx="2743200" cy="1066800"/>
              </a:xfrm>
              <a:custGeom>
                <a:rect b="b" l="l" r="r" t="t"/>
                <a:pathLst>
                  <a:path extrusionOk="0" h="1066800" w="2743200">
                    <a:moveTo>
                      <a:pt x="1371600" y="1066800"/>
                    </a:moveTo>
                    <a:lnTo>
                      <a:pt x="0" y="1066800"/>
                    </a:lnTo>
                    <a:lnTo>
                      <a:pt x="0" y="0"/>
                    </a:lnTo>
                    <a:lnTo>
                      <a:pt x="2743200" y="0"/>
                    </a:lnTo>
                    <a:lnTo>
                      <a:pt x="2743200" y="1066800"/>
                    </a:lnTo>
                    <a:lnTo>
                      <a:pt x="1371600" y="1066800"/>
                    </a:lnTo>
                    <a:close/>
                  </a:path>
                </a:pathLst>
              </a:custGeom>
              <a:noFill/>
              <a:ln cap="flat" cmpd="sng" w="25500">
                <a:solidFill>
                  <a:srgbClr val="25687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15"/>
            <p:cNvSpPr txBox="1"/>
            <p:nvPr/>
          </p:nvSpPr>
          <p:spPr>
            <a:xfrm>
              <a:off x="5791200" y="1981200"/>
              <a:ext cx="2743200" cy="1066800"/>
            </a:xfrm>
            <a:prstGeom prst="rect">
              <a:avLst/>
            </a:prstGeom>
            <a:noFill/>
            <a:ln cap="flat" cmpd="sng" w="25500">
              <a:solidFill>
                <a:srgbClr val="256879"/>
              </a:solidFill>
              <a:prstDash val="solid"/>
              <a:round/>
              <a:headEnd len="sm" w="sm" type="none"/>
              <a:tailEnd len="sm" w="sm" type="none"/>
            </a:ln>
          </p:spPr>
          <p:txBody>
            <a:bodyPr anchorCtr="0" anchor="t" bIns="0" lIns="0" spcFirstLastPara="1" rIns="0" wrap="square" tIns="3175">
              <a:spAutoFit/>
            </a:bodyPr>
            <a:lstStyle/>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latin typeface="Times New Roman"/>
                <a:ea typeface="Times New Roman"/>
                <a:cs typeface="Times New Roman"/>
                <a:sym typeface="Times New Roman"/>
              </a:endParaRPr>
            </a:p>
            <a:p>
              <a:pPr indent="-143508" lvl="0" marL="556895" marR="405765"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Converted to Binary  Language By Shell</a:t>
              </a:r>
              <a:endParaRPr b="0" i="0" sz="1800" u="none" cap="none" strike="noStrike">
                <a:solidFill>
                  <a:schemeClr val="dk1"/>
                </a:solidFill>
                <a:latin typeface="Trebuchet MS"/>
                <a:ea typeface="Trebuchet MS"/>
                <a:cs typeface="Trebuchet MS"/>
                <a:sym typeface="Trebuchet MS"/>
              </a:endParaRPr>
            </a:p>
          </p:txBody>
        </p:sp>
        <p:sp>
          <p:nvSpPr>
            <p:cNvPr id="178" name="Google Shape;178;p15"/>
            <p:cNvSpPr/>
            <p:nvPr/>
          </p:nvSpPr>
          <p:spPr>
            <a:xfrm>
              <a:off x="5791200" y="4343400"/>
              <a:ext cx="2743200" cy="1600200"/>
            </a:xfrm>
            <a:custGeom>
              <a:rect b="b" l="l" r="r" t="t"/>
              <a:pathLst>
                <a:path extrusionOk="0" h="1600200" w="2743200">
                  <a:moveTo>
                    <a:pt x="2743200" y="0"/>
                  </a:moveTo>
                  <a:lnTo>
                    <a:pt x="0" y="0"/>
                  </a:lnTo>
                  <a:lnTo>
                    <a:pt x="0" y="1600200"/>
                  </a:lnTo>
                  <a:lnTo>
                    <a:pt x="2743200" y="1600200"/>
                  </a:lnTo>
                  <a:close/>
                </a:path>
              </a:pathLst>
            </a:custGeom>
            <a:solidFill>
              <a:srgbClr val="3790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5"/>
            <p:cNvSpPr txBox="1"/>
            <p:nvPr/>
          </p:nvSpPr>
          <p:spPr>
            <a:xfrm>
              <a:off x="5791200" y="4343400"/>
              <a:ext cx="2743200" cy="1600200"/>
            </a:xfrm>
            <a:prstGeom prst="rect">
              <a:avLst/>
            </a:prstGeom>
            <a:noFill/>
            <a:ln cap="flat" cmpd="sng" w="25500">
              <a:solidFill>
                <a:srgbClr val="256879"/>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51790" lvl="0" marL="156210" marR="146050" rtl="0" algn="l">
                <a:lnSpc>
                  <a:spcPct val="100000"/>
                </a:lnSpc>
                <a:spcBef>
                  <a:spcPts val="1725"/>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Now Linux Kernel  Understand Your Request</a:t>
              </a:r>
              <a:endParaRPr b="0" i="0" sz="1800" u="none" cap="none" strike="noStrike">
                <a:solidFill>
                  <a:schemeClr val="dk1"/>
                </a:solidFill>
                <a:latin typeface="Trebuchet MS"/>
                <a:ea typeface="Trebuchet MS"/>
                <a:cs typeface="Trebuchet MS"/>
                <a:sym typeface="Trebuchet MS"/>
              </a:endParaRPr>
            </a:p>
          </p:txBody>
        </p:sp>
        <p:grpSp>
          <p:nvGrpSpPr>
            <p:cNvPr id="180" name="Google Shape;180;p15"/>
            <p:cNvGrpSpPr/>
            <p:nvPr/>
          </p:nvGrpSpPr>
          <p:grpSpPr>
            <a:xfrm>
              <a:off x="3429000" y="2457450"/>
              <a:ext cx="3900170" cy="1898650"/>
              <a:chOff x="3429000" y="2457450"/>
              <a:chExt cx="3900170" cy="1898650"/>
            </a:xfrm>
          </p:grpSpPr>
          <p:sp>
            <p:nvSpPr>
              <p:cNvPr id="181" name="Google Shape;181;p15"/>
              <p:cNvSpPr/>
              <p:nvPr/>
            </p:nvSpPr>
            <p:spPr>
              <a:xfrm>
                <a:off x="3536950" y="2468879"/>
                <a:ext cx="762000" cy="1155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15"/>
              <p:cNvSpPr/>
              <p:nvPr/>
            </p:nvSpPr>
            <p:spPr>
              <a:xfrm>
                <a:off x="4076700" y="2457450"/>
                <a:ext cx="114300" cy="114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5"/>
              <p:cNvSpPr/>
              <p:nvPr/>
            </p:nvSpPr>
            <p:spPr>
              <a:xfrm>
                <a:off x="3429000" y="2501900"/>
                <a:ext cx="670560" cy="25400"/>
              </a:xfrm>
              <a:custGeom>
                <a:rect b="b" l="l" r="r" t="t"/>
                <a:pathLst>
                  <a:path extrusionOk="0" h="25400" w="670560">
                    <a:moveTo>
                      <a:pt x="670560" y="0"/>
                    </a:moveTo>
                    <a:lnTo>
                      <a:pt x="0" y="0"/>
                    </a:lnTo>
                    <a:lnTo>
                      <a:pt x="0" y="25400"/>
                    </a:lnTo>
                    <a:lnTo>
                      <a:pt x="670560" y="25400"/>
                    </a:lnTo>
                    <a:lnTo>
                      <a:pt x="67056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15"/>
              <p:cNvSpPr/>
              <p:nvPr/>
            </p:nvSpPr>
            <p:spPr>
              <a:xfrm>
                <a:off x="5365750" y="2470150"/>
                <a:ext cx="533400" cy="11557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5"/>
              <p:cNvSpPr/>
              <p:nvPr/>
            </p:nvSpPr>
            <p:spPr>
              <a:xfrm>
                <a:off x="5676900" y="2458720"/>
                <a:ext cx="114300" cy="114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15"/>
              <p:cNvSpPr/>
              <p:nvPr/>
            </p:nvSpPr>
            <p:spPr>
              <a:xfrm>
                <a:off x="5257800" y="2501900"/>
                <a:ext cx="441959" cy="26670"/>
              </a:xfrm>
              <a:custGeom>
                <a:rect b="b" l="l" r="r" t="t"/>
                <a:pathLst>
                  <a:path extrusionOk="0" h="26669" w="441960">
                    <a:moveTo>
                      <a:pt x="0" y="0"/>
                    </a:moveTo>
                    <a:lnTo>
                      <a:pt x="0" y="25400"/>
                    </a:lnTo>
                    <a:lnTo>
                      <a:pt x="441960" y="26670"/>
                    </a:lnTo>
                    <a:lnTo>
                      <a:pt x="441960" y="127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5"/>
              <p:cNvSpPr/>
              <p:nvPr/>
            </p:nvSpPr>
            <p:spPr>
              <a:xfrm>
                <a:off x="7213600" y="3060700"/>
                <a:ext cx="115570" cy="12954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15"/>
              <p:cNvSpPr/>
              <p:nvPr/>
            </p:nvSpPr>
            <p:spPr>
              <a:xfrm>
                <a:off x="7105650" y="4229100"/>
                <a:ext cx="114300" cy="114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15"/>
              <p:cNvSpPr/>
              <p:nvPr/>
            </p:nvSpPr>
            <p:spPr>
              <a:xfrm>
                <a:off x="7150100" y="3048000"/>
                <a:ext cx="25400" cy="1203960"/>
              </a:xfrm>
              <a:custGeom>
                <a:rect b="b" l="l" r="r" t="t"/>
                <a:pathLst>
                  <a:path extrusionOk="0" h="1203960" w="25400">
                    <a:moveTo>
                      <a:pt x="25400" y="0"/>
                    </a:moveTo>
                    <a:lnTo>
                      <a:pt x="0" y="0"/>
                    </a:lnTo>
                    <a:lnTo>
                      <a:pt x="0" y="1203960"/>
                    </a:lnTo>
                    <a:lnTo>
                      <a:pt x="25400" y="120396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190" name="Google Shape;190;p1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What is Shell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p:nvPr/>
        </p:nvSpPr>
        <p:spPr>
          <a:xfrm>
            <a:off x="0" y="0"/>
            <a:ext cx="12192000" cy="45720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Types of SHELL</a:t>
            </a:r>
            <a:endParaRPr b="1" i="0" sz="2800" u="none" cap="none" strike="noStrike">
              <a:solidFill>
                <a:schemeClr val="lt1"/>
              </a:solidFill>
              <a:latin typeface="Times New Roman"/>
              <a:ea typeface="Times New Roman"/>
              <a:cs typeface="Times New Roman"/>
              <a:sym typeface="Times New Roman"/>
            </a:endParaRPr>
          </a:p>
        </p:txBody>
      </p:sp>
      <p:sp>
        <p:nvSpPr>
          <p:cNvPr id="196" name="Google Shape;196;p16"/>
          <p:cNvSpPr/>
          <p:nvPr/>
        </p:nvSpPr>
        <p:spPr>
          <a:xfrm>
            <a:off x="129310" y="341750"/>
            <a:ext cx="11988800" cy="687880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C00000"/>
              </a:buClr>
              <a:buSzPts val="1800"/>
              <a:buFont typeface="Arial"/>
              <a:buChar char="•"/>
            </a:pPr>
            <a:r>
              <a:rPr b="1" i="1" lang="en-US" sz="1800" u="none" cap="none" strike="noStrike">
                <a:solidFill>
                  <a:srgbClr val="C00000"/>
                </a:solidFill>
                <a:latin typeface="Times New Roman"/>
                <a:ea typeface="Times New Roman"/>
                <a:cs typeface="Times New Roman"/>
                <a:sym typeface="Times New Roman"/>
              </a:rPr>
              <a:t>The Bourne Shell (sh): </a:t>
            </a: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Compact in nature and provide high speeds of operation.</a:t>
            </a:r>
            <a:endParaRPr b="0" i="0" sz="1400" u="none" cap="none" strike="noStrike">
              <a:solidFill>
                <a:srgbClr val="000000"/>
              </a:solidFill>
              <a:latin typeface="Arial"/>
              <a:ea typeface="Arial"/>
              <a:cs typeface="Arial"/>
              <a:sym typeface="Arial"/>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doesn’t have in-built functionality to handle logical and arithetic operations.</a:t>
            </a:r>
            <a:endParaRPr b="0" i="0" sz="1400" u="none" cap="none" strike="noStrike">
              <a:solidFill>
                <a:srgbClr val="000000"/>
              </a:solidFill>
              <a:latin typeface="Arial"/>
              <a:ea typeface="Arial"/>
              <a:cs typeface="Arial"/>
              <a:sym typeface="Arial"/>
            </a:endParaRPr>
          </a:p>
          <a:p>
            <a:pPr indent="-342900" lvl="1" marL="8001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Bourne shell cannot recall previously used commands.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B0F0"/>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Command full-path name is </a:t>
            </a:r>
            <a:r>
              <a:rPr b="0" i="0" lang="en-US" sz="1800" u="none" cap="none" strike="noStrike">
                <a:solidFill>
                  <a:srgbClr val="C00000"/>
                </a:solidFill>
                <a:latin typeface="Times New Roman"/>
                <a:ea typeface="Times New Roman"/>
                <a:cs typeface="Times New Roman"/>
                <a:sym typeface="Times New Roman"/>
              </a:rPr>
              <a:t>/bin/sh </a:t>
            </a:r>
            <a:r>
              <a:rPr b="0" i="0" lang="en-US" sz="1800" u="none" cap="none" strike="noStrike">
                <a:solidFill>
                  <a:schemeClr val="dk1"/>
                </a:solidFill>
                <a:latin typeface="Times New Roman"/>
                <a:ea typeface="Times New Roman"/>
                <a:cs typeface="Times New Roman"/>
                <a:sym typeface="Times New Roman"/>
              </a:rPr>
              <a:t>and </a:t>
            </a:r>
            <a:r>
              <a:rPr b="0" i="0" lang="en-US" sz="1800" u="none" cap="none" strike="noStrike">
                <a:solidFill>
                  <a:srgbClr val="C00000"/>
                </a:solidFill>
                <a:latin typeface="Times New Roman"/>
                <a:ea typeface="Times New Roman"/>
                <a:cs typeface="Times New Roman"/>
                <a:sym typeface="Times New Roman"/>
              </a:rPr>
              <a:t>/sbin/sh</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Non-root user default prompt is </a:t>
            </a:r>
            <a:r>
              <a:rPr b="0" i="0" lang="en-US" sz="1800" u="none" cap="none" strike="noStrike">
                <a:solidFill>
                  <a:srgbClr val="C00000"/>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Root user default prompt is </a:t>
            </a:r>
            <a:r>
              <a:rPr b="0" i="0" lang="en-US" sz="1800" u="none" cap="none" strike="noStrike">
                <a:solidFill>
                  <a:srgbClr val="C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
            </a:r>
            <a:r>
              <a:rPr b="1" i="0" lang="en-US" sz="1800" u="none" cap="none" strike="noStrike">
                <a:solidFill>
                  <a:srgbClr val="C00000"/>
                </a:solidFill>
                <a:latin typeface="Times New Roman"/>
                <a:ea typeface="Times New Roman"/>
                <a:cs typeface="Times New Roman"/>
                <a:sym typeface="Times New Roman"/>
              </a:rPr>
              <a:t>The GNU Bourne-Again Shell (bash): </a:t>
            </a:r>
            <a:endParaRPr b="1"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default shell on many Linux distributions today. Compatible with the Bourne shell.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Incorporates useful features from different types of shells in Linux such as Korn shell and C shell.</a:t>
            </a:r>
            <a:endParaRPr b="0" i="0" sz="1400" u="none" cap="none" strike="noStrike">
              <a:solidFill>
                <a:srgbClr val="000000"/>
              </a:solidFill>
              <a:latin typeface="Arial"/>
              <a:ea typeface="Arial"/>
              <a:cs typeface="Arial"/>
              <a:sym typeface="Arial"/>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allows to automatically recall previously used commands and edit them with help of arrow keys, unlike the Bourne shell.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full path-name for the GNU Bourne-Again shell is /bin/bash.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Root user default prompt is </a:t>
            </a:r>
            <a:r>
              <a:rPr b="0" i="1" lang="en-US" sz="1800" u="none" cap="none" strike="noStrike">
                <a:solidFill>
                  <a:schemeClr val="dk1"/>
                </a:solidFill>
                <a:latin typeface="Times New Roman"/>
                <a:ea typeface="Times New Roman"/>
                <a:cs typeface="Times New Roman"/>
                <a:sym typeface="Times New Roman"/>
              </a:rPr>
              <a:t>bash-VersionNumber# </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Non-Root user default prompt is</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bash-VersionNumber$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Types of SHELL</a:t>
            </a:r>
            <a:endParaRPr b="1" i="0" sz="2800" u="none" cap="none" strike="noStrike">
              <a:solidFill>
                <a:schemeClr val="lt1"/>
              </a:solidFill>
              <a:latin typeface="Times New Roman"/>
              <a:ea typeface="Times New Roman"/>
              <a:cs typeface="Times New Roman"/>
              <a:sym typeface="Times New Roman"/>
            </a:endParaRPr>
          </a:p>
        </p:txBody>
      </p:sp>
      <p:sp>
        <p:nvSpPr>
          <p:cNvPr id="202" name="Google Shape;202;p17"/>
          <p:cNvSpPr/>
          <p:nvPr/>
        </p:nvSpPr>
        <p:spPr>
          <a:xfrm>
            <a:off x="129310" y="1274622"/>
            <a:ext cx="11988800"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C00000"/>
              </a:buClr>
              <a:buSzPts val="1800"/>
              <a:buFont typeface="Arial"/>
              <a:buChar char="•"/>
            </a:pPr>
            <a:r>
              <a:rPr b="1" i="0" lang="en-US" sz="1800" u="none" cap="none" strike="noStrike">
                <a:solidFill>
                  <a:srgbClr val="C00000"/>
                </a:solidFill>
                <a:latin typeface="Times New Roman"/>
                <a:ea typeface="Times New Roman"/>
                <a:cs typeface="Times New Roman"/>
                <a:sym typeface="Times New Roman"/>
              </a:rPr>
              <a:t>The C Shell (csh): </a:t>
            </a:r>
            <a:endParaRPr b="0" i="0" sz="1400" u="none" cap="none" strike="noStrike">
              <a:solidFill>
                <a:srgbClr val="000000"/>
              </a:solidFill>
              <a:latin typeface="Arial"/>
              <a:ea typeface="Arial"/>
              <a:cs typeface="Arial"/>
              <a:sym typeface="Arial"/>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It was developed to include useful programming features like in-built support for arithmetic operations and a syntax similar to the C programming language. </a:t>
            </a:r>
            <a:endParaRPr b="0" i="0" sz="1400" u="none" cap="none" strike="noStrike">
              <a:solidFill>
                <a:srgbClr val="000000"/>
              </a:solidFill>
              <a:latin typeface="Arial"/>
              <a:ea typeface="Arial"/>
              <a:cs typeface="Arial"/>
              <a:sym typeface="Arial"/>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Further, it incorporated command history which was missing in different types of shells in Linux like the Bourne shell.</a:t>
            </a:r>
            <a:endParaRPr b="0" i="0" sz="1400" u="none" cap="none" strike="noStrike">
              <a:solidFill>
                <a:srgbClr val="000000"/>
              </a:solidFill>
              <a:latin typeface="Arial"/>
              <a:ea typeface="Arial"/>
              <a:cs typeface="Arial"/>
              <a:sym typeface="Arial"/>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Another prominent feature of a C shell is “aliases”.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complete path-name for the C shell is /bin/csh.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By default, it uses the prompt </a:t>
            </a:r>
            <a:r>
              <a:rPr b="0" i="1" lang="en-US" sz="1800" u="none" cap="none" strike="noStrike">
                <a:solidFill>
                  <a:schemeClr val="dk1"/>
                </a:solidFill>
                <a:latin typeface="Times New Roman"/>
                <a:ea typeface="Times New Roman"/>
                <a:cs typeface="Times New Roman"/>
                <a:sym typeface="Times New Roman"/>
              </a:rPr>
              <a:t>hostname# </a:t>
            </a:r>
            <a:r>
              <a:rPr b="0" i="0" lang="en-US" sz="1800" u="none" cap="none" strike="noStrike">
                <a:solidFill>
                  <a:schemeClr val="dk1"/>
                </a:solidFill>
                <a:latin typeface="Times New Roman"/>
                <a:ea typeface="Times New Roman"/>
                <a:cs typeface="Times New Roman"/>
                <a:sym typeface="Times New Roman"/>
              </a:rPr>
              <a:t>for the root user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By default, it uses the prompt </a:t>
            </a:r>
            <a:r>
              <a:rPr b="0" i="1" lang="en-US" sz="1800" u="none" cap="none" strike="noStrike">
                <a:solidFill>
                  <a:schemeClr val="dk1"/>
                </a:solidFill>
                <a:latin typeface="Times New Roman"/>
                <a:ea typeface="Times New Roman"/>
                <a:cs typeface="Times New Roman"/>
                <a:sym typeface="Times New Roman"/>
              </a:rPr>
              <a:t>hostname% </a:t>
            </a:r>
            <a:r>
              <a:rPr b="0" i="0" lang="en-US" sz="1800" u="none" cap="none" strike="noStrike">
                <a:solidFill>
                  <a:schemeClr val="dk1"/>
                </a:solidFill>
                <a:latin typeface="Times New Roman"/>
                <a:ea typeface="Times New Roman"/>
                <a:cs typeface="Times New Roman"/>
                <a:sym typeface="Times New Roman"/>
              </a:rPr>
              <a:t>for the non-root users.</a:t>
            </a:r>
            <a:endParaRPr b="0" i="0" sz="1400" u="none" cap="none" strike="noStrike">
              <a:solidFill>
                <a:srgbClr val="000000"/>
              </a:solidFill>
              <a:latin typeface="Arial"/>
              <a:ea typeface="Arial"/>
              <a:cs typeface="Arial"/>
              <a:sym typeface="Arial"/>
            </a:endParaRPr>
          </a:p>
          <a:p>
            <a:pPr indent="-228600" lvl="0" marL="342900" marR="0" rtl="0" algn="just">
              <a:lnSpc>
                <a:spcPct val="150000"/>
              </a:lnSpc>
              <a:spcBef>
                <a:spcPts val="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228600" lvl="0" marL="342900" marR="0" rtl="0" algn="just">
              <a:lnSpc>
                <a:spcPct val="150000"/>
              </a:lnSpc>
              <a:spcBef>
                <a:spcPts val="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Types of SHELL</a:t>
            </a:r>
            <a:endParaRPr b="1" i="0" sz="2800" u="none" cap="none" strike="noStrike">
              <a:solidFill>
                <a:schemeClr val="lt1"/>
              </a:solidFill>
              <a:latin typeface="Times New Roman"/>
              <a:ea typeface="Times New Roman"/>
              <a:cs typeface="Times New Roman"/>
              <a:sym typeface="Times New Roman"/>
            </a:endParaRPr>
          </a:p>
        </p:txBody>
      </p:sp>
      <p:sp>
        <p:nvSpPr>
          <p:cNvPr id="208" name="Google Shape;208;p18"/>
          <p:cNvSpPr/>
          <p:nvPr/>
        </p:nvSpPr>
        <p:spPr>
          <a:xfrm>
            <a:off x="0" y="683490"/>
            <a:ext cx="12118110" cy="632480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C00000"/>
              </a:buClr>
              <a:buSzPts val="1800"/>
              <a:buFont typeface="Arial"/>
              <a:buChar char="•"/>
            </a:pPr>
            <a:r>
              <a:rPr b="1" i="0" lang="en-US" sz="1800" u="none" cap="none" strike="noStrike">
                <a:solidFill>
                  <a:srgbClr val="C00000"/>
                </a:solidFill>
                <a:latin typeface="Times New Roman"/>
                <a:ea typeface="Times New Roman"/>
                <a:cs typeface="Times New Roman"/>
                <a:sym typeface="Times New Roman"/>
              </a:rPr>
              <a:t>The Korn Shell (ksh): </a:t>
            </a:r>
            <a:endParaRPr b="0" i="0" sz="1400" u="none" cap="none" strike="noStrike">
              <a:solidFill>
                <a:srgbClr val="000000"/>
              </a:solidFill>
              <a:latin typeface="Arial"/>
              <a:ea typeface="Arial"/>
              <a:cs typeface="Arial"/>
              <a:sym typeface="Arial"/>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Korn shell is essentially a superset of the Bourne shell</a:t>
            </a:r>
            <a:endParaRPr b="0" i="0" sz="1400" u="none" cap="none" strike="noStrike">
              <a:solidFill>
                <a:srgbClr val="000000"/>
              </a:solidFill>
              <a:latin typeface="Arial"/>
              <a:ea typeface="Arial"/>
              <a:cs typeface="Arial"/>
              <a:sym typeface="Arial"/>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allows in-built support for arithmetic operations while offering interactive features which are similar to the C shell.</a:t>
            </a:r>
            <a:endParaRPr b="0" i="0" sz="1400" u="none" cap="none" strike="noStrike">
              <a:solidFill>
                <a:srgbClr val="000000"/>
              </a:solidFill>
              <a:latin typeface="Arial"/>
              <a:ea typeface="Arial"/>
              <a:cs typeface="Arial"/>
              <a:sym typeface="Arial"/>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includes features like built-in arithmetic and C-like arrays, functions, and string-manipulation facilities.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Korn shell runs scripts made for the Bourne shell, while offering string, array and function manipulation similar to the C programming language.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also supports scripts which were written for the C shell. Further, it is faster than most different types of shells in Linux, including the C shell.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complete path-name for the Korn shell is /bin/ksh.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By default, it uses the prompt </a:t>
            </a:r>
            <a:r>
              <a:rPr b="0" i="1"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for the root user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By default, it uses the prompt  </a:t>
            </a:r>
            <a:r>
              <a:rPr b="0" i="1"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for the non-root users.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C00000"/>
              </a:buClr>
              <a:buSzPts val="1800"/>
              <a:buFont typeface="Arial"/>
              <a:buChar char="•"/>
            </a:pPr>
            <a:r>
              <a:rPr b="1" i="0" lang="en-US" sz="1800" u="none" cap="none" strike="noStrike">
                <a:solidFill>
                  <a:srgbClr val="C00000"/>
                </a:solidFill>
                <a:latin typeface="Times New Roman"/>
                <a:ea typeface="Times New Roman"/>
                <a:cs typeface="Times New Roman"/>
                <a:sym typeface="Times New Roman"/>
              </a:rPr>
              <a:t>The Z Shell (zsh): </a:t>
            </a:r>
            <a:endParaRPr b="1" i="0" sz="1800" u="none" cap="none" strike="noStrike">
              <a:solidFill>
                <a:srgbClr val="C00000"/>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Z Shell or zsh is a sh shell extension with tons of improvements for customization. If you want a modern shell that has all the features a much more, the zsh shell is what you’re looking for.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Types of SHELL</a:t>
            </a:r>
            <a:endParaRPr b="1" i="0" sz="2800" u="none" cap="none" strike="noStrike">
              <a:solidFill>
                <a:schemeClr val="lt1"/>
              </a:solidFill>
              <a:latin typeface="Times New Roman"/>
              <a:ea typeface="Times New Roman"/>
              <a:cs typeface="Times New Roman"/>
              <a:sym typeface="Times New Roman"/>
            </a:endParaRPr>
          </a:p>
        </p:txBody>
      </p:sp>
      <p:pic>
        <p:nvPicPr>
          <p:cNvPr id="214" name="Google Shape;214;p19"/>
          <p:cNvPicPr preferRelativeResize="0"/>
          <p:nvPr/>
        </p:nvPicPr>
        <p:blipFill rotWithShape="1">
          <a:blip r:embed="rId3">
            <a:alphaModFix/>
          </a:blip>
          <a:srcRect b="0" l="0" r="0" t="0"/>
          <a:stretch/>
        </p:blipFill>
        <p:spPr>
          <a:xfrm>
            <a:off x="2386012" y="1487776"/>
            <a:ext cx="7419975" cy="4067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Basic commands for SHELL</a:t>
            </a:r>
            <a:endParaRPr b="1" i="0" sz="2800" u="none" cap="none" strike="noStrike">
              <a:solidFill>
                <a:schemeClr val="lt1"/>
              </a:solidFill>
              <a:latin typeface="Times New Roman"/>
              <a:ea typeface="Times New Roman"/>
              <a:cs typeface="Times New Roman"/>
              <a:sym typeface="Times New Roman"/>
            </a:endParaRPr>
          </a:p>
        </p:txBody>
      </p:sp>
      <p:sp>
        <p:nvSpPr>
          <p:cNvPr id="220" name="Google Shape;220;p20"/>
          <p:cNvSpPr/>
          <p:nvPr/>
        </p:nvSpPr>
        <p:spPr>
          <a:xfrm>
            <a:off x="166255" y="1276983"/>
            <a:ext cx="9430327" cy="32686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1. </a:t>
            </a:r>
            <a:r>
              <a:rPr b="1" i="1" lang="en-US" sz="2000" u="none" cap="none" strike="noStrike">
                <a:solidFill>
                  <a:srgbClr val="C00000"/>
                </a:solidFill>
                <a:latin typeface="Times New Roman"/>
                <a:ea typeface="Times New Roman"/>
                <a:cs typeface="Times New Roman"/>
                <a:sym typeface="Times New Roman"/>
              </a:rPr>
              <a:t>cat /etc/shells </a:t>
            </a:r>
            <a:r>
              <a:rPr b="0" i="1" lang="en-US" sz="2000" u="none" cap="none" strike="noStrike">
                <a:solidFill>
                  <a:schemeClr val="dk1"/>
                </a:solidFill>
                <a:latin typeface="Times New Roman"/>
                <a:ea typeface="Times New Roman"/>
                <a:cs typeface="Times New Roman"/>
                <a:sym typeface="Times New Roman"/>
              </a:rPr>
              <a:t>: List the Installed Shells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2. </a:t>
            </a:r>
            <a:r>
              <a:rPr b="1" i="1" lang="en-US" sz="2000" u="none" cap="none" strike="noStrike">
                <a:solidFill>
                  <a:srgbClr val="C00000"/>
                </a:solidFill>
                <a:latin typeface="Times New Roman"/>
                <a:ea typeface="Times New Roman"/>
                <a:cs typeface="Times New Roman"/>
                <a:sym typeface="Times New Roman"/>
              </a:rPr>
              <a:t>sudo apt-get install SHELL-NAME </a:t>
            </a:r>
            <a:r>
              <a:rPr b="0" i="1" lang="en-US" sz="2000" u="none" cap="none" strike="noStrike">
                <a:solidFill>
                  <a:schemeClr val="dk1"/>
                </a:solidFill>
                <a:latin typeface="Times New Roman"/>
                <a:ea typeface="Times New Roman"/>
                <a:cs typeface="Times New Roman"/>
                <a:sym typeface="Times New Roman"/>
              </a:rPr>
              <a:t>: Installing Another Shell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3. </a:t>
            </a:r>
            <a:r>
              <a:rPr b="1" i="1" lang="en-US" sz="2000" u="none" cap="none" strike="noStrike">
                <a:solidFill>
                  <a:srgbClr val="C00000"/>
                </a:solidFill>
                <a:latin typeface="Times New Roman"/>
                <a:ea typeface="Times New Roman"/>
                <a:cs typeface="Times New Roman"/>
                <a:sym typeface="Times New Roman"/>
              </a:rPr>
              <a:t>sudo –i</a:t>
            </a:r>
            <a:r>
              <a:rPr b="0" i="1" lang="en-US" sz="2000" u="none" cap="none" strike="noStrike">
                <a:solidFill>
                  <a:schemeClr val="dk1"/>
                </a:solidFill>
                <a:latin typeface="Times New Roman"/>
                <a:ea typeface="Times New Roman"/>
                <a:cs typeface="Times New Roman"/>
                <a:sym typeface="Times New Roman"/>
              </a:rPr>
              <a:t>:  change to root user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4.</a:t>
            </a:r>
            <a:r>
              <a:rPr b="1" i="1" lang="en-US" sz="2000" u="none" cap="none" strike="noStrike">
                <a:solidFill>
                  <a:srgbClr val="C00000"/>
                </a:solidFill>
                <a:latin typeface="Times New Roman"/>
                <a:ea typeface="Times New Roman"/>
                <a:cs typeface="Times New Roman"/>
                <a:sym typeface="Times New Roman"/>
              </a:rPr>
              <a:t> echo $SHELL</a:t>
            </a:r>
            <a:r>
              <a:rPr b="0" i="1" lang="en-US" sz="2000" u="none" cap="none" strike="noStrike">
                <a:solidFill>
                  <a:schemeClr val="dk1"/>
                </a:solidFill>
                <a:latin typeface="Times New Roman"/>
                <a:ea typeface="Times New Roman"/>
                <a:cs typeface="Times New Roman"/>
                <a:sym typeface="Times New Roman"/>
              </a:rPr>
              <a:t>:  The $SHELL environment variable holds the name of current shell.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5. </a:t>
            </a:r>
            <a:r>
              <a:rPr b="1" i="1" lang="en-US" sz="2000" u="none" cap="none" strike="noStrike">
                <a:solidFill>
                  <a:srgbClr val="C00000"/>
                </a:solidFill>
                <a:latin typeface="Times New Roman"/>
                <a:ea typeface="Times New Roman"/>
                <a:cs typeface="Times New Roman"/>
                <a:sym typeface="Times New Roman"/>
              </a:rPr>
              <a:t>Shell-name</a:t>
            </a:r>
            <a:r>
              <a:rPr b="0" i="1" lang="en-US" sz="2000" u="none" cap="none" strike="noStrike">
                <a:solidFill>
                  <a:schemeClr val="dk1"/>
                </a:solidFill>
                <a:latin typeface="Times New Roman"/>
                <a:ea typeface="Times New Roman"/>
                <a:cs typeface="Times New Roman"/>
                <a:sym typeface="Times New Roman"/>
              </a:rPr>
              <a:t>: start new shell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6. </a:t>
            </a:r>
            <a:r>
              <a:rPr b="1" i="1" lang="en-US" sz="2000" u="none" cap="none" strike="noStrike">
                <a:solidFill>
                  <a:srgbClr val="C00000"/>
                </a:solidFill>
                <a:latin typeface="Times New Roman"/>
                <a:ea typeface="Times New Roman"/>
                <a:cs typeface="Times New Roman"/>
                <a:sym typeface="Times New Roman"/>
              </a:rPr>
              <a:t>chsh</a:t>
            </a:r>
            <a:r>
              <a:rPr b="0" i="1" lang="en-US" sz="2000" u="none" cap="none" strike="noStrike">
                <a:solidFill>
                  <a:schemeClr val="dk1"/>
                </a:solidFill>
                <a:latin typeface="Times New Roman"/>
                <a:ea typeface="Times New Roman"/>
                <a:cs typeface="Times New Roman"/>
                <a:sym typeface="Times New Roman"/>
              </a:rPr>
              <a:t>: allows you to change your default shell.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en-US" sz="2000" u="none" cap="none" strike="noStrike">
                <a:solidFill>
                  <a:schemeClr val="dk1"/>
                </a:solidFill>
                <a:latin typeface="Times New Roman"/>
                <a:ea typeface="Times New Roman"/>
                <a:cs typeface="Times New Roman"/>
                <a:sym typeface="Times New Roman"/>
              </a:rPr>
              <a:t>7. </a:t>
            </a:r>
            <a:r>
              <a:rPr b="1" i="1" lang="en-US" sz="2000" u="none" cap="none" strike="noStrike">
                <a:solidFill>
                  <a:srgbClr val="C00000"/>
                </a:solidFill>
                <a:latin typeface="Times New Roman"/>
                <a:ea typeface="Times New Roman"/>
                <a:cs typeface="Times New Roman"/>
                <a:sym typeface="Times New Roman"/>
              </a:rPr>
              <a:t>chsh -s /usr/bin/shell-name</a:t>
            </a:r>
            <a:r>
              <a:rPr b="1" i="1"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To change your interactive shell</a:t>
            </a:r>
            <a:endParaRPr b="1" i="1"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Operating System</a:t>
            </a:r>
            <a:endParaRPr b="1" i="0" sz="2800" u="none" cap="none" strike="noStrike">
              <a:solidFill>
                <a:schemeClr val="lt1"/>
              </a:solidFill>
              <a:latin typeface="Times New Roman"/>
              <a:ea typeface="Times New Roman"/>
              <a:cs typeface="Times New Roman"/>
              <a:sym typeface="Times New Roman"/>
            </a:endParaRPr>
          </a:p>
        </p:txBody>
      </p:sp>
      <p:sp>
        <p:nvSpPr>
          <p:cNvPr id="91" name="Google Shape;91;p3"/>
          <p:cNvSpPr/>
          <p:nvPr/>
        </p:nvSpPr>
        <p:spPr>
          <a:xfrm>
            <a:off x="92364" y="1071424"/>
            <a:ext cx="11979565" cy="503214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An operating system acts as an </a:t>
            </a:r>
            <a:r>
              <a:rPr b="1" i="1" lang="en-US" sz="2000" u="none" cap="none" strike="noStrike">
                <a:solidFill>
                  <a:srgbClr val="0070C0"/>
                </a:solidFill>
                <a:latin typeface="Times New Roman"/>
                <a:ea typeface="Times New Roman"/>
                <a:cs typeface="Times New Roman"/>
                <a:sym typeface="Times New Roman"/>
              </a:rPr>
              <a:t>intermediary</a:t>
            </a:r>
            <a:r>
              <a:rPr b="0" i="0" lang="en-US" sz="2000" u="none" cap="none" strike="noStrike">
                <a:solidFill>
                  <a:schemeClr val="dk1"/>
                </a:solidFill>
                <a:latin typeface="Times New Roman"/>
                <a:ea typeface="Times New Roman"/>
                <a:cs typeface="Times New Roman"/>
                <a:sym typeface="Times New Roman"/>
              </a:rPr>
              <a:t> between the user of a computer and computer hardware. The purpose of an operating system is to provide an environment in which a user can execute programs </a:t>
            </a:r>
            <a:r>
              <a:rPr b="1" i="1" lang="en-US" sz="2000" u="none" cap="none" strike="noStrike">
                <a:solidFill>
                  <a:srgbClr val="0070C0"/>
                </a:solidFill>
                <a:latin typeface="Times New Roman"/>
                <a:ea typeface="Times New Roman"/>
                <a:cs typeface="Times New Roman"/>
                <a:sym typeface="Times New Roman"/>
              </a:rPr>
              <a:t>conveniently</a:t>
            </a:r>
            <a:r>
              <a:rPr b="0" i="0" lang="en-US" sz="2000" u="none" cap="none" strike="noStrike">
                <a:solidFill>
                  <a:schemeClr val="dk1"/>
                </a:solidFill>
                <a:latin typeface="Times New Roman"/>
                <a:ea typeface="Times New Roman"/>
                <a:cs typeface="Times New Roman"/>
                <a:sym typeface="Times New Roman"/>
              </a:rPr>
              <a:t> and </a:t>
            </a:r>
            <a:r>
              <a:rPr b="1" i="1" lang="en-US" sz="2000" u="none" cap="none" strike="noStrike">
                <a:solidFill>
                  <a:srgbClr val="0070C0"/>
                </a:solidFill>
                <a:latin typeface="Times New Roman"/>
                <a:ea typeface="Times New Roman"/>
                <a:cs typeface="Times New Roman"/>
                <a:sym typeface="Times New Roman"/>
              </a:rPr>
              <a:t>efficiently</a:t>
            </a: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Resource Management</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Process Management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Storage Management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Memory Management </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Security &amp; Privacy</a:t>
            </a:r>
            <a:endParaRPr b="0" i="0" sz="2200" u="none" cap="none" strike="noStrike">
              <a:solidFill>
                <a:schemeClr val="dk1"/>
              </a:solidFill>
              <a:latin typeface="Times New Roman"/>
              <a:ea typeface="Times New Roman"/>
              <a:cs typeface="Times New Roman"/>
              <a:sym typeface="Times New Roman"/>
            </a:endParaRPr>
          </a:p>
          <a:p>
            <a:pPr indent="-190500" lvl="0" marL="342900" marR="0" rtl="0" algn="just">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Directory</a:t>
            </a:r>
            <a:endParaRPr b="1" i="0" sz="2800" u="none" cap="none" strike="noStrike">
              <a:solidFill>
                <a:schemeClr val="lt1"/>
              </a:solidFill>
              <a:latin typeface="Times New Roman"/>
              <a:ea typeface="Times New Roman"/>
              <a:cs typeface="Times New Roman"/>
              <a:sym typeface="Times New Roman"/>
            </a:endParaRPr>
          </a:p>
        </p:txBody>
      </p:sp>
      <p:sp>
        <p:nvSpPr>
          <p:cNvPr id="226" name="Google Shape;226;p21"/>
          <p:cNvSpPr/>
          <p:nvPr/>
        </p:nvSpPr>
        <p:spPr>
          <a:xfrm>
            <a:off x="129310" y="683490"/>
            <a:ext cx="11988800" cy="553997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sudo (SuperUser DO): </a:t>
            </a:r>
            <a:r>
              <a:rPr b="0" i="0" lang="en-US" sz="1800" u="none" cap="none" strike="noStrike">
                <a:solidFill>
                  <a:schemeClr val="dk1"/>
                </a:solidFill>
                <a:latin typeface="Times New Roman"/>
                <a:ea typeface="Times New Roman"/>
                <a:cs typeface="Times New Roman"/>
                <a:sym typeface="Times New Roman"/>
              </a:rPr>
              <a:t>Linux command allows you to run programs or other commands with administrative privileges, just like “Run as administrator” in Windows.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0" lang="en-US" sz="2200" u="none" cap="none" strike="noStrike">
                <a:solidFill>
                  <a:srgbClr val="C00000"/>
                </a:solidFill>
                <a:latin typeface="Times New Roman"/>
                <a:ea typeface="Times New Roman"/>
                <a:cs typeface="Times New Roman"/>
                <a:sym typeface="Times New Roman"/>
              </a:rPr>
              <a:t>apt-get: </a:t>
            </a:r>
            <a:r>
              <a:rPr b="0" i="0" lang="en-US" sz="1800" u="none" cap="none" strike="noStrike">
                <a:solidFill>
                  <a:schemeClr val="dk1"/>
                </a:solidFill>
                <a:latin typeface="Times New Roman"/>
                <a:ea typeface="Times New Roman"/>
                <a:cs typeface="Times New Roman"/>
                <a:sym typeface="Times New Roman"/>
              </a:rPr>
              <a:t>It is used to install, update, upgrade and remove any package.</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sudo apt-get update:</a:t>
            </a:r>
            <a:r>
              <a:rPr b="0" i="0" lang="en-US" sz="24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This command updates the database and let your system know if there are newer packages available or not.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sudo apt-get upgrade: </a:t>
            </a:r>
            <a:r>
              <a:rPr b="0" i="0" lang="en-US" sz="1800" u="none" cap="none" strike="noStrike">
                <a:solidFill>
                  <a:schemeClr val="dk1"/>
                </a:solidFill>
                <a:latin typeface="Times New Roman"/>
                <a:ea typeface="Times New Roman"/>
                <a:cs typeface="Times New Roman"/>
                <a:sym typeface="Times New Roman"/>
              </a:rPr>
              <a:t>After updating the package database, next step is to to upgrade the installed packages.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sudo apt-get install: </a:t>
            </a:r>
            <a:r>
              <a:rPr b="0" i="0" lang="en-US" sz="1800" u="none" cap="none" strike="noStrike">
                <a:solidFill>
                  <a:schemeClr val="dk1"/>
                </a:solidFill>
                <a:latin typeface="Times New Roman"/>
                <a:ea typeface="Times New Roman"/>
                <a:cs typeface="Times New Roman"/>
                <a:sym typeface="Times New Roman"/>
              </a:rPr>
              <a:t>If you know the name of the package, then you can easily install a program using this command:</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0070C0"/>
                </a:solidFill>
                <a:latin typeface="Times New Roman"/>
                <a:ea typeface="Times New Roman"/>
                <a:cs typeface="Times New Roman"/>
                <a:sym typeface="Times New Roman"/>
              </a:rPr>
              <a:t>sudo apt-get install &lt;package-name&gt;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sudo apt-get remove: </a:t>
            </a:r>
            <a:r>
              <a:rPr b="0" i="0" lang="en-US" sz="1800" u="none" cap="none" strike="noStrike">
                <a:solidFill>
                  <a:schemeClr val="dk1"/>
                </a:solidFill>
                <a:latin typeface="Times New Roman"/>
                <a:ea typeface="Times New Roman"/>
                <a:cs typeface="Times New Roman"/>
                <a:sym typeface="Times New Roman"/>
              </a:rPr>
              <a:t>When it comes to removing the installed program apt-get remove command suits your need.</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0070C0"/>
                </a:solidFill>
                <a:latin typeface="Times New Roman"/>
                <a:ea typeface="Times New Roman"/>
                <a:cs typeface="Times New Roman"/>
                <a:sym typeface="Times New Roman"/>
              </a:rPr>
              <a:t>sudo apt-get remove &lt;package-name&gt;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t/>
            </a:r>
            <a:endParaRPr b="1" i="0"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Directory</a:t>
            </a:r>
            <a:endParaRPr b="1" i="0" sz="2800" u="none" cap="none" strike="noStrike">
              <a:solidFill>
                <a:schemeClr val="lt1"/>
              </a:solidFill>
              <a:latin typeface="Times New Roman"/>
              <a:ea typeface="Times New Roman"/>
              <a:cs typeface="Times New Roman"/>
              <a:sym typeface="Times New Roman"/>
            </a:endParaRPr>
          </a:p>
        </p:txBody>
      </p:sp>
      <p:sp>
        <p:nvSpPr>
          <p:cNvPr id="232" name="Google Shape;232;p22"/>
          <p:cNvSpPr/>
          <p:nvPr/>
        </p:nvSpPr>
        <p:spPr>
          <a:xfrm>
            <a:off x="129310" y="683490"/>
            <a:ext cx="11988800" cy="3877985"/>
          </a:xfrm>
          <a:prstGeom prst="rect">
            <a:avLst/>
          </a:prstGeom>
          <a:noFill/>
          <a:ln>
            <a:noFill/>
          </a:ln>
        </p:spPr>
        <p:txBody>
          <a:bodyPr anchorCtr="0" anchor="t" bIns="45700" lIns="91425" spcFirstLastPara="1" rIns="91425" wrap="square" tIns="45700">
            <a:spAutoFit/>
          </a:bodyPr>
          <a:lstStyle/>
          <a:p>
            <a:pPr indent="-215900" lvl="0" marL="342900" marR="0" rtl="0" algn="just">
              <a:lnSpc>
                <a:spcPct val="150000"/>
              </a:lnSpc>
              <a:spcBef>
                <a:spcPts val="0"/>
              </a:spcBef>
              <a:spcAft>
                <a:spcPts val="0"/>
              </a:spcAft>
              <a:buClr>
                <a:schemeClr val="dk1"/>
              </a:buClr>
              <a:buSzPts val="2000"/>
              <a:buFont typeface="Arial"/>
              <a:buNone/>
            </a:pPr>
            <a:r>
              <a:t/>
            </a:r>
            <a:endParaRPr b="1" i="1" sz="2000" u="none" cap="none" strike="noStrike">
              <a:solidFill>
                <a:srgbClr val="C00000"/>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chemeClr val="dk1"/>
              </a:buClr>
              <a:buSzPts val="2000"/>
              <a:buFont typeface="Arial"/>
              <a:buNone/>
            </a:pPr>
            <a:r>
              <a:t/>
            </a:r>
            <a:endParaRPr b="1" i="1" sz="2000" u="none" cap="none" strike="noStrike">
              <a:solidFill>
                <a:srgbClr val="C00000"/>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chemeClr val="dk1"/>
              </a:buClr>
              <a:buSzPts val="2000"/>
              <a:buFont typeface="Arial"/>
              <a:buNone/>
            </a:pPr>
            <a:r>
              <a:t/>
            </a:r>
            <a:endParaRPr b="1" i="1" sz="2000" u="none" cap="none" strike="noStrike">
              <a:solidFill>
                <a:srgbClr val="C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sudo apt-get purge: </a:t>
            </a:r>
            <a:r>
              <a:rPr b="0" i="0" lang="en-US" sz="2000" u="none" cap="none" strike="noStrike">
                <a:solidFill>
                  <a:schemeClr val="dk1"/>
                </a:solidFill>
                <a:latin typeface="Times New Roman"/>
                <a:ea typeface="Times New Roman"/>
                <a:cs typeface="Times New Roman"/>
                <a:sym typeface="Times New Roman"/>
              </a:rPr>
              <a:t>apt-get purge command is used when you want to remove a software completely from your system with its configuration or data files so that no longer personalized settings will be available during reinstallation.</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rgbClr val="C00000"/>
                </a:solidFill>
                <a:latin typeface="Times New Roman"/>
                <a:ea typeface="Times New Roman"/>
                <a:cs typeface="Times New Roman"/>
                <a:sym typeface="Times New Roman"/>
              </a:rPr>
              <a:t>sudo apt-get purge &lt;package-name&gt;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t/>
            </a:r>
            <a:endParaRPr b="1" i="0"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File Listing  (ls)</a:t>
            </a:r>
            <a:endParaRPr b="1" i="0" sz="2800" u="none" cap="none" strike="noStrike">
              <a:solidFill>
                <a:schemeClr val="lt1"/>
              </a:solidFill>
              <a:latin typeface="Times New Roman"/>
              <a:ea typeface="Times New Roman"/>
              <a:cs typeface="Times New Roman"/>
              <a:sym typeface="Times New Roman"/>
            </a:endParaRPr>
          </a:p>
        </p:txBody>
      </p:sp>
      <p:sp>
        <p:nvSpPr>
          <p:cNvPr id="238" name="Google Shape;238;p23"/>
          <p:cNvSpPr/>
          <p:nvPr/>
        </p:nvSpPr>
        <p:spPr>
          <a:xfrm>
            <a:off x="-1" y="1083030"/>
            <a:ext cx="12007273" cy="62324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a:t>
            </a:r>
            <a:r>
              <a:rPr b="0" i="1" lang="en-US" sz="2200" u="none" cap="none" strike="noStrike">
                <a:solidFill>
                  <a:srgbClr val="3B3835"/>
                </a:solidFill>
                <a:latin typeface="Times New Roman"/>
                <a:ea typeface="Times New Roman"/>
                <a:cs typeface="Times New Roman"/>
                <a:sym typeface="Times New Roman"/>
              </a:rPr>
              <a:t>List the contents of the folder from which it runs.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–a  </a:t>
            </a:r>
            <a:r>
              <a:rPr b="0" i="1" lang="en-US" sz="2200" u="none" cap="none" strike="noStrike">
                <a:solidFill>
                  <a:schemeClr val="dk1"/>
                </a:solidFill>
                <a:latin typeface="Times New Roman"/>
                <a:ea typeface="Times New Roman"/>
                <a:cs typeface="Times New Roman"/>
                <a:sym typeface="Times New Roman"/>
              </a:rPr>
              <a:t>The (ls -a) command will enlist the whole list of the current directory including the hidden files. Hidden files name begins with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–l </a:t>
            </a:r>
            <a:r>
              <a:rPr b="0" i="1" lang="en-US" sz="2200" u="none" cap="none" strike="noStrike">
                <a:solidFill>
                  <a:schemeClr val="dk1"/>
                </a:solidFill>
                <a:latin typeface="Times New Roman"/>
                <a:ea typeface="Times New Roman"/>
                <a:cs typeface="Times New Roman"/>
                <a:sym typeface="Times New Roman"/>
              </a:rPr>
              <a:t>List all attributes of all files in current directory.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–lh </a:t>
            </a:r>
            <a:r>
              <a:rPr b="0" i="1" lang="en-US" sz="2200" u="none" cap="none" strike="noStrike">
                <a:solidFill>
                  <a:schemeClr val="dk1"/>
                </a:solidFill>
                <a:latin typeface="Times New Roman"/>
                <a:ea typeface="Times New Roman"/>
                <a:cs typeface="Times New Roman"/>
                <a:sym typeface="Times New Roman"/>
              </a:rPr>
              <a:t>This command will show you the file sizes in human readable format (kb, gb, tb).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–R </a:t>
            </a:r>
            <a:r>
              <a:rPr b="0" i="1" lang="en-US" sz="2200" u="none" cap="none" strike="noStrike">
                <a:solidFill>
                  <a:srgbClr val="C00000"/>
                </a:solidFill>
                <a:latin typeface="Times New Roman"/>
                <a:ea typeface="Times New Roman"/>
                <a:cs typeface="Times New Roman"/>
                <a:sym typeface="Times New Roman"/>
              </a:rPr>
              <a:t> </a:t>
            </a:r>
            <a:r>
              <a:rPr b="0" i="1" lang="en-US" sz="2200" u="none" cap="none" strike="noStrike">
                <a:solidFill>
                  <a:schemeClr val="dk1"/>
                </a:solidFill>
                <a:latin typeface="Times New Roman"/>
                <a:ea typeface="Times New Roman"/>
                <a:cs typeface="Times New Roman"/>
                <a:sym typeface="Times New Roman"/>
              </a:rPr>
              <a:t>Shows all the files not only in directories but also subdirectories.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–t  </a:t>
            </a:r>
            <a:r>
              <a:rPr b="0" i="1" lang="en-US" sz="2200" u="none" cap="none" strike="noStrike">
                <a:solidFill>
                  <a:schemeClr val="dk1"/>
                </a:solidFill>
                <a:latin typeface="Times New Roman"/>
                <a:ea typeface="Times New Roman"/>
                <a:cs typeface="Times New Roman"/>
                <a:sym typeface="Times New Roman"/>
              </a:rPr>
              <a:t>Place files in order of their modification. The last modified will be placed first.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-s </a:t>
            </a:r>
            <a:r>
              <a:rPr b="0" i="1" lang="en-US" sz="2200" u="none" cap="none" strike="noStrike">
                <a:solidFill>
                  <a:schemeClr val="dk1"/>
                </a:solidFill>
                <a:latin typeface="Times New Roman"/>
                <a:ea typeface="Times New Roman"/>
                <a:cs typeface="Times New Roman"/>
                <a:sym typeface="Times New Roman"/>
              </a:rPr>
              <a:t>Biggest file in size will be placed first.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  </a:t>
            </a:r>
            <a:r>
              <a:rPr b="0" i="1" lang="en-US" sz="2200" u="none" cap="none" strike="noStrike">
                <a:solidFill>
                  <a:schemeClr val="dk1"/>
                </a:solidFill>
                <a:latin typeface="Times New Roman"/>
                <a:ea typeface="Times New Roman"/>
                <a:cs typeface="Times New Roman"/>
                <a:sym typeface="Times New Roman"/>
              </a:rPr>
              <a:t>It give the contents of parent directory.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–lX </a:t>
            </a:r>
            <a:r>
              <a:rPr b="0" i="1" lang="en-US" sz="2200" u="none" cap="none" strike="noStrike">
                <a:solidFill>
                  <a:schemeClr val="dk1"/>
                </a:solidFill>
                <a:latin typeface="Times New Roman"/>
                <a:ea typeface="Times New Roman"/>
                <a:cs typeface="Times New Roman"/>
                <a:sym typeface="Times New Roman"/>
              </a:rPr>
              <a:t> It will group the files with same extensions together in the list.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ls –d*/   </a:t>
            </a:r>
            <a:r>
              <a:rPr b="0" i="1" lang="en-US" sz="2200" u="none" cap="none" strike="noStrike">
                <a:solidFill>
                  <a:schemeClr val="dk1"/>
                </a:solidFill>
                <a:latin typeface="Times New Roman"/>
                <a:ea typeface="Times New Roman"/>
                <a:cs typeface="Times New Roman"/>
                <a:sym typeface="Times New Roman"/>
              </a:rPr>
              <a:t>It is used to display only subdirectories.</a:t>
            </a:r>
            <a:endParaRPr b="0" i="1" sz="22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id="239" name="Google Shape;239;p23"/>
          <p:cNvSpPr/>
          <p:nvPr/>
        </p:nvSpPr>
        <p:spPr>
          <a:xfrm>
            <a:off x="147782" y="695188"/>
            <a:ext cx="11582399" cy="49866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0070C0"/>
                </a:solidFill>
                <a:latin typeface="Times New Roman"/>
                <a:ea typeface="Times New Roman"/>
                <a:cs typeface="Times New Roman"/>
                <a:sym typeface="Times New Roman"/>
              </a:rPr>
              <a:t>The </a:t>
            </a:r>
            <a:r>
              <a:rPr b="1" i="1" lang="en-US" sz="2000" u="none" cap="none" strike="noStrike">
                <a:solidFill>
                  <a:srgbClr val="C00000"/>
                </a:solidFill>
                <a:latin typeface="Times New Roman"/>
                <a:ea typeface="Times New Roman"/>
                <a:cs typeface="Times New Roman"/>
                <a:sym typeface="Times New Roman"/>
              </a:rPr>
              <a:t>ls</a:t>
            </a:r>
            <a:r>
              <a:rPr b="1" i="1" lang="en-US" sz="2000" u="none" cap="none" strike="noStrike">
                <a:solidFill>
                  <a:srgbClr val="0070C0"/>
                </a:solidFill>
                <a:latin typeface="Times New Roman"/>
                <a:ea typeface="Times New Roman"/>
                <a:cs typeface="Times New Roman"/>
                <a:sym typeface="Times New Roman"/>
              </a:rPr>
              <a:t> is the list command in Linux. It will show the full list or content of your directory. </a:t>
            </a:r>
            <a:endParaRPr b="1" i="1" sz="20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File Listing  (ls)</a:t>
            </a:r>
            <a:endParaRPr b="1" i="0" sz="2800" u="none" cap="none" strike="noStrike">
              <a:solidFill>
                <a:schemeClr val="lt1"/>
              </a:solidFill>
              <a:latin typeface="Times New Roman"/>
              <a:ea typeface="Times New Roman"/>
              <a:cs typeface="Times New Roman"/>
              <a:sym typeface="Times New Roman"/>
            </a:endParaRPr>
          </a:p>
        </p:txBody>
      </p:sp>
      <p:sp>
        <p:nvSpPr>
          <p:cNvPr id="245" name="Google Shape;245;p24"/>
          <p:cNvSpPr/>
          <p:nvPr/>
        </p:nvSpPr>
        <p:spPr>
          <a:xfrm>
            <a:off x="-1" y="1083030"/>
            <a:ext cx="12007273" cy="42473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ls -g or ls –lG                       </a:t>
            </a:r>
            <a:r>
              <a:rPr b="0" i="1" lang="en-US" sz="2000" u="none" cap="none" strike="noStrike">
                <a:solidFill>
                  <a:schemeClr val="dk1"/>
                </a:solidFill>
                <a:latin typeface="Times New Roman"/>
                <a:ea typeface="Times New Roman"/>
                <a:cs typeface="Times New Roman"/>
                <a:sym typeface="Times New Roman"/>
              </a:rPr>
              <a:t>With this you can exclude column of group information and owner.</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ls -n	                                    </a:t>
            </a:r>
            <a:r>
              <a:rPr b="0" i="1" lang="en-US" sz="2000" u="none" cap="none" strike="noStrike">
                <a:solidFill>
                  <a:schemeClr val="dk1"/>
                </a:solidFill>
                <a:latin typeface="Times New Roman"/>
                <a:ea typeface="Times New Roman"/>
                <a:cs typeface="Times New Roman"/>
                <a:sym typeface="Times New Roman"/>
              </a:rPr>
              <a:t>It is used to print group ID and owner ID instead of their names.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ls -lX</a:t>
            </a:r>
            <a:r>
              <a:rPr b="0" i="1" lang="en-US" sz="2000" u="none" cap="none" strike="noStrike">
                <a:solidFill>
                  <a:schemeClr val="dk1"/>
                </a:solidFill>
                <a:latin typeface="Times New Roman"/>
                <a:ea typeface="Times New Roman"/>
                <a:cs typeface="Times New Roman"/>
                <a:sym typeface="Times New Roman"/>
              </a:rPr>
              <a:t>	                                    It will group the files with same extensions together in the list.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ls --color=[never/auto]</a:t>
            </a:r>
            <a:r>
              <a:rPr b="0" i="1" lang="en-US" sz="2000" u="none" cap="none" strike="noStrike">
                <a:solidFill>
                  <a:schemeClr val="dk1"/>
                </a:solidFill>
                <a:latin typeface="Times New Roman"/>
                <a:ea typeface="Times New Roman"/>
                <a:cs typeface="Times New Roman"/>
                <a:sym typeface="Times New Roman"/>
              </a:rPr>
              <a:t>	      This command is used to print list as colored or discolored.</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ls -l - -block-size=[SIZE]</a:t>
            </a:r>
            <a:r>
              <a:rPr b="0" i="1" lang="en-US" sz="2000" u="none" cap="none" strike="noStrike">
                <a:solidFill>
                  <a:schemeClr val="dk1"/>
                </a:solidFill>
                <a:latin typeface="Times New Roman"/>
                <a:ea typeface="Times New Roman"/>
                <a:cs typeface="Times New Roman"/>
                <a:sym typeface="Times New Roman"/>
              </a:rPr>
              <a:t>   It is used to display the files in a specific size format. Here, in [SIZE] you can assign </a:t>
            </a:r>
            <a:endParaRPr b="0" i="1"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                                                 size according to your requirement.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ls -p	                                   </a:t>
            </a:r>
            <a:r>
              <a:rPr b="0" i="1" lang="en-US" sz="2000" u="none" cap="none" strike="noStrike">
                <a:solidFill>
                  <a:schemeClr val="dk1"/>
                </a:solidFill>
                <a:latin typeface="Times New Roman"/>
                <a:ea typeface="Times New Roman"/>
                <a:cs typeface="Times New Roman"/>
                <a:sym typeface="Times New Roman"/>
              </a:rPr>
              <a:t>It is used to identify the directory easily by marking the directories with a slash (/) </a:t>
            </a:r>
            <a:endParaRPr b="0" i="1"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                                                 line sign.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ls -g or ls –lG</a:t>
            </a:r>
            <a:r>
              <a:rPr b="0" i="1" lang="en-US" sz="2000" u="none" cap="none" strike="noStrike">
                <a:solidFill>
                  <a:schemeClr val="dk1"/>
                </a:solidFill>
                <a:latin typeface="Times New Roman"/>
                <a:ea typeface="Times New Roman"/>
                <a:cs typeface="Times New Roman"/>
                <a:sym typeface="Times New Roman"/>
              </a:rPr>
              <a:t>                     With this you can exclude column of group information and owner.</a:t>
            </a:r>
            <a:endParaRPr b="0" i="1"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&gt; Directing the output of a command</a:t>
            </a:r>
            <a:endParaRPr b="1" i="0" sz="2800" u="none" cap="none" strike="noStrike">
              <a:solidFill>
                <a:schemeClr val="lt1"/>
              </a:solidFill>
              <a:latin typeface="Times New Roman"/>
              <a:ea typeface="Times New Roman"/>
              <a:cs typeface="Times New Roman"/>
              <a:sym typeface="Times New Roman"/>
            </a:endParaRPr>
          </a:p>
        </p:txBody>
      </p:sp>
      <p:sp>
        <p:nvSpPr>
          <p:cNvPr id="251" name="Google Shape;251;p25"/>
          <p:cNvSpPr/>
          <p:nvPr/>
        </p:nvSpPr>
        <p:spPr>
          <a:xfrm>
            <a:off x="40861" y="551871"/>
            <a:ext cx="12068012" cy="50783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To use bash redirection, you run a command, specify the </a:t>
            </a:r>
            <a:r>
              <a:rPr b="1" i="1" lang="en-US" sz="2400" u="none" cap="none" strike="noStrike">
                <a:solidFill>
                  <a:srgbClr val="C00000"/>
                </a:solidFill>
                <a:latin typeface="Times New Roman"/>
                <a:ea typeface="Times New Roman"/>
                <a:cs typeface="Times New Roman"/>
                <a:sym typeface="Times New Roman"/>
              </a:rPr>
              <a:t>&gt;</a:t>
            </a:r>
            <a:r>
              <a:rPr b="0" i="1" lang="en-US" sz="2400" u="none" cap="none" strike="noStrike">
                <a:solidFill>
                  <a:schemeClr val="dk1"/>
                </a:solidFill>
                <a:latin typeface="Times New Roman"/>
                <a:ea typeface="Times New Roman"/>
                <a:cs typeface="Times New Roman"/>
                <a:sym typeface="Times New Roman"/>
              </a:rPr>
              <a:t> or </a:t>
            </a:r>
            <a:r>
              <a:rPr b="1" i="1" lang="en-US" sz="2400" u="none" cap="none" strike="noStrike">
                <a:solidFill>
                  <a:srgbClr val="C00000"/>
                </a:solidFill>
                <a:latin typeface="Times New Roman"/>
                <a:ea typeface="Times New Roman"/>
                <a:cs typeface="Times New Roman"/>
                <a:sym typeface="Times New Roman"/>
              </a:rPr>
              <a:t>&gt;&gt;</a:t>
            </a:r>
            <a:r>
              <a:rPr b="0" i="1" lang="en-US" sz="2400" u="none" cap="none" strike="noStrike">
                <a:solidFill>
                  <a:schemeClr val="dk1"/>
                </a:solidFill>
                <a:latin typeface="Times New Roman"/>
                <a:ea typeface="Times New Roman"/>
                <a:cs typeface="Times New Roman"/>
                <a:sym typeface="Times New Roman"/>
              </a:rPr>
              <a:t> operator, and then provide the </a:t>
            </a:r>
            <a:r>
              <a:rPr b="1" i="1" lang="en-US" sz="2400" u="none" cap="none" strike="noStrike">
                <a:solidFill>
                  <a:srgbClr val="C00000"/>
                </a:solidFill>
                <a:latin typeface="Times New Roman"/>
                <a:ea typeface="Times New Roman"/>
                <a:cs typeface="Times New Roman"/>
                <a:sym typeface="Times New Roman"/>
              </a:rPr>
              <a:t>path of a file </a:t>
            </a:r>
            <a:r>
              <a:rPr b="0" i="1" lang="en-US" sz="2400" u="none" cap="none" strike="noStrike">
                <a:solidFill>
                  <a:schemeClr val="dk1"/>
                </a:solidFill>
                <a:latin typeface="Times New Roman"/>
                <a:ea typeface="Times New Roman"/>
                <a:cs typeface="Times New Roman"/>
                <a:sym typeface="Times New Roman"/>
              </a:rPr>
              <a:t>you want the output redirected to.</a:t>
            </a:r>
            <a:endParaRPr b="0" i="0" sz="1400" u="none" cap="none" strike="noStrike">
              <a:solidFill>
                <a:srgbClr val="000000"/>
              </a:solidFill>
              <a:latin typeface="Arial"/>
              <a:ea typeface="Arial"/>
              <a:cs typeface="Arial"/>
              <a:sym typeface="Arial"/>
            </a:endParaRPr>
          </a:p>
          <a:p>
            <a:pPr indent="-190500" lvl="0" marL="342900" marR="0" rtl="0" algn="just">
              <a:lnSpc>
                <a:spcPct val="150000"/>
              </a:lnSpc>
              <a:spcBef>
                <a:spcPts val="0"/>
              </a:spcBef>
              <a:spcAft>
                <a:spcPts val="0"/>
              </a:spcAft>
              <a:buClr>
                <a:schemeClr val="dk1"/>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 &gt; </a:t>
            </a:r>
            <a:r>
              <a:rPr b="0" i="1" lang="en-US" sz="2400" u="none" cap="none" strike="noStrike">
                <a:solidFill>
                  <a:schemeClr val="dk1"/>
                </a:solidFill>
                <a:latin typeface="Times New Roman"/>
                <a:ea typeface="Times New Roman"/>
                <a:cs typeface="Times New Roman"/>
                <a:sym typeface="Times New Roman"/>
              </a:rPr>
              <a:t>redirects the output of a command to a file, replacing the existing contents of the file.</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 &gt;&gt; </a:t>
            </a:r>
            <a:r>
              <a:rPr b="0" i="1" lang="en-US" sz="2400" u="none" cap="none" strike="noStrike">
                <a:solidFill>
                  <a:schemeClr val="dk1"/>
                </a:solidFill>
                <a:latin typeface="Times New Roman"/>
                <a:ea typeface="Times New Roman"/>
                <a:cs typeface="Times New Roman"/>
                <a:sym typeface="Times New Roman"/>
              </a:rPr>
              <a:t>redirects the output of a command to a file, appending the output to the existing contents of the file.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0070C0"/>
                </a:solidFill>
                <a:latin typeface="Times New Roman"/>
                <a:ea typeface="Times New Roman"/>
                <a:cs typeface="Times New Roman"/>
                <a:sym typeface="Times New Roman"/>
              </a:rPr>
              <a:t>ls &gt; /path/to/file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0070C0"/>
                </a:solidFill>
                <a:latin typeface="Times New Roman"/>
                <a:ea typeface="Times New Roman"/>
                <a:cs typeface="Times New Roman"/>
                <a:sym typeface="Times New Roman"/>
              </a:rPr>
              <a:t>ls &gt;&gt; /path/to/file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t/>
            </a:r>
            <a:endParaRPr b="1" i="1" sz="2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cat</a:t>
            </a:r>
            <a:endParaRPr b="1" i="0" sz="2800" u="none" cap="none" strike="noStrike">
              <a:solidFill>
                <a:schemeClr val="lt1"/>
              </a:solidFill>
              <a:latin typeface="Times New Roman"/>
              <a:ea typeface="Times New Roman"/>
              <a:cs typeface="Times New Roman"/>
              <a:sym typeface="Times New Roman"/>
            </a:endParaRPr>
          </a:p>
        </p:txBody>
      </p:sp>
      <p:sp>
        <p:nvSpPr>
          <p:cNvPr id="257" name="Google Shape;257;p26"/>
          <p:cNvSpPr/>
          <p:nvPr/>
        </p:nvSpPr>
        <p:spPr>
          <a:xfrm>
            <a:off x="142461" y="570717"/>
            <a:ext cx="11907078" cy="609397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cat:  </a:t>
            </a:r>
            <a:r>
              <a:rPr b="0" i="1" lang="en-US" sz="2000" u="none" cap="none" strike="noStrike">
                <a:solidFill>
                  <a:schemeClr val="dk1"/>
                </a:solidFill>
                <a:latin typeface="Times New Roman"/>
                <a:ea typeface="Times New Roman"/>
                <a:cs typeface="Times New Roman"/>
                <a:sym typeface="Times New Roman"/>
              </a:rPr>
              <a:t>cat(concatenate) command is very frequently used in Linux. It reads data from the file and gives their content as output. It helps us to </a:t>
            </a:r>
            <a:r>
              <a:rPr b="1" i="1" lang="en-US" sz="2000" u="none" cap="none" strike="noStrike">
                <a:solidFill>
                  <a:srgbClr val="0070C0"/>
                </a:solidFill>
                <a:latin typeface="Times New Roman"/>
                <a:ea typeface="Times New Roman"/>
                <a:cs typeface="Times New Roman"/>
                <a:sym typeface="Times New Roman"/>
              </a:rPr>
              <a:t>create, view, concatenate </a:t>
            </a:r>
            <a:r>
              <a:rPr b="0" i="1" lang="en-US" sz="2000" u="none" cap="none" strike="noStrike">
                <a:solidFill>
                  <a:schemeClr val="dk1"/>
                </a:solidFill>
                <a:latin typeface="Times New Roman"/>
                <a:ea typeface="Times New Roman"/>
                <a:cs typeface="Times New Roman"/>
                <a:sym typeface="Times New Roman"/>
              </a:rPr>
              <a:t>files.</a:t>
            </a:r>
            <a:r>
              <a:rPr b="1" i="1" lang="en-US" sz="2000" u="none" cap="none" strike="noStrike">
                <a:solidFill>
                  <a:srgbClr val="0070C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1" i="1" lang="en-US" sz="2000" u="none" cap="none" strike="noStrike">
                <a:solidFill>
                  <a:srgbClr val="0070C0"/>
                </a:solidFill>
                <a:latin typeface="Times New Roman"/>
                <a:ea typeface="Times New Roman"/>
                <a:cs typeface="Times New Roman"/>
                <a:sym typeface="Times New Roman"/>
              </a:rPr>
              <a:t>                                                          </a:t>
            </a:r>
            <a:endParaRPr b="0" i="1"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000"/>
              <a:buFont typeface="Arial"/>
              <a:buChar char="•"/>
            </a:pPr>
            <a:r>
              <a:rPr b="1" i="1" lang="en-US" sz="2000" u="none" cap="none" strike="noStrike">
                <a:solidFill>
                  <a:schemeClr val="dk1"/>
                </a:solidFill>
                <a:latin typeface="Times New Roman"/>
                <a:ea typeface="Times New Roman"/>
                <a:cs typeface="Times New Roman"/>
                <a:sym typeface="Times New Roman"/>
              </a:rPr>
              <a:t>To view a single file </a:t>
            </a:r>
            <a:endParaRPr b="1"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filename</a:t>
            </a:r>
            <a:endParaRPr b="1" i="1" sz="2000" u="none" cap="none" strike="noStrike">
              <a:solidFill>
                <a:srgbClr val="C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000"/>
              <a:buFont typeface="Arial"/>
              <a:buChar char="•"/>
            </a:pPr>
            <a:r>
              <a:rPr b="1" i="1" lang="en-US" sz="2000" u="none" cap="none" strike="noStrike">
                <a:solidFill>
                  <a:schemeClr val="dk1"/>
                </a:solidFill>
                <a:latin typeface="Times New Roman"/>
                <a:ea typeface="Times New Roman"/>
                <a:cs typeface="Times New Roman"/>
                <a:sym typeface="Times New Roman"/>
              </a:rPr>
              <a:t>To view multiple files</a:t>
            </a:r>
            <a:r>
              <a:rPr b="0" i="1" lang="en-US" sz="2000" u="none" cap="none" strike="noStrike">
                <a:solidFill>
                  <a:schemeClr val="dk1"/>
                </a:solidFill>
                <a:latin typeface="Times New Roman"/>
                <a:ea typeface="Times New Roman"/>
                <a:cs typeface="Times New Roman"/>
                <a:sym typeface="Times New Roman"/>
              </a:rPr>
              <a:t> </a:t>
            </a:r>
            <a:endParaRPr b="0"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file1 file2</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1" i="1" lang="en-US" sz="2000" u="none" cap="none" strike="noStrike">
                <a:solidFill>
                  <a:schemeClr val="dk1"/>
                </a:solidFill>
                <a:latin typeface="Times New Roman"/>
                <a:ea typeface="Times New Roman"/>
                <a:cs typeface="Times New Roman"/>
                <a:sym typeface="Times New Roman"/>
              </a:rPr>
              <a:t>To view contents of a file preceding with line numbers.</a:t>
            </a:r>
            <a:r>
              <a:rPr b="0" i="1" lang="en-US" sz="2000" u="none" cap="none" strike="noStrike">
                <a:solidFill>
                  <a:schemeClr val="dk1"/>
                </a:solidFill>
                <a:latin typeface="Times New Roman"/>
                <a:ea typeface="Times New Roman"/>
                <a:cs typeface="Times New Roman"/>
                <a:sym typeface="Times New Roman"/>
              </a:rPr>
              <a:t> </a:t>
            </a:r>
            <a:br>
              <a:rPr b="0" i="1" lang="en-US" sz="2000" u="none" cap="none" strike="noStrike">
                <a:solidFill>
                  <a:schemeClr val="dk1"/>
                </a:solidFill>
                <a:latin typeface="Times New Roman"/>
                <a:ea typeface="Times New Roman"/>
                <a:cs typeface="Times New Roman"/>
                <a:sym typeface="Times New Roman"/>
              </a:rPr>
            </a:br>
            <a:r>
              <a:rPr b="0" i="1" lang="en-US" sz="2000" u="none" cap="none" strike="noStrike">
                <a:solidFill>
                  <a:schemeClr val="dk1"/>
                </a:solidFill>
                <a:latin typeface="Times New Roman"/>
                <a:ea typeface="Times New Roman"/>
                <a:cs typeface="Times New Roman"/>
                <a:sym typeface="Times New Roman"/>
              </a:rPr>
              <a:t>                                                                            </a:t>
            </a:r>
            <a:r>
              <a:rPr b="1" i="1" lang="en-US" sz="2000" u="none" cap="none" strike="noStrike">
                <a:solidFill>
                  <a:srgbClr val="C00000"/>
                </a:solidFill>
                <a:latin typeface="Times New Roman"/>
                <a:ea typeface="Times New Roman"/>
                <a:cs typeface="Times New Roman"/>
                <a:sym typeface="Times New Roman"/>
              </a:rPr>
              <a:t>$cat -n filename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1" i="1" lang="en-US" sz="2000" u="none" cap="none" strike="noStrike">
                <a:solidFill>
                  <a:schemeClr val="dk1"/>
                </a:solidFill>
                <a:latin typeface="Times New Roman"/>
                <a:ea typeface="Times New Roman"/>
                <a:cs typeface="Times New Roman"/>
                <a:sym typeface="Times New Roman"/>
              </a:rPr>
              <a:t>Create a file </a:t>
            </a:r>
            <a:endParaRPr b="1"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 cat &gt;newfile</a:t>
            </a:r>
            <a:endParaRPr b="1" i="1" sz="2000" u="none" cap="none" strike="noStrike">
              <a:solidFill>
                <a:srgbClr val="C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Arial"/>
              <a:buChar char="•"/>
            </a:pPr>
            <a:r>
              <a:rPr b="1" i="1" lang="en-US" sz="2000" u="none" cap="none" strike="noStrike">
                <a:solidFill>
                  <a:schemeClr val="dk1"/>
                </a:solidFill>
                <a:latin typeface="Times New Roman"/>
                <a:ea typeface="Times New Roman"/>
                <a:cs typeface="Times New Roman"/>
                <a:sym typeface="Times New Roman"/>
              </a:rPr>
              <a:t>Copy the contents of one file to another file.</a:t>
            </a:r>
            <a:r>
              <a:rPr b="0" i="1" lang="en-US" sz="2000" u="none" cap="none" strike="noStrike">
                <a:solidFill>
                  <a:schemeClr val="dk1"/>
                </a:solidFill>
                <a:latin typeface="Times New Roman"/>
                <a:ea typeface="Times New Roman"/>
                <a:cs typeface="Times New Roman"/>
                <a:sym typeface="Times New Roman"/>
              </a:rPr>
              <a:t> </a:t>
            </a:r>
            <a:endParaRPr b="0"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[filename-whose-contents-is-to-be-copied] &gt; [destination-filename]</a:t>
            </a:r>
            <a:endParaRPr b="1" i="1" sz="20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cat</a:t>
            </a:r>
            <a:endParaRPr b="1" i="0" sz="2800" u="none" cap="none" strike="noStrike">
              <a:solidFill>
                <a:schemeClr val="lt1"/>
              </a:solidFill>
              <a:latin typeface="Times New Roman"/>
              <a:ea typeface="Times New Roman"/>
              <a:cs typeface="Times New Roman"/>
              <a:sym typeface="Times New Roman"/>
            </a:endParaRPr>
          </a:p>
        </p:txBody>
      </p:sp>
      <p:sp>
        <p:nvSpPr>
          <p:cNvPr id="263" name="Google Shape;263;p27"/>
          <p:cNvSpPr/>
          <p:nvPr/>
        </p:nvSpPr>
        <p:spPr>
          <a:xfrm>
            <a:off x="142461" y="921694"/>
            <a:ext cx="11907078" cy="470898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Cat command can suppress repeated empty lines in output </a:t>
            </a:r>
            <a:endParaRPr b="0"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-s file name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Cat command can append the contents of one file to the end of another file. </a:t>
            </a:r>
            <a:endParaRPr b="0"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file1 &gt;&gt; file2</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Cat command can display content in reverse order using tac command. </a:t>
            </a:r>
            <a:br>
              <a:rPr b="0"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rgbClr val="C00000"/>
                </a:solidFill>
                <a:latin typeface="Times New Roman"/>
                <a:ea typeface="Times New Roman"/>
                <a:cs typeface="Times New Roman"/>
                <a:sym typeface="Times New Roman"/>
              </a:rPr>
              <a:t>                                                                              $tac filename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Cat command can highlight the end of line.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-E "filename“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Cat command if the file has a lot of content and can’t fit in the terminal.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a:t>
            </a:r>
            <a:r>
              <a:rPr b="1" i="1" lang="en-US" sz="2000" u="none" cap="none" strike="noStrike">
                <a:solidFill>
                  <a:srgbClr val="C00000"/>
                </a:solidFill>
                <a:latin typeface="Times New Roman"/>
                <a:ea typeface="Times New Roman"/>
                <a:cs typeface="Times New Roman"/>
                <a:sym typeface="Times New Roman"/>
              </a:rPr>
              <a:t>$cat "filename" | more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cat</a:t>
            </a:r>
            <a:endParaRPr b="1" i="0" sz="2800" u="none" cap="none" strike="noStrike">
              <a:solidFill>
                <a:schemeClr val="lt1"/>
              </a:solidFill>
              <a:latin typeface="Times New Roman"/>
              <a:ea typeface="Times New Roman"/>
              <a:cs typeface="Times New Roman"/>
              <a:sym typeface="Times New Roman"/>
            </a:endParaRPr>
          </a:p>
        </p:txBody>
      </p:sp>
      <p:sp>
        <p:nvSpPr>
          <p:cNvPr id="269" name="Google Shape;269;p28"/>
          <p:cNvSpPr/>
          <p:nvPr/>
        </p:nvSpPr>
        <p:spPr>
          <a:xfrm>
            <a:off x="142461" y="1281910"/>
            <a:ext cx="11907078" cy="326865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Cat command to merge the contents of multiple files. </a:t>
            </a:r>
            <a:endParaRPr b="0"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"filename1" "filename2" "filename3" &gt; "merged_filename“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Cat command to display the content of all text files in the folder. </a:t>
            </a:r>
            <a:endParaRPr b="0" i="1" sz="20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*.txt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Cat command to write in an already existing file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$cat &gt;&gt; geeks.txt</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1" i="1" lang="en-US" sz="2000" u="none" cap="none" strike="noStrike">
                <a:solidFill>
                  <a:srgbClr val="C00000"/>
                </a:solidFill>
                <a:latin typeface="Times New Roman"/>
                <a:ea typeface="Times New Roman"/>
                <a:cs typeface="Times New Roman"/>
                <a:sym typeface="Times New Roman"/>
              </a:rPr>
              <a:t>The newly added text.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Feeding output of one command to another command </a:t>
            </a:r>
            <a:endParaRPr b="1" i="0" sz="2800" u="none" cap="none" strike="noStrike">
              <a:solidFill>
                <a:schemeClr val="lt1"/>
              </a:solidFill>
              <a:latin typeface="Times New Roman"/>
              <a:ea typeface="Times New Roman"/>
              <a:cs typeface="Times New Roman"/>
              <a:sym typeface="Times New Roman"/>
            </a:endParaRPr>
          </a:p>
        </p:txBody>
      </p:sp>
      <p:sp>
        <p:nvSpPr>
          <p:cNvPr id="275" name="Google Shape;275;p29"/>
          <p:cNvSpPr/>
          <p:nvPr/>
        </p:nvSpPr>
        <p:spPr>
          <a:xfrm>
            <a:off x="40861" y="1891139"/>
            <a:ext cx="11907078" cy="120032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The </a:t>
            </a:r>
            <a:r>
              <a:rPr b="1" i="1" lang="en-US" sz="2400" u="none" cap="none" strike="noStrike">
                <a:solidFill>
                  <a:srgbClr val="0070C0"/>
                </a:solidFill>
                <a:latin typeface="Times New Roman"/>
                <a:ea typeface="Times New Roman"/>
                <a:cs typeface="Times New Roman"/>
                <a:sym typeface="Times New Roman"/>
              </a:rPr>
              <a:t>| (pipe) </a:t>
            </a:r>
            <a:r>
              <a:rPr b="0" i="1" lang="en-US" sz="2400" u="none" cap="none" strike="noStrike">
                <a:solidFill>
                  <a:schemeClr val="dk1"/>
                </a:solidFill>
                <a:latin typeface="Times New Roman"/>
                <a:ea typeface="Times New Roman"/>
                <a:cs typeface="Times New Roman"/>
                <a:sym typeface="Times New Roman"/>
              </a:rPr>
              <a:t>symbol connects two commands to create a pipeline</a:t>
            </a:r>
            <a:endParaRPr b="0" i="0" sz="2400" u="none" cap="none" strike="noStrike">
              <a:solidFill>
                <a:schemeClr val="dk1"/>
              </a:solidFill>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C00000"/>
                </a:solidFill>
                <a:latin typeface="Times New Roman"/>
                <a:ea typeface="Times New Roman"/>
                <a:cs typeface="Times New Roman"/>
                <a:sym typeface="Times New Roman"/>
              </a:rPr>
              <a:t>$ ls | wc</a:t>
            </a:r>
            <a:endParaRPr b="1" i="1"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The PATH</a:t>
            </a:r>
            <a:endParaRPr b="1" i="0" sz="2800" u="none" cap="none" strike="noStrike">
              <a:solidFill>
                <a:schemeClr val="lt1"/>
              </a:solidFill>
              <a:latin typeface="Times New Roman"/>
              <a:ea typeface="Times New Roman"/>
              <a:cs typeface="Times New Roman"/>
              <a:sym typeface="Times New Roman"/>
            </a:endParaRPr>
          </a:p>
        </p:txBody>
      </p:sp>
      <p:sp>
        <p:nvSpPr>
          <p:cNvPr id="281" name="Google Shape;281;p30"/>
          <p:cNvSpPr/>
          <p:nvPr/>
        </p:nvSpPr>
        <p:spPr>
          <a:xfrm>
            <a:off x="40861" y="1106049"/>
            <a:ext cx="11907078" cy="286232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The sequence of directories that the shell searches to look for a command is specified in its PATH variable,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Use echo to evaluate this variable and you will see directory list separated by colons: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Arial"/>
              <a:buNone/>
            </a:pPr>
            <a:r>
              <a:t/>
            </a:r>
            <a:endParaRPr b="1" i="1" sz="24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1" lang="en-US" sz="2400" u="none" cap="none" strike="noStrike">
                <a:solidFill>
                  <a:srgbClr val="C00000"/>
                </a:solidFill>
                <a:latin typeface="Times New Roman"/>
                <a:ea typeface="Times New Roman"/>
                <a:cs typeface="Times New Roman"/>
                <a:sym typeface="Times New Roman"/>
              </a:rPr>
              <a:t>echo $PATH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History of Linux</a:t>
            </a:r>
            <a:endParaRPr b="1" i="0" sz="2800" u="none" cap="none" strike="noStrike">
              <a:solidFill>
                <a:schemeClr val="lt1"/>
              </a:solidFill>
              <a:latin typeface="Times New Roman"/>
              <a:ea typeface="Times New Roman"/>
              <a:cs typeface="Times New Roman"/>
              <a:sym typeface="Times New Roman"/>
            </a:endParaRPr>
          </a:p>
        </p:txBody>
      </p:sp>
      <p:sp>
        <p:nvSpPr>
          <p:cNvPr id="97" name="Google Shape;97;p4"/>
          <p:cNvSpPr/>
          <p:nvPr/>
        </p:nvSpPr>
        <p:spPr>
          <a:xfrm>
            <a:off x="-1" y="885020"/>
            <a:ext cx="12025746" cy="512448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222222"/>
              </a:buClr>
              <a:buSzPts val="2000"/>
              <a:buFont typeface="Arial"/>
              <a:buChar char="•"/>
            </a:pPr>
            <a:r>
              <a:rPr b="0" i="1" lang="en-US" sz="2000" u="none" cap="none" strike="noStrike">
                <a:solidFill>
                  <a:srgbClr val="222222"/>
                </a:solidFill>
                <a:latin typeface="Times New Roman"/>
                <a:ea typeface="Times New Roman"/>
                <a:cs typeface="Times New Roman"/>
                <a:sym typeface="Times New Roman"/>
              </a:rPr>
              <a:t>Linux OS is one of the famous versions of the </a:t>
            </a:r>
            <a:r>
              <a:rPr b="1" i="1" lang="en-US" sz="2000" u="none" cap="none" strike="noStrike">
                <a:solidFill>
                  <a:srgbClr val="C00000"/>
                </a:solidFill>
                <a:latin typeface="Times New Roman"/>
                <a:ea typeface="Times New Roman"/>
                <a:cs typeface="Times New Roman"/>
                <a:sym typeface="Times New Roman"/>
              </a:rPr>
              <a:t>UNIX OS</a:t>
            </a:r>
            <a:r>
              <a:rPr b="0" i="1" lang="en-US" sz="2000" u="none" cap="none" strike="noStrike">
                <a:solidFill>
                  <a:srgbClr val="222222"/>
                </a:solidFill>
                <a:latin typeface="Times New Roman"/>
                <a:ea typeface="Times New Roman"/>
                <a:cs typeface="Times New Roman"/>
                <a:sym typeface="Times New Roman"/>
              </a:rPr>
              <a:t>. It is developed to provide a </a:t>
            </a:r>
            <a:r>
              <a:rPr b="1" i="1" lang="en-US" sz="2000" u="none" cap="none" strike="noStrike">
                <a:solidFill>
                  <a:srgbClr val="0070C0"/>
                </a:solidFill>
                <a:latin typeface="Times New Roman"/>
                <a:ea typeface="Times New Roman"/>
                <a:cs typeface="Times New Roman"/>
                <a:sym typeface="Times New Roman"/>
              </a:rPr>
              <a:t>low-cost or free </a:t>
            </a:r>
            <a:r>
              <a:rPr b="0" i="1" lang="en-US" sz="2000" u="none" cap="none" strike="noStrike">
                <a:solidFill>
                  <a:srgbClr val="222222"/>
                </a:solidFill>
                <a:latin typeface="Times New Roman"/>
                <a:ea typeface="Times New Roman"/>
                <a:cs typeface="Times New Roman"/>
                <a:sym typeface="Times New Roman"/>
              </a:rPr>
              <a:t>OS for several personal computer system users. </a:t>
            </a:r>
            <a:endParaRPr b="0" i="1" sz="2000" u="none" cap="none" strike="noStrike">
              <a:solidFill>
                <a:srgbClr val="222222"/>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In 1991, the Linux history started with the starting of a particular project by the Finland student </a:t>
            </a:r>
            <a:r>
              <a:rPr b="1" i="1" lang="en-US" sz="2000" u="none" cap="none" strike="noStrike">
                <a:solidFill>
                  <a:srgbClr val="0070C0"/>
                </a:solidFill>
                <a:latin typeface="Times New Roman"/>
                <a:ea typeface="Times New Roman"/>
                <a:cs typeface="Times New Roman"/>
                <a:sym typeface="Times New Roman"/>
              </a:rPr>
              <a:t>Linus Torvalds</a:t>
            </a:r>
            <a:r>
              <a:rPr b="0" i="1" lang="en-US" sz="2000" u="none" cap="none" strike="noStrike">
                <a:solidFill>
                  <a:schemeClr val="dk1"/>
                </a:solidFill>
                <a:latin typeface="Times New Roman"/>
                <a:ea typeface="Times New Roman"/>
                <a:cs typeface="Times New Roman"/>
                <a:sym typeface="Times New Roman"/>
              </a:rPr>
              <a:t> for creating a new free </a:t>
            </a:r>
            <a:r>
              <a:rPr b="1" i="1" lang="en-US" sz="2000" u="none" cap="none" strike="noStrike">
                <a:solidFill>
                  <a:srgbClr val="0070C0"/>
                </a:solidFill>
                <a:latin typeface="Times New Roman"/>
                <a:ea typeface="Times New Roman"/>
                <a:cs typeface="Times New Roman"/>
                <a:sym typeface="Times New Roman"/>
              </a:rPr>
              <a:t>OS kernel</a:t>
            </a:r>
            <a:r>
              <a:rPr b="0" i="1"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Torvalds started developing Linux to create a system similar to </a:t>
            </a:r>
            <a:r>
              <a:rPr b="1" i="1" lang="en-US" sz="2000" u="none" cap="none" strike="noStrike">
                <a:solidFill>
                  <a:srgbClr val="0070C0"/>
                </a:solidFill>
                <a:latin typeface="Times New Roman"/>
                <a:ea typeface="Times New Roman"/>
                <a:cs typeface="Times New Roman"/>
                <a:sym typeface="Times New Roman"/>
              </a:rPr>
              <a:t>MINIX</a:t>
            </a:r>
            <a:r>
              <a:rPr b="0" i="1" lang="en-US" sz="2000" u="none" cap="none" strike="noStrike">
                <a:solidFill>
                  <a:schemeClr val="dk1"/>
                </a:solidFill>
                <a:latin typeface="Times New Roman"/>
                <a:ea typeface="Times New Roman"/>
                <a:cs typeface="Times New Roman"/>
                <a:sym typeface="Times New Roman"/>
              </a:rPr>
              <a:t>, a UNIX operating system.</a:t>
            </a:r>
            <a:endParaRPr b="0" i="1"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Linux was proposed by the Finland student Linus Torvalds in </a:t>
            </a:r>
            <a:r>
              <a:rPr b="1" i="1" lang="en-US" sz="2000" u="none" cap="none" strike="noStrike">
                <a:solidFill>
                  <a:srgbClr val="C00000"/>
                </a:solidFill>
                <a:latin typeface="Times New Roman"/>
                <a:ea typeface="Times New Roman"/>
                <a:cs typeface="Times New Roman"/>
                <a:sym typeface="Times New Roman"/>
              </a:rPr>
              <a:t>1991</a:t>
            </a:r>
            <a:r>
              <a:rPr b="0" i="1"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429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Hewlett Packard 9.0 version was published in 1992.</a:t>
            </a:r>
            <a:endParaRPr b="0" i="0" sz="1400" u="none" cap="none" strike="noStrike">
              <a:solidFill>
                <a:srgbClr val="000000"/>
              </a:solidFill>
              <a:latin typeface="Arial"/>
              <a:ea typeface="Arial"/>
              <a:cs typeface="Arial"/>
              <a:sym typeface="Arial"/>
            </a:endParaRPr>
          </a:p>
          <a:p>
            <a:pPr indent="-285750" lvl="1" marL="7429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Red Hat Linux was proposed in 1994. </a:t>
            </a:r>
            <a:endParaRPr b="0" i="1"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150000"/>
              </a:lnSpc>
              <a:spcBef>
                <a:spcPts val="0"/>
              </a:spcBef>
              <a:spcAft>
                <a:spcPts val="0"/>
              </a:spcAft>
              <a:buClr>
                <a:schemeClr val="dk1"/>
              </a:buClr>
              <a:buSzPts val="2000"/>
              <a:buFont typeface="Arial"/>
              <a:buChar char="•"/>
            </a:pPr>
            <a:r>
              <a:rPr b="0" i="1" lang="en-US" sz="2000" u="none" cap="none" strike="noStrike">
                <a:solidFill>
                  <a:schemeClr val="dk1"/>
                </a:solidFill>
                <a:latin typeface="Times New Roman"/>
                <a:ea typeface="Times New Roman"/>
                <a:cs typeface="Times New Roman"/>
                <a:sym typeface="Times New Roman"/>
              </a:rPr>
              <a:t>The first publication of </a:t>
            </a:r>
            <a:r>
              <a:rPr b="1" i="1" lang="en-US" sz="2000" u="none" cap="none" strike="noStrike">
                <a:solidFill>
                  <a:schemeClr val="dk1"/>
                </a:solidFill>
                <a:latin typeface="Times New Roman"/>
                <a:ea typeface="Times New Roman"/>
                <a:cs typeface="Times New Roman"/>
                <a:sym typeface="Times New Roman"/>
              </a:rPr>
              <a:t>Ubuntu</a:t>
            </a:r>
            <a:r>
              <a:rPr b="0" i="1" lang="en-US" sz="2000" u="none" cap="none" strike="noStrike">
                <a:solidFill>
                  <a:schemeClr val="dk1"/>
                </a:solidFill>
                <a:latin typeface="Times New Roman"/>
                <a:ea typeface="Times New Roman"/>
                <a:cs typeface="Times New Roman"/>
                <a:sym typeface="Times New Roman"/>
              </a:rPr>
              <a:t> was published in 2004.</a:t>
            </a:r>
            <a:endParaRPr b="0" i="0" sz="1400" u="none" cap="none" strike="noStrike">
              <a:solidFill>
                <a:srgbClr val="000000"/>
              </a:solidFill>
              <a:latin typeface="Arial"/>
              <a:ea typeface="Arial"/>
              <a:cs typeface="Arial"/>
              <a:sym typeface="Arial"/>
            </a:endParaRPr>
          </a:p>
          <a:p>
            <a:pPr indent="-285750" lvl="1" marL="742950" marR="0" rtl="0" algn="just">
              <a:lnSpc>
                <a:spcPct val="150000"/>
              </a:lnSpc>
              <a:spcBef>
                <a:spcPts val="0"/>
              </a:spcBef>
              <a:spcAft>
                <a:spcPts val="0"/>
              </a:spcAft>
              <a:buClr>
                <a:schemeClr val="dk1"/>
              </a:buClr>
              <a:buSzPts val="2000"/>
              <a:buFont typeface="Arial"/>
              <a:buChar char="•"/>
            </a:pPr>
            <a:r>
              <a:rPr b="1" i="1" lang="en-US" sz="2000" u="none" cap="none" strike="noStrike">
                <a:solidFill>
                  <a:schemeClr val="dk1"/>
                </a:solidFill>
                <a:latin typeface="Times New Roman"/>
                <a:ea typeface="Times New Roman"/>
                <a:cs typeface="Times New Roman"/>
                <a:sym typeface="Times New Roman"/>
              </a:rPr>
              <a:t>Oracle</a:t>
            </a:r>
            <a:r>
              <a:rPr b="0" i="1" lang="en-US" sz="2000" u="none" cap="none" strike="noStrike">
                <a:solidFill>
                  <a:schemeClr val="dk1"/>
                </a:solidFill>
                <a:latin typeface="Times New Roman"/>
                <a:ea typeface="Times New Roman"/>
                <a:cs typeface="Times New Roman"/>
                <a:sym typeface="Times New Roman"/>
              </a:rPr>
              <a:t> published its Red Hat distribution in 2006.</a:t>
            </a:r>
            <a:endParaRPr b="0" i="0" sz="1400" u="none" cap="none" strike="noStrike">
              <a:solidFill>
                <a:srgbClr val="000000"/>
              </a:solidFill>
              <a:latin typeface="Arial"/>
              <a:ea typeface="Arial"/>
              <a:cs typeface="Arial"/>
              <a:sym typeface="Arial"/>
            </a:endParaRPr>
          </a:p>
          <a:p>
            <a:pPr indent="-171450" lvl="1" marL="742950" marR="0" rtl="0" algn="just">
              <a:lnSpc>
                <a:spcPct val="150000"/>
              </a:lnSpc>
              <a:spcBef>
                <a:spcPts val="0"/>
              </a:spcBef>
              <a:spcAft>
                <a:spcPts val="0"/>
              </a:spcAft>
              <a:buClr>
                <a:schemeClr val="dk1"/>
              </a:buClr>
              <a:buSzPts val="1800"/>
              <a:buFont typeface="Arial"/>
              <a:buNone/>
            </a:pPr>
            <a:r>
              <a:t/>
            </a:r>
            <a:endParaRPr b="1" i="1" sz="18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Locating Command</a:t>
            </a:r>
            <a:endParaRPr b="1" i="0" sz="2800" u="none" cap="none" strike="noStrike">
              <a:solidFill>
                <a:schemeClr val="lt1"/>
              </a:solidFill>
              <a:latin typeface="Times New Roman"/>
              <a:ea typeface="Times New Roman"/>
              <a:cs typeface="Times New Roman"/>
              <a:sym typeface="Times New Roman"/>
            </a:endParaRPr>
          </a:p>
        </p:txBody>
      </p:sp>
      <p:sp>
        <p:nvSpPr>
          <p:cNvPr id="287" name="Google Shape;287;p31"/>
          <p:cNvSpPr/>
          <p:nvPr/>
        </p:nvSpPr>
        <p:spPr>
          <a:xfrm>
            <a:off x="40861" y="1106049"/>
            <a:ext cx="11907078" cy="34163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Commands are essentially files containing programs written in c. Files are stored in directories.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The easiest way of knowing the location of an executable program is to use </a:t>
            </a:r>
            <a:r>
              <a:rPr b="1" i="1" lang="en-US" sz="2400" u="none" cap="none" strike="noStrike">
                <a:solidFill>
                  <a:srgbClr val="C00000"/>
                </a:solidFill>
                <a:latin typeface="Times New Roman"/>
                <a:ea typeface="Times New Roman"/>
                <a:cs typeface="Times New Roman"/>
                <a:sym typeface="Times New Roman"/>
              </a:rPr>
              <a:t>type</a:t>
            </a:r>
            <a:r>
              <a:rPr b="0" i="1" lang="en-US" sz="2400" u="none" cap="none" strike="noStrike">
                <a:solidFill>
                  <a:schemeClr val="dk1"/>
                </a:solidFill>
                <a:latin typeface="Times New Roman"/>
                <a:ea typeface="Times New Roman"/>
                <a:cs typeface="Times New Roman"/>
                <a:sym typeface="Times New Roman"/>
              </a:rPr>
              <a:t> command.</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C00000"/>
                </a:solidFill>
                <a:latin typeface="Times New Roman"/>
                <a:ea typeface="Times New Roman"/>
                <a:cs typeface="Times New Roman"/>
                <a:sym typeface="Times New Roman"/>
              </a:rPr>
              <a:t>type  cat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Type looks up only for the directories specified in PATH variable.</a:t>
            </a:r>
            <a:endParaRPr b="0" i="0" sz="1400" u="none" cap="none" strike="noStrike">
              <a:solidFill>
                <a:srgbClr val="000000"/>
              </a:solidFill>
              <a:latin typeface="Arial"/>
              <a:ea typeface="Arial"/>
              <a:cs typeface="Arial"/>
              <a:sym typeface="Arial"/>
            </a:endParaRPr>
          </a:p>
          <a:p>
            <a:pPr indent="-190500" lvl="0" marL="342900" marR="0" rtl="0" algn="l">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Combining the Commands</a:t>
            </a:r>
            <a:endParaRPr b="1" i="0" sz="2800" u="none" cap="none" strike="noStrike">
              <a:solidFill>
                <a:schemeClr val="lt1"/>
              </a:solidFill>
              <a:latin typeface="Times New Roman"/>
              <a:ea typeface="Times New Roman"/>
              <a:cs typeface="Times New Roman"/>
              <a:sym typeface="Times New Roman"/>
            </a:endParaRPr>
          </a:p>
        </p:txBody>
      </p:sp>
      <p:sp>
        <p:nvSpPr>
          <p:cNvPr id="293" name="Google Shape;293;p32"/>
          <p:cNvSpPr/>
          <p:nvPr/>
        </p:nvSpPr>
        <p:spPr>
          <a:xfrm>
            <a:off x="40861" y="1106049"/>
            <a:ext cx="11907078" cy="373948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Arial"/>
              <a:buChar char="•"/>
            </a:pPr>
            <a:r>
              <a:rPr b="0" i="1" lang="en-US" sz="2200" u="none" cap="none" strike="noStrike">
                <a:solidFill>
                  <a:schemeClr val="dk1"/>
                </a:solidFill>
                <a:latin typeface="Times New Roman"/>
                <a:ea typeface="Times New Roman"/>
                <a:cs typeface="Times New Roman"/>
                <a:sym typeface="Times New Roman"/>
              </a:rPr>
              <a:t>The </a:t>
            </a:r>
            <a:r>
              <a:rPr b="1" i="1" lang="en-US" sz="2200" u="none" cap="none" strike="noStrike">
                <a:solidFill>
                  <a:srgbClr val="0070C0"/>
                </a:solidFill>
                <a:latin typeface="Times New Roman"/>
                <a:ea typeface="Times New Roman"/>
                <a:cs typeface="Times New Roman"/>
                <a:sym typeface="Times New Roman"/>
              </a:rPr>
              <a:t>semicolon (;)</a:t>
            </a:r>
            <a:r>
              <a:rPr b="0" i="1" lang="en-US" sz="2200" u="none" cap="none" strike="noStrike">
                <a:solidFill>
                  <a:schemeClr val="dk1"/>
                </a:solidFill>
                <a:latin typeface="Times New Roman"/>
                <a:ea typeface="Times New Roman"/>
                <a:cs typeface="Times New Roman"/>
                <a:sym typeface="Times New Roman"/>
              </a:rPr>
              <a:t> operator allows you to execute multiple commands in succession, regardless of whether each previous command succeeds. For example, open a Terminal window. Then, type the following three commands on one line, separated by semicolons, and press Enter. This will give you a listing of the current directory ( ls ), find out which directory you’re currently in ( pwd ), and display your login name ( whoami ) all at once.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t/>
            </a:r>
            <a:endParaRPr b="1" i="1" sz="2400" u="none" cap="none" strike="noStrike">
              <a:solidFill>
                <a:srgbClr val="C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C00000"/>
                </a:solidFill>
                <a:latin typeface="Times New Roman"/>
                <a:ea typeface="Times New Roman"/>
                <a:cs typeface="Times New Roman"/>
                <a:sym typeface="Times New Roman"/>
              </a:rPr>
              <a:t>$ ls ; pwd ; whoami</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echo  and echo -e</a:t>
            </a:r>
            <a:endParaRPr b="1" i="0" sz="2800" u="none" cap="none" strike="noStrike">
              <a:solidFill>
                <a:schemeClr val="lt1"/>
              </a:solidFill>
              <a:latin typeface="Times New Roman"/>
              <a:ea typeface="Times New Roman"/>
              <a:cs typeface="Times New Roman"/>
              <a:sym typeface="Times New Roman"/>
            </a:endParaRPr>
          </a:p>
        </p:txBody>
      </p:sp>
      <p:sp>
        <p:nvSpPr>
          <p:cNvPr id="299" name="Google Shape;299;p33"/>
          <p:cNvSpPr/>
          <p:nvPr/>
        </p:nvSpPr>
        <p:spPr>
          <a:xfrm>
            <a:off x="40861" y="1106049"/>
            <a:ext cx="11907078" cy="489364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echo </a:t>
            </a:r>
            <a:r>
              <a:rPr b="0" i="1" lang="en-US" sz="2400" u="none" cap="none" strike="noStrike">
                <a:solidFill>
                  <a:schemeClr val="dk1"/>
                </a:solidFill>
                <a:latin typeface="Times New Roman"/>
                <a:ea typeface="Times New Roman"/>
                <a:cs typeface="Times New Roman"/>
                <a:sym typeface="Times New Roman"/>
              </a:rPr>
              <a:t>command in linux is used to display line of text/string that are passed as an argument . This is a built in command that is mostly used in shell scripts and batch files to output status text to the screen or a file.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0070C0"/>
                </a:solidFill>
                <a:latin typeface="Times New Roman"/>
                <a:ea typeface="Times New Roman"/>
                <a:cs typeface="Times New Roman"/>
                <a:sym typeface="Times New Roman"/>
              </a:rPr>
              <a:t>echo [option] [string]</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echo — </a:t>
            </a:r>
            <a:r>
              <a:rPr b="0" i="1" lang="en-US" sz="2400" u="none" cap="none" strike="noStrike">
                <a:solidFill>
                  <a:schemeClr val="dk1"/>
                </a:solidFill>
                <a:latin typeface="Times New Roman"/>
                <a:ea typeface="Times New Roman"/>
                <a:cs typeface="Times New Roman"/>
                <a:sym typeface="Times New Roman"/>
              </a:rPr>
              <a:t>The "</a:t>
            </a:r>
            <a:r>
              <a:rPr b="1" i="1" lang="en-US" sz="2400" u="none" cap="none" strike="noStrike">
                <a:solidFill>
                  <a:schemeClr val="dk1"/>
                </a:solidFill>
                <a:latin typeface="Times New Roman"/>
                <a:ea typeface="Times New Roman"/>
                <a:cs typeface="Times New Roman"/>
                <a:sym typeface="Times New Roman"/>
              </a:rPr>
              <a:t>echo</a:t>
            </a:r>
            <a:r>
              <a:rPr b="0" i="1" lang="en-US" sz="2400" u="none" cap="none" strike="noStrike">
                <a:solidFill>
                  <a:schemeClr val="dk1"/>
                </a:solidFill>
                <a:latin typeface="Times New Roman"/>
                <a:ea typeface="Times New Roman"/>
                <a:cs typeface="Times New Roman"/>
                <a:sym typeface="Times New Roman"/>
              </a:rPr>
              <a:t>" command helps us move some data, usually text into a file. For example, if you want to create a new text file or add to an already made text file, you just need to type i </a:t>
            </a:r>
            <a:r>
              <a:rPr b="1" i="1" lang="en-US" sz="2400" u="none" cap="none" strike="noStrike">
                <a:solidFill>
                  <a:srgbClr val="C00000"/>
                </a:solidFill>
                <a:latin typeface="Times New Roman"/>
                <a:ea typeface="Times New Roman"/>
                <a:cs typeface="Times New Roman"/>
                <a:sym typeface="Times New Roman"/>
              </a:rPr>
              <a:t>$ echo hello, my name is xyz &gt;&gt; new.txt</a:t>
            </a:r>
            <a:r>
              <a:rPr b="0" i="1"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190500" lvl="0" marL="342900" marR="0" rtl="0" algn="just">
              <a:lnSpc>
                <a:spcPct val="150000"/>
              </a:lnSpc>
              <a:spcBef>
                <a:spcPts val="0"/>
              </a:spcBef>
              <a:spcAft>
                <a:spcPts val="0"/>
              </a:spcAft>
              <a:buClr>
                <a:schemeClr val="dk1"/>
              </a:buClr>
              <a:buSzPts val="2400"/>
              <a:buFont typeface="Arial"/>
              <a:buNone/>
            </a:pPr>
            <a:r>
              <a:t/>
            </a:r>
            <a:endParaRPr b="1" i="1" sz="2400" u="none" cap="none" strike="noStrike">
              <a:solidFill>
                <a:srgbClr val="0070C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echo  and echo -e</a:t>
            </a:r>
            <a:endParaRPr b="1" i="0" sz="2800" u="none" cap="none" strike="noStrike">
              <a:solidFill>
                <a:schemeClr val="lt1"/>
              </a:solidFill>
              <a:latin typeface="Times New Roman"/>
              <a:ea typeface="Times New Roman"/>
              <a:cs typeface="Times New Roman"/>
              <a:sym typeface="Times New Roman"/>
            </a:endParaRPr>
          </a:p>
        </p:txBody>
      </p:sp>
      <p:sp>
        <p:nvSpPr>
          <p:cNvPr id="305" name="Google Shape;305;p34"/>
          <p:cNvSpPr/>
          <p:nvPr/>
        </p:nvSpPr>
        <p:spPr>
          <a:xfrm>
            <a:off x="68570" y="598047"/>
            <a:ext cx="11907078"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The </a:t>
            </a:r>
            <a:r>
              <a:rPr b="1" i="1" lang="en-US" sz="2400" u="none" cap="none" strike="noStrike">
                <a:solidFill>
                  <a:srgbClr val="548135"/>
                </a:solidFill>
                <a:latin typeface="Times New Roman"/>
                <a:ea typeface="Times New Roman"/>
                <a:cs typeface="Times New Roman"/>
                <a:sym typeface="Times New Roman"/>
              </a:rPr>
              <a:t>‘-e’ </a:t>
            </a:r>
            <a:r>
              <a:rPr b="0" i="1" lang="en-US" sz="2400" u="none" cap="none" strike="noStrike">
                <a:solidFill>
                  <a:schemeClr val="dk1"/>
                </a:solidFill>
                <a:latin typeface="Times New Roman"/>
                <a:ea typeface="Times New Roman"/>
                <a:cs typeface="Times New Roman"/>
                <a:sym typeface="Times New Roman"/>
              </a:rPr>
              <a:t>option in Linux acts as interpretation of escaped characters that are back slashed.</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 \b :</a:t>
            </a:r>
            <a:r>
              <a:rPr b="0" i="1" lang="en-US" sz="2400" u="none" cap="none" strike="noStrike">
                <a:solidFill>
                  <a:schemeClr val="dk1"/>
                </a:solidFill>
                <a:latin typeface="Times New Roman"/>
                <a:ea typeface="Times New Roman"/>
                <a:cs typeface="Times New Roman"/>
                <a:sym typeface="Times New Roman"/>
              </a:rPr>
              <a:t> it removes all the spaces in between the text</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1" lang="en-US" sz="2400" u="none" cap="none" strike="noStrike">
                <a:solidFill>
                  <a:srgbClr val="0070C0"/>
                </a:solidFill>
                <a:latin typeface="Times New Roman"/>
                <a:ea typeface="Times New Roman"/>
                <a:cs typeface="Times New Roman"/>
                <a:sym typeface="Times New Roman"/>
              </a:rPr>
              <a:t>echo -e “abc \bklm \bxyz"</a:t>
            </a:r>
            <a:endParaRPr b="1" i="1" sz="2400" u="none" cap="none" strike="noStrike">
              <a:solidFill>
                <a:srgbClr val="0070C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\c :</a:t>
            </a:r>
            <a:r>
              <a:rPr b="0" i="1" lang="en-US" sz="2400" u="none" cap="none" strike="noStrike">
                <a:solidFill>
                  <a:schemeClr val="dk1"/>
                </a:solidFill>
                <a:latin typeface="Times New Roman"/>
                <a:ea typeface="Times New Roman"/>
                <a:cs typeface="Times New Roman"/>
                <a:sym typeface="Times New Roman"/>
              </a:rPr>
              <a:t> suppress trailing new line with backspace interpreter ‘-e‘ to continue without emitting new line.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1" lang="en-US" sz="2400" u="none" cap="none" strike="noStrike">
                <a:solidFill>
                  <a:srgbClr val="0070C0"/>
                </a:solidFill>
                <a:latin typeface="Times New Roman"/>
                <a:ea typeface="Times New Roman"/>
                <a:cs typeface="Times New Roman"/>
                <a:sym typeface="Times New Roman"/>
              </a:rPr>
              <a:t>                                                     </a:t>
            </a:r>
            <a:r>
              <a:rPr b="1" i="1" lang="en-US" sz="2400" u="none" cap="none" strike="noStrike">
                <a:solidFill>
                  <a:srgbClr val="0070C0"/>
                </a:solidFill>
                <a:latin typeface="Times New Roman"/>
                <a:ea typeface="Times New Roman"/>
                <a:cs typeface="Times New Roman"/>
                <a:sym typeface="Times New Roman"/>
              </a:rPr>
              <a:t>echo -e “abc \cabc abc”</a:t>
            </a:r>
            <a:endParaRPr b="1" i="1" sz="2400" u="none" cap="none" strike="noStrike">
              <a:solidFill>
                <a:srgbClr val="0070C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 \n : </a:t>
            </a:r>
            <a:r>
              <a:rPr b="0" i="1" lang="en-US" sz="2400" u="none" cap="none" strike="noStrike">
                <a:solidFill>
                  <a:schemeClr val="dk1"/>
                </a:solidFill>
                <a:latin typeface="Times New Roman"/>
                <a:ea typeface="Times New Roman"/>
                <a:cs typeface="Times New Roman"/>
                <a:sym typeface="Times New Roman"/>
              </a:rPr>
              <a:t>this option creates new line from where it is used.</a:t>
            </a:r>
            <a:endParaRPr b="0" i="1" sz="2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0070C0"/>
                </a:solidFill>
                <a:latin typeface="Times New Roman"/>
                <a:ea typeface="Times New Roman"/>
                <a:cs typeface="Times New Roman"/>
                <a:sym typeface="Times New Roman"/>
              </a:rPr>
              <a:t>echo -e “abc \nklm \nxyz”</a:t>
            </a:r>
            <a:endParaRPr b="1" i="1" sz="2400" u="none" cap="none" strike="noStrike">
              <a:solidFill>
                <a:srgbClr val="0070C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 \t :</a:t>
            </a:r>
            <a:r>
              <a:rPr b="0" i="1" lang="en-US" sz="2400" u="none" cap="none" strike="noStrike">
                <a:solidFill>
                  <a:schemeClr val="dk1"/>
                </a:solidFill>
                <a:latin typeface="Times New Roman"/>
                <a:ea typeface="Times New Roman"/>
                <a:cs typeface="Times New Roman"/>
                <a:sym typeface="Times New Roman"/>
              </a:rPr>
              <a:t> this option is used to create horizontal tab spaces.</a:t>
            </a:r>
            <a:endParaRPr b="0" i="0" sz="1400" u="none" cap="none" strike="noStrike">
              <a:solidFill>
                <a:srgbClr val="000000"/>
              </a:solidFill>
              <a:latin typeface="Arial"/>
              <a:ea typeface="Arial"/>
              <a:cs typeface="Arial"/>
              <a:sym typeface="Arial"/>
            </a:endParaRPr>
          </a:p>
          <a:p>
            <a:pPr indent="-190500" lvl="0" marL="342900" marR="0" rtl="0" algn="just">
              <a:lnSpc>
                <a:spcPct val="150000"/>
              </a:lnSpc>
              <a:spcBef>
                <a:spcPts val="0"/>
              </a:spcBef>
              <a:spcAft>
                <a:spcPts val="0"/>
              </a:spcAft>
              <a:buClr>
                <a:schemeClr val="dk1"/>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id="306" name="Google Shape;306;p34"/>
          <p:cNvSpPr/>
          <p:nvPr/>
        </p:nvSpPr>
        <p:spPr>
          <a:xfrm>
            <a:off x="0" y="0"/>
            <a:ext cx="12192000" cy="457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73239"/>
              </a:buClr>
              <a:buSzPts val="1200"/>
              <a:buFont typeface="Consolas"/>
              <a:buNone/>
            </a:pPr>
            <a:r>
              <a:rPr b="1" i="0" lang="en-US" sz="1200" u="none" cap="none" strike="noStrike">
                <a:solidFill>
                  <a:srgbClr val="273239"/>
                </a:solidFill>
                <a:latin typeface="Consolas"/>
                <a:ea typeface="Consolas"/>
                <a:cs typeface="Consolas"/>
                <a:sym typeface="Consolas"/>
              </a:rPr>
              <a:t>echo -e "Geeks \tfor \tGeeks"</a:t>
            </a:r>
            <a:r>
              <a:rPr b="0" i="0" lang="en-US"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07" name="Google Shape;307;p34"/>
          <p:cNvSpPr/>
          <p:nvPr/>
        </p:nvSpPr>
        <p:spPr>
          <a:xfrm>
            <a:off x="138545" y="5664313"/>
            <a:ext cx="11979563" cy="83099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\r : </a:t>
            </a:r>
            <a:r>
              <a:rPr b="0" i="1" lang="en-US" sz="2400" u="none" cap="none" strike="noStrike">
                <a:solidFill>
                  <a:schemeClr val="dk1"/>
                </a:solidFill>
                <a:latin typeface="Times New Roman"/>
                <a:ea typeface="Times New Roman"/>
                <a:cs typeface="Times New Roman"/>
                <a:sym typeface="Times New Roman"/>
              </a:rPr>
              <a:t>carriage return with backspace interpreter ‘-e‘ to have specified carriage return in output.</a:t>
            </a:r>
            <a:endParaRPr b="0" i="1"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echo  and echo -e</a:t>
            </a:r>
            <a:endParaRPr b="1" i="0" sz="2800" u="none" cap="none" strike="noStrike">
              <a:solidFill>
                <a:schemeClr val="lt1"/>
              </a:solidFill>
              <a:latin typeface="Times New Roman"/>
              <a:ea typeface="Times New Roman"/>
              <a:cs typeface="Times New Roman"/>
              <a:sym typeface="Times New Roman"/>
            </a:endParaRPr>
          </a:p>
        </p:txBody>
      </p:sp>
      <p:sp>
        <p:nvSpPr>
          <p:cNvPr id="313" name="Google Shape;313;p35"/>
          <p:cNvSpPr/>
          <p:nvPr/>
        </p:nvSpPr>
        <p:spPr>
          <a:xfrm>
            <a:off x="68570" y="1115285"/>
            <a:ext cx="11907078" cy="36471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 \v : </a:t>
            </a:r>
            <a:r>
              <a:rPr b="0" i="1" lang="en-US" sz="2200" u="none" cap="none" strike="noStrike">
                <a:solidFill>
                  <a:schemeClr val="dk1"/>
                </a:solidFill>
                <a:latin typeface="Times New Roman"/>
                <a:ea typeface="Times New Roman"/>
                <a:cs typeface="Times New Roman"/>
                <a:sym typeface="Times New Roman"/>
              </a:rPr>
              <a:t>this option is used to create vertical tab spaces.</a:t>
            </a:r>
            <a:endParaRPr b="0" i="0" sz="1400" u="none" cap="none" strike="noStrike">
              <a:solidFill>
                <a:srgbClr val="000000"/>
              </a:solidFill>
              <a:latin typeface="Arial"/>
              <a:ea typeface="Arial"/>
              <a:cs typeface="Arial"/>
              <a:sym typeface="Arial"/>
            </a:endParaRPr>
          </a:p>
          <a:p>
            <a:pPr indent="-203200" lvl="0" marL="342900" marR="0" rtl="0" algn="just">
              <a:lnSpc>
                <a:spcPct val="150000"/>
              </a:lnSpc>
              <a:spcBef>
                <a:spcPts val="0"/>
              </a:spcBef>
              <a:spcAft>
                <a:spcPts val="0"/>
              </a:spcAft>
              <a:buClr>
                <a:schemeClr val="dk1"/>
              </a:buClr>
              <a:buSzPts val="2200"/>
              <a:buFont typeface="Arial"/>
              <a:buNone/>
            </a:pPr>
            <a:r>
              <a:t/>
            </a:r>
            <a:endParaRPr b="0" i="1" sz="22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b="1" i="1" lang="en-US" sz="2200" u="none" cap="none" strike="noStrike">
                <a:solidFill>
                  <a:srgbClr val="0070C0"/>
                </a:solidFill>
                <a:latin typeface="Times New Roman"/>
                <a:ea typeface="Times New Roman"/>
                <a:cs typeface="Times New Roman"/>
                <a:sym typeface="Times New Roman"/>
              </a:rPr>
              <a:t>echo -e “abc \vklm \vxyz”</a:t>
            </a:r>
            <a:endParaRPr b="1" i="1" sz="2200" u="none" cap="none" strike="noStrike">
              <a:solidFill>
                <a:srgbClr val="0070C0"/>
              </a:solidFill>
              <a:latin typeface="Times New Roman"/>
              <a:ea typeface="Times New Roman"/>
              <a:cs typeface="Times New Roman"/>
              <a:sym typeface="Times New Roman"/>
            </a:endParaRPr>
          </a:p>
          <a:p>
            <a:pPr indent="-203200" lvl="0" marL="342900" marR="0" rtl="0" algn="just">
              <a:lnSpc>
                <a:spcPct val="150000"/>
              </a:lnSpc>
              <a:spcBef>
                <a:spcPts val="0"/>
              </a:spcBef>
              <a:spcAft>
                <a:spcPts val="0"/>
              </a:spcAft>
              <a:buClr>
                <a:schemeClr val="dk1"/>
              </a:buClr>
              <a:buSzPts val="2200"/>
              <a:buFont typeface="Arial"/>
              <a:buNone/>
            </a:pPr>
            <a:r>
              <a:t/>
            </a:r>
            <a:endParaRPr b="0" i="1" sz="2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200"/>
              <a:buFont typeface="Arial"/>
              <a:buChar char="•"/>
            </a:pPr>
            <a:r>
              <a:rPr b="0" i="1"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rgbClr val="C00000"/>
                </a:solidFill>
                <a:latin typeface="Times New Roman"/>
                <a:ea typeface="Times New Roman"/>
                <a:cs typeface="Times New Roman"/>
                <a:sym typeface="Times New Roman"/>
              </a:rPr>
              <a:t>\a : </a:t>
            </a:r>
            <a:r>
              <a:rPr b="0" i="1" lang="en-US" sz="2200" u="none" cap="none" strike="noStrike">
                <a:solidFill>
                  <a:schemeClr val="dk1"/>
                </a:solidFill>
                <a:latin typeface="Times New Roman"/>
                <a:ea typeface="Times New Roman"/>
                <a:cs typeface="Times New Roman"/>
                <a:sym typeface="Times New Roman"/>
              </a:rPr>
              <a:t>alert return with backspace interpretor ‘-e‘ to have sound alert.</a:t>
            </a:r>
            <a:endParaRPr b="0" i="0" sz="1400" u="none" cap="none" strike="noStrike">
              <a:solidFill>
                <a:srgbClr val="000000"/>
              </a:solidFill>
              <a:latin typeface="Arial"/>
              <a:ea typeface="Arial"/>
              <a:cs typeface="Arial"/>
              <a:sym typeface="Arial"/>
            </a:endParaRPr>
          </a:p>
          <a:p>
            <a:pPr indent="-203200" lvl="0" marL="342900" marR="0" rtl="0" algn="just">
              <a:lnSpc>
                <a:spcPct val="150000"/>
              </a:lnSpc>
              <a:spcBef>
                <a:spcPts val="0"/>
              </a:spcBef>
              <a:spcAft>
                <a:spcPts val="0"/>
              </a:spcAft>
              <a:buClr>
                <a:schemeClr val="dk1"/>
              </a:buClr>
              <a:buSzPts val="2200"/>
              <a:buFont typeface="Arial"/>
              <a:buNone/>
            </a:pPr>
            <a:r>
              <a:t/>
            </a:r>
            <a:endParaRPr b="0" i="1" sz="22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b="1" i="1" lang="en-US" sz="2200" u="none" cap="none" strike="noStrike">
                <a:solidFill>
                  <a:srgbClr val="0070C0"/>
                </a:solidFill>
                <a:latin typeface="Times New Roman"/>
                <a:ea typeface="Times New Roman"/>
                <a:cs typeface="Times New Roman"/>
                <a:sym typeface="Times New Roman"/>
              </a:rPr>
              <a:t>echo -e "\aabc xyz”</a:t>
            </a:r>
            <a:endParaRPr b="1" i="1" sz="2200" u="none" cap="none" strike="noStrike">
              <a:solidFill>
                <a:srgbClr val="0070C0"/>
              </a:solidFill>
              <a:latin typeface="Times New Roman"/>
              <a:ea typeface="Times New Roman"/>
              <a:cs typeface="Times New Roman"/>
              <a:sym typeface="Times New Roman"/>
            </a:endParaRPr>
          </a:p>
        </p:txBody>
      </p:sp>
      <p:sp>
        <p:nvSpPr>
          <p:cNvPr id="314" name="Google Shape;314;p35"/>
          <p:cNvSpPr/>
          <p:nvPr/>
        </p:nvSpPr>
        <p:spPr>
          <a:xfrm>
            <a:off x="0" y="0"/>
            <a:ext cx="12192000" cy="457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73239"/>
              </a:buClr>
              <a:buSzPts val="1200"/>
              <a:buFont typeface="Consolas"/>
              <a:buNone/>
            </a:pPr>
            <a:r>
              <a:rPr b="1" i="0" lang="en-US" sz="1200" u="none" cap="none" strike="noStrike">
                <a:solidFill>
                  <a:srgbClr val="273239"/>
                </a:solidFill>
                <a:latin typeface="Consolas"/>
                <a:ea typeface="Consolas"/>
                <a:cs typeface="Consolas"/>
                <a:sym typeface="Consolas"/>
              </a:rPr>
              <a:t>echo -e "Geeks \tfor \tGeeks"</a:t>
            </a:r>
            <a:r>
              <a:rPr b="0" i="0" lang="en-US"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echo  and echo -e</a:t>
            </a:r>
            <a:endParaRPr b="1" i="0" sz="2800" u="none" cap="none" strike="noStrike">
              <a:solidFill>
                <a:schemeClr val="lt1"/>
              </a:solidFill>
              <a:latin typeface="Times New Roman"/>
              <a:ea typeface="Times New Roman"/>
              <a:cs typeface="Times New Roman"/>
              <a:sym typeface="Times New Roman"/>
            </a:endParaRPr>
          </a:p>
        </p:txBody>
      </p:sp>
      <p:sp>
        <p:nvSpPr>
          <p:cNvPr id="320" name="Google Shape;320;p36"/>
          <p:cNvSpPr/>
          <p:nvPr/>
        </p:nvSpPr>
        <p:spPr>
          <a:xfrm>
            <a:off x="68570" y="1115285"/>
            <a:ext cx="11907078" cy="161582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Arial"/>
              <a:buChar char="•"/>
            </a:pPr>
            <a:r>
              <a:rPr b="0" i="1"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rgbClr val="C00000"/>
                </a:solidFill>
                <a:latin typeface="Times New Roman"/>
                <a:ea typeface="Times New Roman"/>
                <a:cs typeface="Times New Roman"/>
                <a:sym typeface="Times New Roman"/>
              </a:rPr>
              <a:t>echo * : </a:t>
            </a:r>
            <a:r>
              <a:rPr b="0" i="1" lang="en-US" sz="2200" u="none" cap="none" strike="noStrike">
                <a:solidFill>
                  <a:schemeClr val="dk1"/>
                </a:solidFill>
                <a:latin typeface="Times New Roman"/>
                <a:ea typeface="Times New Roman"/>
                <a:cs typeface="Times New Roman"/>
                <a:sym typeface="Times New Roman"/>
              </a:rPr>
              <a:t>this command will print all files/folders, similar to ls command .</a:t>
            </a:r>
            <a:endParaRPr b="0" i="0" sz="1400" u="none" cap="none" strike="noStrike">
              <a:solidFill>
                <a:srgbClr val="000000"/>
              </a:solidFill>
              <a:latin typeface="Arial"/>
              <a:ea typeface="Arial"/>
              <a:cs typeface="Arial"/>
              <a:sym typeface="Arial"/>
            </a:endParaRPr>
          </a:p>
          <a:p>
            <a:pPr indent="-203200" lvl="0" marL="342900" marR="0" rtl="0" algn="just">
              <a:lnSpc>
                <a:spcPct val="150000"/>
              </a:lnSpc>
              <a:spcBef>
                <a:spcPts val="0"/>
              </a:spcBef>
              <a:spcAft>
                <a:spcPts val="0"/>
              </a:spcAft>
              <a:buClr>
                <a:schemeClr val="dk1"/>
              </a:buClr>
              <a:buSzPts val="2200"/>
              <a:buFont typeface="Arial"/>
              <a:buNone/>
            </a:pPr>
            <a:r>
              <a:t/>
            </a:r>
            <a:endParaRPr b="0" i="1" sz="22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b="1" i="1" lang="en-US" sz="2200" u="none" cap="none" strike="noStrike">
                <a:solidFill>
                  <a:srgbClr val="0070C0"/>
                </a:solidFill>
                <a:latin typeface="Times New Roman"/>
                <a:ea typeface="Times New Roman"/>
                <a:cs typeface="Times New Roman"/>
                <a:sym typeface="Times New Roman"/>
              </a:rPr>
              <a:t>Example : echo *</a:t>
            </a:r>
            <a:endParaRPr b="1" i="1" sz="2200" u="none" cap="none" strike="noStrike">
              <a:solidFill>
                <a:srgbClr val="0070C0"/>
              </a:solidFill>
              <a:latin typeface="Times New Roman"/>
              <a:ea typeface="Times New Roman"/>
              <a:cs typeface="Times New Roman"/>
              <a:sym typeface="Times New Roman"/>
            </a:endParaRPr>
          </a:p>
        </p:txBody>
      </p:sp>
      <p:sp>
        <p:nvSpPr>
          <p:cNvPr id="321" name="Google Shape;321;p36"/>
          <p:cNvSpPr/>
          <p:nvPr/>
        </p:nvSpPr>
        <p:spPr>
          <a:xfrm>
            <a:off x="0" y="0"/>
            <a:ext cx="12192000" cy="457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73239"/>
              </a:buClr>
              <a:buSzPts val="1200"/>
              <a:buFont typeface="Consolas"/>
              <a:buNone/>
            </a:pPr>
            <a:r>
              <a:rPr b="1" i="0" lang="en-US" sz="1200" u="none" cap="none" strike="noStrike">
                <a:solidFill>
                  <a:srgbClr val="273239"/>
                </a:solidFill>
                <a:latin typeface="Consolas"/>
                <a:ea typeface="Consolas"/>
                <a:cs typeface="Consolas"/>
                <a:sym typeface="Consolas"/>
              </a:rPr>
              <a:t>echo -e "Geeks \tfor \tGeeks"</a:t>
            </a:r>
            <a:r>
              <a:rPr b="0" i="0" lang="en-US"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Directory</a:t>
            </a:r>
            <a:endParaRPr b="1" i="0" sz="2800" u="none" cap="none" strike="noStrike">
              <a:solidFill>
                <a:schemeClr val="lt1"/>
              </a:solidFill>
              <a:latin typeface="Times New Roman"/>
              <a:ea typeface="Times New Roman"/>
              <a:cs typeface="Times New Roman"/>
              <a:sym typeface="Times New Roman"/>
            </a:endParaRPr>
          </a:p>
        </p:txBody>
      </p:sp>
      <p:sp>
        <p:nvSpPr>
          <p:cNvPr id="327" name="Google Shape;327;p37"/>
          <p:cNvSpPr/>
          <p:nvPr/>
        </p:nvSpPr>
        <p:spPr>
          <a:xfrm>
            <a:off x="64655" y="713573"/>
            <a:ext cx="11517743" cy="65556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pwd: </a:t>
            </a:r>
            <a:r>
              <a:rPr b="0" i="1" lang="en-US" sz="2000" u="none" cap="none" strike="noStrike">
                <a:solidFill>
                  <a:srgbClr val="3B3835"/>
                </a:solidFill>
                <a:latin typeface="Times New Roman"/>
                <a:ea typeface="Times New Roman"/>
                <a:cs typeface="Times New Roman"/>
                <a:sym typeface="Times New Roman"/>
              </a:rPr>
              <a:t>To know which directory you are in, you can use the “pwd (print working directory)” command.</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cd dir: </a:t>
            </a:r>
            <a:r>
              <a:rPr b="0" i="1" lang="en-US" sz="2000" u="none" cap="none" strike="noStrike">
                <a:solidFill>
                  <a:schemeClr val="dk1"/>
                </a:solidFill>
                <a:latin typeface="Times New Roman"/>
                <a:ea typeface="Times New Roman"/>
                <a:cs typeface="Times New Roman"/>
                <a:sym typeface="Times New Roman"/>
              </a:rPr>
              <a:t>Use the "cd" command to go to a directory. With the help of this command, we can move all over our directories in our system.</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cd dir_1/dir_2/dir_3:</a:t>
            </a:r>
            <a:r>
              <a:rPr b="0" i="1" lang="en-US" sz="2000" u="none" cap="none" strike="noStrike">
                <a:solidFill>
                  <a:schemeClr val="dk1"/>
                </a:solidFill>
                <a:latin typeface="Times New Roman"/>
                <a:ea typeface="Times New Roman"/>
                <a:cs typeface="Times New Roman"/>
                <a:sym typeface="Times New Roman"/>
              </a:rPr>
              <a:t> This command is used to move inside a directory from a directory using absolute path.</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cd /:</a:t>
            </a:r>
            <a:r>
              <a:rPr b="0" i="1" lang="en-US" sz="2000" u="none" cap="none" strike="noStrike">
                <a:solidFill>
                  <a:schemeClr val="dk1"/>
                </a:solidFill>
                <a:latin typeface="Times New Roman"/>
                <a:ea typeface="Times New Roman"/>
                <a:cs typeface="Times New Roman"/>
                <a:sym typeface="Times New Roman"/>
              </a:rPr>
              <a:t> this command is used to change directory to the root directory.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cd ~ :</a:t>
            </a:r>
            <a:r>
              <a:rPr b="0" i="1" lang="en-US" sz="2000" u="none" cap="none" strike="noStrike">
                <a:solidFill>
                  <a:schemeClr val="dk1"/>
                </a:solidFill>
                <a:latin typeface="Times New Roman"/>
                <a:ea typeface="Times New Roman"/>
                <a:cs typeface="Times New Roman"/>
                <a:sym typeface="Times New Roman"/>
              </a:rPr>
              <a:t> this command is used to change directory to the home directory.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cd .. :</a:t>
            </a:r>
            <a:r>
              <a:rPr b="0" i="1" lang="en-US" sz="2000" u="none" cap="none" strike="noStrike">
                <a:solidFill>
                  <a:schemeClr val="dk1"/>
                </a:solidFill>
                <a:latin typeface="Times New Roman"/>
                <a:ea typeface="Times New Roman"/>
                <a:cs typeface="Times New Roman"/>
                <a:sym typeface="Times New Roman"/>
              </a:rPr>
              <a:t> this command is used to move to the parent directory of current directory, or the directory one level up from the current directory.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cd –</a:t>
            </a:r>
            <a:r>
              <a:rPr b="0" i="1" lang="en-US" sz="2000" u="none" cap="none" strike="noStrike">
                <a:solidFill>
                  <a:schemeClr val="dk1"/>
                </a:solidFill>
                <a:latin typeface="Times New Roman"/>
                <a:ea typeface="Times New Roman"/>
                <a:cs typeface="Times New Roman"/>
                <a:sym typeface="Times New Roman"/>
              </a:rPr>
              <a:t>  – Takes you to the previous directory.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cd ~username</a:t>
            </a:r>
            <a:r>
              <a:rPr b="0" i="1" lang="en-US" sz="2000" u="none" cap="none" strike="noStrike">
                <a:solidFill>
                  <a:schemeClr val="dk1"/>
                </a:solidFill>
                <a:latin typeface="Times New Roman"/>
                <a:ea typeface="Times New Roman"/>
                <a:cs typeface="Times New Roman"/>
                <a:sym typeface="Times New Roman"/>
              </a:rPr>
              <a:t>: We can change the directory from the current working directory to a user's home directory </a:t>
            </a:r>
            <a:endParaRPr b="0" i="1"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 history</a:t>
            </a:r>
            <a:r>
              <a:rPr b="0" i="1" lang="en-US" sz="2000" u="none" cap="none" strike="noStrike">
                <a:solidFill>
                  <a:schemeClr val="dk1"/>
                </a:solidFill>
                <a:latin typeface="Times New Roman"/>
                <a:ea typeface="Times New Roman"/>
                <a:cs typeface="Times New Roman"/>
                <a:sym typeface="Times New Roman"/>
              </a:rPr>
              <a:t>: history command displays all of your previous commands up to the history limit.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shutdown/poweroff:</a:t>
            </a:r>
            <a:endParaRPr b="1" i="1" sz="2000" u="none" cap="none" strike="noStrike">
              <a:solidFill>
                <a:srgbClr val="C00000"/>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Directory/Files</a:t>
            </a:r>
            <a:endParaRPr b="1" i="0" sz="2800" u="none" cap="none" strike="noStrike">
              <a:solidFill>
                <a:schemeClr val="lt1"/>
              </a:solidFill>
              <a:latin typeface="Times New Roman"/>
              <a:ea typeface="Times New Roman"/>
              <a:cs typeface="Times New Roman"/>
              <a:sym typeface="Times New Roman"/>
            </a:endParaRPr>
          </a:p>
        </p:txBody>
      </p:sp>
      <p:sp>
        <p:nvSpPr>
          <p:cNvPr id="333" name="Google Shape;333;p38"/>
          <p:cNvSpPr/>
          <p:nvPr/>
        </p:nvSpPr>
        <p:spPr>
          <a:xfrm>
            <a:off x="0" y="554185"/>
            <a:ext cx="11979564" cy="624786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mkdir</a:t>
            </a:r>
            <a:r>
              <a:rPr b="0" i="0" lang="en-US" sz="2000" u="none" cap="none" strike="noStrike">
                <a:solidFill>
                  <a:schemeClr val="dk1"/>
                </a:solidFill>
                <a:latin typeface="Times New Roman"/>
                <a:ea typeface="Times New Roman"/>
                <a:cs typeface="Times New Roman"/>
                <a:sym typeface="Times New Roman"/>
              </a:rPr>
              <a:t>— Use the </a:t>
            </a:r>
            <a:r>
              <a:rPr b="1" i="0" lang="en-US" sz="2000" u="none" cap="none" strike="noStrike">
                <a:solidFill>
                  <a:schemeClr val="dk1"/>
                </a:solidFill>
                <a:latin typeface="Times New Roman"/>
                <a:ea typeface="Times New Roman"/>
                <a:cs typeface="Times New Roman"/>
                <a:sym typeface="Times New Roman"/>
              </a:rPr>
              <a:t>mkdir</a:t>
            </a:r>
            <a:r>
              <a:rPr b="0" i="0" lang="en-US" sz="2000" u="none" cap="none" strike="noStrike">
                <a:solidFill>
                  <a:schemeClr val="dk1"/>
                </a:solidFill>
                <a:latin typeface="Times New Roman"/>
                <a:ea typeface="Times New Roman"/>
                <a:cs typeface="Times New Roman"/>
                <a:sym typeface="Times New Roman"/>
              </a:rPr>
              <a:t> command when you need to create a folder or a directory</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mkdir &lt;dirname1&gt; &lt;dirname2&gt; &lt;dirname3&gt;:  </a:t>
            </a:r>
            <a:r>
              <a:rPr b="0" i="0" lang="en-US" sz="2000" u="none" cap="none" strike="noStrike">
                <a:solidFill>
                  <a:schemeClr val="dk1"/>
                </a:solidFill>
                <a:latin typeface="Times New Roman"/>
                <a:ea typeface="Times New Roman"/>
                <a:cs typeface="Times New Roman"/>
                <a:sym typeface="Times New Roman"/>
              </a:rPr>
              <a:t>To make multiple directories.</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20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rmdir:</a:t>
            </a:r>
            <a:r>
              <a:rPr b="0" i="0" lang="en-US" sz="2000" u="none" cap="none" strike="noStrike">
                <a:solidFill>
                  <a:schemeClr val="dk1"/>
                </a:solidFill>
                <a:latin typeface="Times New Roman"/>
                <a:ea typeface="Times New Roman"/>
                <a:cs typeface="Times New Roman"/>
                <a:sym typeface="Times New Roman"/>
              </a:rPr>
              <a:t> Use </a:t>
            </a:r>
            <a:r>
              <a:rPr b="1" i="0" lang="en-US" sz="2000" u="none" cap="none" strike="noStrike">
                <a:solidFill>
                  <a:schemeClr val="dk1"/>
                </a:solidFill>
                <a:latin typeface="Times New Roman"/>
                <a:ea typeface="Times New Roman"/>
                <a:cs typeface="Times New Roman"/>
                <a:sym typeface="Times New Roman"/>
              </a:rPr>
              <a:t>rmdir</a:t>
            </a:r>
            <a:r>
              <a:rPr b="0" i="0" lang="en-US" sz="2000" u="none" cap="none" strike="noStrike">
                <a:solidFill>
                  <a:schemeClr val="dk1"/>
                </a:solidFill>
                <a:latin typeface="Times New Roman"/>
                <a:ea typeface="Times New Roman"/>
                <a:cs typeface="Times New Roman"/>
                <a:sym typeface="Times New Roman"/>
              </a:rPr>
              <a:t> to delete a directory. But </a:t>
            </a:r>
            <a:r>
              <a:rPr b="1" i="0" lang="en-US" sz="2000" u="none" cap="none" strike="noStrike">
                <a:solidFill>
                  <a:schemeClr val="dk1"/>
                </a:solidFill>
                <a:latin typeface="Times New Roman"/>
                <a:ea typeface="Times New Roman"/>
                <a:cs typeface="Times New Roman"/>
                <a:sym typeface="Times New Roman"/>
              </a:rPr>
              <a:t>rmdir</a:t>
            </a:r>
            <a:r>
              <a:rPr b="0" i="0" lang="en-US" sz="2000" u="none" cap="none" strike="noStrike">
                <a:solidFill>
                  <a:schemeClr val="dk1"/>
                </a:solidFill>
                <a:latin typeface="Times New Roman"/>
                <a:ea typeface="Times New Roman"/>
                <a:cs typeface="Times New Roman"/>
                <a:sym typeface="Times New Roman"/>
              </a:rPr>
              <a:t> can only be used to delete an empty directory.</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0"/>
              </a:spcBef>
              <a:spcAft>
                <a:spcPts val="0"/>
              </a:spcAft>
              <a:buClr>
                <a:srgbClr val="C00000"/>
              </a:buClr>
              <a:buSzPts val="1800"/>
              <a:buFont typeface="Arial"/>
              <a:buChar char="•"/>
            </a:pPr>
            <a:r>
              <a:rPr b="1" i="1" lang="en-US" sz="1800" u="none" cap="none" strike="noStrike">
                <a:solidFill>
                  <a:srgbClr val="C00000"/>
                </a:solidFill>
                <a:latin typeface="Times New Roman"/>
                <a:ea typeface="Times New Roman"/>
                <a:cs typeface="Times New Roman"/>
                <a:sym typeface="Times New Roman"/>
              </a:rPr>
              <a:t>rmdir –p:</a:t>
            </a:r>
            <a:r>
              <a:rPr b="1" i="1" lang="en-US" sz="2000" u="none" cap="none" strike="noStrike">
                <a:solidFill>
                  <a:srgbClr val="C00000"/>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This command will delete a directory including its sub-directories all at once.</a:t>
            </a:r>
            <a:endParaRPr b="1" i="1" sz="2000" u="none" cap="none" strike="noStrike">
              <a:solidFill>
                <a:srgbClr val="C00000"/>
              </a:solidFill>
              <a:latin typeface="Times New Roman"/>
              <a:ea typeface="Times New Roman"/>
              <a:cs typeface="Times New Roman"/>
              <a:sym typeface="Times New Roman"/>
            </a:endParaRPr>
          </a:p>
          <a:p>
            <a:pPr indent="-342900" lvl="0" marL="342900" marR="0" rtl="0" algn="just">
              <a:lnSpc>
                <a:spcPct val="20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rm: </a:t>
            </a:r>
            <a:r>
              <a:rPr b="0" i="0" lang="en-US" sz="2000" u="none" cap="none" strike="noStrike">
                <a:solidFill>
                  <a:schemeClr val="dk1"/>
                </a:solidFill>
                <a:latin typeface="Times New Roman"/>
                <a:ea typeface="Times New Roman"/>
                <a:cs typeface="Times New Roman"/>
                <a:sym typeface="Times New Roman"/>
              </a:rPr>
              <a:t>Use the rm command to delete files and directories.  Use "rm -r" to delete just the directory. It deletes both the folder and the files it contains when using only the rm command.</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touch</a:t>
            </a:r>
            <a:r>
              <a:rPr b="0" i="0" lang="en-US" sz="2000" u="none" cap="none" strike="noStrike">
                <a:solidFill>
                  <a:schemeClr val="dk1"/>
                </a:solidFill>
                <a:latin typeface="Times New Roman"/>
                <a:ea typeface="Times New Roman"/>
                <a:cs typeface="Times New Roman"/>
                <a:sym typeface="Times New Roman"/>
              </a:rPr>
              <a:t> — The</a:t>
            </a:r>
            <a:r>
              <a:rPr b="1" i="0" lang="en-US" sz="2000" u="none" cap="none" strike="noStrike">
                <a:solidFill>
                  <a:schemeClr val="dk1"/>
                </a:solidFill>
                <a:latin typeface="Times New Roman"/>
                <a:ea typeface="Times New Roman"/>
                <a:cs typeface="Times New Roman"/>
                <a:sym typeface="Times New Roman"/>
              </a:rPr>
              <a:t> touch</a:t>
            </a:r>
            <a:r>
              <a:rPr b="0" i="0" lang="en-US" sz="2000" u="none" cap="none" strike="noStrike">
                <a:solidFill>
                  <a:schemeClr val="dk1"/>
                </a:solidFill>
                <a:latin typeface="Times New Roman"/>
                <a:ea typeface="Times New Roman"/>
                <a:cs typeface="Times New Roman"/>
                <a:sym typeface="Times New Roman"/>
              </a:rPr>
              <a:t> command is used to create a file. It can be anything, from an empty txt file to an empty zip file. For example, “</a:t>
            </a:r>
            <a:r>
              <a:rPr b="1" i="0" lang="en-US" sz="2000" u="none" cap="none" strike="noStrike">
                <a:solidFill>
                  <a:schemeClr val="dk1"/>
                </a:solidFill>
                <a:latin typeface="Times New Roman"/>
                <a:ea typeface="Times New Roman"/>
                <a:cs typeface="Times New Roman"/>
                <a:sym typeface="Times New Roman"/>
              </a:rPr>
              <a:t>touch new.txt</a:t>
            </a: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0"/>
              </a:spcBef>
              <a:spcAft>
                <a:spcPts val="0"/>
              </a:spcAft>
              <a:buClr>
                <a:srgbClr val="C00000"/>
              </a:buClr>
              <a:buSzPts val="2000"/>
              <a:buFont typeface="Arial"/>
              <a:buChar char="•"/>
            </a:pPr>
            <a:r>
              <a:rPr b="1" i="1" lang="en-US" sz="2000" u="none" cap="none" strike="noStrike">
                <a:solidFill>
                  <a:srgbClr val="C00000"/>
                </a:solidFill>
                <a:latin typeface="Times New Roman"/>
                <a:ea typeface="Times New Roman"/>
                <a:cs typeface="Times New Roman"/>
                <a:sym typeface="Times New Roman"/>
              </a:rPr>
              <a:t>cp</a:t>
            </a:r>
            <a:r>
              <a:rPr b="0" i="0" lang="en-US" sz="2000" u="none" cap="none" strike="noStrike">
                <a:solidFill>
                  <a:schemeClr val="dk1"/>
                </a:solidFill>
                <a:latin typeface="Times New Roman"/>
                <a:ea typeface="Times New Roman"/>
                <a:cs typeface="Times New Roman"/>
                <a:sym typeface="Times New Roman"/>
              </a:rPr>
              <a:t> — Use the </a:t>
            </a:r>
            <a:r>
              <a:rPr b="1" i="0" lang="en-US" sz="2000" u="none" cap="none" strike="noStrike">
                <a:solidFill>
                  <a:schemeClr val="dk1"/>
                </a:solidFill>
                <a:latin typeface="Times New Roman"/>
                <a:ea typeface="Times New Roman"/>
                <a:cs typeface="Times New Roman"/>
                <a:sym typeface="Times New Roman"/>
              </a:rPr>
              <a:t>cp </a:t>
            </a:r>
            <a:r>
              <a:rPr b="0" i="0" lang="en-US" sz="2000" u="none" cap="none" strike="noStrike">
                <a:solidFill>
                  <a:schemeClr val="dk1"/>
                </a:solidFill>
                <a:latin typeface="Times New Roman"/>
                <a:ea typeface="Times New Roman"/>
                <a:cs typeface="Times New Roman"/>
                <a:sym typeface="Times New Roman"/>
              </a:rPr>
              <a:t>command to copy files through the command line. It takes two arguments: The first is the location of the file to be copied, the second is where to copy.</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 – Directory/Files</a:t>
            </a:r>
            <a:endParaRPr b="1" i="0" sz="2800" u="none" cap="none" strike="noStrike">
              <a:solidFill>
                <a:schemeClr val="lt1"/>
              </a:solidFill>
              <a:latin typeface="Times New Roman"/>
              <a:ea typeface="Times New Roman"/>
              <a:cs typeface="Times New Roman"/>
              <a:sym typeface="Times New Roman"/>
            </a:endParaRPr>
          </a:p>
        </p:txBody>
      </p:sp>
      <p:sp>
        <p:nvSpPr>
          <p:cNvPr id="339" name="Google Shape;339;p39"/>
          <p:cNvSpPr/>
          <p:nvPr/>
        </p:nvSpPr>
        <p:spPr>
          <a:xfrm>
            <a:off x="-9230" y="1147680"/>
            <a:ext cx="12108866" cy="460202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mv</a:t>
            </a:r>
            <a:r>
              <a:rPr b="0" i="0" lang="en-US" sz="2200" u="none" cap="none" strike="noStrike">
                <a:solidFill>
                  <a:schemeClr val="dk1"/>
                </a:solidFill>
                <a:latin typeface="Times New Roman"/>
                <a:ea typeface="Times New Roman"/>
                <a:cs typeface="Times New Roman"/>
                <a:sym typeface="Times New Roman"/>
              </a:rPr>
              <a:t> — Use the </a:t>
            </a:r>
            <a:r>
              <a:rPr b="1" i="0" lang="en-US" sz="2200" u="none" cap="none" strike="noStrike">
                <a:solidFill>
                  <a:schemeClr val="dk1"/>
                </a:solidFill>
                <a:latin typeface="Times New Roman"/>
                <a:ea typeface="Times New Roman"/>
                <a:cs typeface="Times New Roman"/>
                <a:sym typeface="Times New Roman"/>
              </a:rPr>
              <a:t>mv</a:t>
            </a:r>
            <a:r>
              <a:rPr b="0" i="0" lang="en-US" sz="2200" u="none" cap="none" strike="noStrike">
                <a:solidFill>
                  <a:schemeClr val="dk1"/>
                </a:solidFill>
                <a:latin typeface="Times New Roman"/>
                <a:ea typeface="Times New Roman"/>
                <a:cs typeface="Times New Roman"/>
                <a:sym typeface="Times New Roman"/>
              </a:rPr>
              <a:t> command to move files through the command line. We can also use the </a:t>
            </a:r>
            <a:r>
              <a:rPr b="1" i="0" lang="en-US" sz="2200" u="none" cap="none" strike="noStrike">
                <a:solidFill>
                  <a:schemeClr val="dk1"/>
                </a:solidFill>
                <a:latin typeface="Times New Roman"/>
                <a:ea typeface="Times New Roman"/>
                <a:cs typeface="Times New Roman"/>
                <a:sym typeface="Times New Roman"/>
              </a:rPr>
              <a:t>mv</a:t>
            </a:r>
            <a:r>
              <a:rPr b="0" i="0" lang="en-US" sz="2200" u="none" cap="none" strike="noStrike">
                <a:solidFill>
                  <a:schemeClr val="dk1"/>
                </a:solidFill>
                <a:latin typeface="Times New Roman"/>
                <a:ea typeface="Times New Roman"/>
                <a:cs typeface="Times New Roman"/>
                <a:sym typeface="Times New Roman"/>
              </a:rPr>
              <a:t> command to rename a file. For example, if we want to rename the file “</a:t>
            </a:r>
            <a:r>
              <a:rPr b="1" i="0" lang="en-US" sz="2200" u="none" cap="none" strike="noStrike">
                <a:solidFill>
                  <a:schemeClr val="dk1"/>
                </a:solidFill>
                <a:latin typeface="Times New Roman"/>
                <a:ea typeface="Times New Roman"/>
                <a:cs typeface="Times New Roman"/>
                <a:sym typeface="Times New Roman"/>
              </a:rPr>
              <a:t>file1</a:t>
            </a:r>
            <a:r>
              <a:rPr b="0" i="0" lang="en-US" sz="2200" u="none" cap="none" strike="noStrike">
                <a:solidFill>
                  <a:schemeClr val="dk1"/>
                </a:solidFill>
                <a:latin typeface="Times New Roman"/>
                <a:ea typeface="Times New Roman"/>
                <a:cs typeface="Times New Roman"/>
                <a:sym typeface="Times New Roman"/>
              </a:rPr>
              <a:t>” to “</a:t>
            </a:r>
            <a:r>
              <a:rPr b="1" i="0" lang="en-US" sz="2200" u="none" cap="none" strike="noStrike">
                <a:solidFill>
                  <a:schemeClr val="dk1"/>
                </a:solidFill>
                <a:latin typeface="Times New Roman"/>
                <a:ea typeface="Times New Roman"/>
                <a:cs typeface="Times New Roman"/>
                <a:sym typeface="Times New Roman"/>
              </a:rPr>
              <a:t>file2</a:t>
            </a:r>
            <a:r>
              <a:rPr b="0" i="0" lang="en-US" sz="2200" u="none" cap="none" strike="noStrike">
                <a:solidFill>
                  <a:schemeClr val="dk1"/>
                </a:solidFill>
                <a:latin typeface="Times New Roman"/>
                <a:ea typeface="Times New Roman"/>
                <a:cs typeface="Times New Roman"/>
                <a:sym typeface="Times New Roman"/>
              </a:rPr>
              <a:t>”, we can use “</a:t>
            </a:r>
            <a:r>
              <a:rPr b="1" i="0" lang="en-US" sz="2200" u="none" cap="none" strike="noStrike">
                <a:solidFill>
                  <a:schemeClr val="dk1"/>
                </a:solidFill>
                <a:latin typeface="Times New Roman"/>
                <a:ea typeface="Times New Roman"/>
                <a:cs typeface="Times New Roman"/>
                <a:sym typeface="Times New Roman"/>
              </a:rPr>
              <a:t>mv file1 fil2</a:t>
            </a:r>
            <a:r>
              <a:rPr b="0" i="0" lang="en-US" sz="2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200"/>
              <a:buFont typeface="Arial"/>
              <a:buChar char="•"/>
            </a:pPr>
            <a:r>
              <a:rPr b="1" i="1" lang="en-US" sz="2200" u="none" cap="none" strike="noStrike">
                <a:solidFill>
                  <a:srgbClr val="C00000"/>
                </a:solidFill>
                <a:latin typeface="Times New Roman"/>
                <a:ea typeface="Times New Roman"/>
                <a:cs typeface="Times New Roman"/>
                <a:sym typeface="Times New Roman"/>
              </a:rPr>
              <a:t>locate</a:t>
            </a:r>
            <a:r>
              <a:rPr b="0" i="0" lang="en-US" sz="2200" u="none" cap="none" strike="noStrike">
                <a:solidFill>
                  <a:schemeClr val="dk1"/>
                </a:solidFill>
                <a:latin typeface="Times New Roman"/>
                <a:ea typeface="Times New Roman"/>
                <a:cs typeface="Times New Roman"/>
                <a:sym typeface="Times New Roman"/>
              </a:rPr>
              <a:t> — The </a:t>
            </a:r>
            <a:r>
              <a:rPr b="1" i="0" lang="en-US" sz="2200" u="none" cap="none" strike="noStrike">
                <a:solidFill>
                  <a:schemeClr val="dk1"/>
                </a:solidFill>
                <a:latin typeface="Times New Roman"/>
                <a:ea typeface="Times New Roman"/>
                <a:cs typeface="Times New Roman"/>
                <a:sym typeface="Times New Roman"/>
              </a:rPr>
              <a:t>locate</a:t>
            </a:r>
            <a:r>
              <a:rPr b="0" i="0" lang="en-US" sz="2200" u="none" cap="none" strike="noStrike">
                <a:solidFill>
                  <a:schemeClr val="dk1"/>
                </a:solidFill>
                <a:latin typeface="Times New Roman"/>
                <a:ea typeface="Times New Roman"/>
                <a:cs typeface="Times New Roman"/>
                <a:sym typeface="Times New Roman"/>
              </a:rPr>
              <a:t> command is used to locate a file in a Linux system, just like the search command in Windows.  Using the </a:t>
            </a:r>
            <a:r>
              <a:rPr b="1" i="1" lang="en-US" sz="2200" u="none" cap="none" strike="noStrike">
                <a:solidFill>
                  <a:srgbClr val="C00000"/>
                </a:solidFill>
                <a:latin typeface="Times New Roman"/>
                <a:ea typeface="Times New Roman"/>
                <a:cs typeface="Times New Roman"/>
                <a:sym typeface="Times New Roman"/>
              </a:rPr>
              <a:t>-i </a:t>
            </a:r>
            <a:r>
              <a:rPr b="0" i="0" lang="en-US" sz="2200" u="none" cap="none" strike="noStrike">
                <a:solidFill>
                  <a:schemeClr val="dk1"/>
                </a:solidFill>
                <a:latin typeface="Times New Roman"/>
                <a:ea typeface="Times New Roman"/>
                <a:cs typeface="Times New Roman"/>
                <a:sym typeface="Times New Roman"/>
              </a:rPr>
              <a:t>argument with the command helps to ignore the case (it doesn't matter if it is uppercase or lowercase). So, if you want a file that has the word “hello”, it gives the list of all the files in your Linux system containing the word "hello" when you type in “</a:t>
            </a:r>
            <a:r>
              <a:rPr b="1" i="0" lang="en-US" sz="2200" u="none" cap="none" strike="noStrike">
                <a:solidFill>
                  <a:schemeClr val="dk1"/>
                </a:solidFill>
                <a:latin typeface="Times New Roman"/>
                <a:ea typeface="Times New Roman"/>
                <a:cs typeface="Times New Roman"/>
                <a:sym typeface="Times New Roman"/>
              </a:rPr>
              <a:t>locate -i hello</a:t>
            </a:r>
            <a:r>
              <a:rPr b="0" i="0" lang="en-US" sz="2200" u="none" cap="none" strike="noStrike">
                <a:solidFill>
                  <a:schemeClr val="dk1"/>
                </a:solidFill>
                <a:latin typeface="Times New Roman"/>
                <a:ea typeface="Times New Roman"/>
                <a:cs typeface="Times New Roman"/>
                <a:sym typeface="Times New Roman"/>
              </a:rPr>
              <a:t>”. If you remember two words, you can separate them using an asterisk (*). For example, to locate a file containing the words "hello" and "this", you can use the command “</a:t>
            </a:r>
            <a:r>
              <a:rPr b="1" i="0" lang="en-US" sz="2200" u="none" cap="none" strike="noStrike">
                <a:solidFill>
                  <a:schemeClr val="dk1"/>
                </a:solidFill>
                <a:latin typeface="Times New Roman"/>
                <a:ea typeface="Times New Roman"/>
                <a:cs typeface="Times New Roman"/>
                <a:sym typeface="Times New Roman"/>
              </a:rPr>
              <a:t>locate -i *hello*this”.</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COMMAND</a:t>
            </a:r>
            <a:endParaRPr b="1" i="0" sz="2800" u="none" cap="none" strike="noStrike">
              <a:solidFill>
                <a:schemeClr val="lt1"/>
              </a:solidFill>
              <a:latin typeface="Times New Roman"/>
              <a:ea typeface="Times New Roman"/>
              <a:cs typeface="Times New Roman"/>
              <a:sym typeface="Times New Roman"/>
            </a:endParaRPr>
          </a:p>
        </p:txBody>
      </p:sp>
      <p:sp>
        <p:nvSpPr>
          <p:cNvPr id="345" name="Google Shape;345;p40"/>
          <p:cNvSpPr/>
          <p:nvPr/>
        </p:nvSpPr>
        <p:spPr>
          <a:xfrm>
            <a:off x="96281" y="878014"/>
            <a:ext cx="11907078" cy="501675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20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zip, unzip:</a:t>
            </a:r>
            <a:r>
              <a:rPr b="0" i="0" lang="en-US" sz="2000" u="none" cap="none" strike="noStrike">
                <a:solidFill>
                  <a:schemeClr val="dk1"/>
                </a:solidFill>
                <a:latin typeface="Times New Roman"/>
                <a:ea typeface="Times New Roman"/>
                <a:cs typeface="Times New Roman"/>
                <a:sym typeface="Times New Roman"/>
              </a:rPr>
              <a:t> Use </a:t>
            </a:r>
            <a:r>
              <a:rPr b="1" i="0" lang="en-US" sz="2000" u="none" cap="none" strike="noStrike">
                <a:solidFill>
                  <a:schemeClr val="dk1"/>
                </a:solidFill>
                <a:latin typeface="Times New Roman"/>
                <a:ea typeface="Times New Roman"/>
                <a:cs typeface="Times New Roman"/>
                <a:sym typeface="Times New Roman"/>
              </a:rPr>
              <a:t>zip</a:t>
            </a:r>
            <a:r>
              <a:rPr b="0" i="0" lang="en-US" sz="2000" u="none" cap="none" strike="noStrike">
                <a:solidFill>
                  <a:schemeClr val="dk1"/>
                </a:solidFill>
                <a:latin typeface="Times New Roman"/>
                <a:ea typeface="Times New Roman"/>
                <a:cs typeface="Times New Roman"/>
                <a:sym typeface="Times New Roman"/>
              </a:rPr>
              <a:t> to compress files into a zip archive, and </a:t>
            </a:r>
            <a:r>
              <a:rPr b="1" i="0" lang="en-US" sz="2000" u="none" cap="none" strike="noStrike">
                <a:solidFill>
                  <a:schemeClr val="dk1"/>
                </a:solidFill>
                <a:latin typeface="Times New Roman"/>
                <a:ea typeface="Times New Roman"/>
                <a:cs typeface="Times New Roman"/>
                <a:sym typeface="Times New Roman"/>
              </a:rPr>
              <a:t>unzip</a:t>
            </a:r>
            <a:r>
              <a:rPr b="0" i="0" lang="en-US" sz="2000" u="none" cap="none" strike="noStrike">
                <a:solidFill>
                  <a:schemeClr val="dk1"/>
                </a:solidFill>
                <a:latin typeface="Times New Roman"/>
                <a:ea typeface="Times New Roman"/>
                <a:cs typeface="Times New Roman"/>
                <a:sym typeface="Times New Roman"/>
              </a:rPr>
              <a:t> to extract files from a zip archive.</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ping:</a:t>
            </a:r>
            <a:r>
              <a:rPr b="0" i="0" lang="en-US" sz="2000" u="none" cap="none" strike="noStrike">
                <a:solidFill>
                  <a:schemeClr val="dk1"/>
                </a:solidFill>
                <a:latin typeface="Times New Roman"/>
                <a:ea typeface="Times New Roman"/>
                <a:cs typeface="Times New Roman"/>
                <a:sym typeface="Times New Roman"/>
              </a:rPr>
              <a:t> Use </a:t>
            </a:r>
            <a:r>
              <a:rPr b="1" i="0" lang="en-US" sz="2000" u="none" cap="none" strike="noStrike">
                <a:solidFill>
                  <a:schemeClr val="dk1"/>
                </a:solidFill>
                <a:latin typeface="Times New Roman"/>
                <a:ea typeface="Times New Roman"/>
                <a:cs typeface="Times New Roman"/>
                <a:sym typeface="Times New Roman"/>
              </a:rPr>
              <a:t>ping</a:t>
            </a:r>
            <a:r>
              <a:rPr b="0" i="0" lang="en-US" sz="2000" u="none" cap="none" strike="noStrike">
                <a:solidFill>
                  <a:schemeClr val="dk1"/>
                </a:solidFill>
                <a:latin typeface="Times New Roman"/>
                <a:ea typeface="Times New Roman"/>
                <a:cs typeface="Times New Roman"/>
                <a:sym typeface="Times New Roman"/>
              </a:rPr>
              <a:t> to check your connection to a server.</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clear: </a:t>
            </a:r>
            <a:r>
              <a:rPr b="0" i="0" lang="en-US" sz="2000" u="none" cap="none" strike="noStrike">
                <a:solidFill>
                  <a:schemeClr val="dk1"/>
                </a:solidFill>
                <a:latin typeface="Times New Roman"/>
                <a:ea typeface="Times New Roman"/>
                <a:cs typeface="Times New Roman"/>
                <a:sym typeface="Times New Roman"/>
              </a:rPr>
              <a:t>This command clears the screen. </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head: </a:t>
            </a:r>
            <a:r>
              <a:rPr b="0" i="0" lang="en-US" sz="2000" u="none" cap="none" strike="noStrike">
                <a:solidFill>
                  <a:schemeClr val="dk1"/>
                </a:solidFill>
                <a:latin typeface="Times New Roman"/>
                <a:ea typeface="Times New Roman"/>
                <a:cs typeface="Times New Roman"/>
                <a:sym typeface="Times New Roman"/>
              </a:rPr>
              <a:t>Displays the first few lines of a file. By default, the ‘head’ command displays the first 10 lines of a file. But with -n option, the number of lines to be viewed can be specified.</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tail: </a:t>
            </a:r>
            <a:r>
              <a:rPr b="0" i="0" lang="en-US" sz="2000" u="none" cap="none" strike="noStrike">
                <a:solidFill>
                  <a:schemeClr val="dk1"/>
                </a:solidFill>
                <a:latin typeface="Times New Roman"/>
                <a:ea typeface="Times New Roman"/>
                <a:cs typeface="Times New Roman"/>
                <a:sym typeface="Times New Roman"/>
              </a:rPr>
              <a:t>Similar to ‘head’; the ‘tail’ command shows the last 10 lines by default, and -n option is available as well.</a:t>
            </a:r>
            <a:endParaRPr b="0" i="0" sz="1400" u="none" cap="none" strike="noStrike">
              <a:solidFill>
                <a:srgbClr val="000000"/>
              </a:solidFill>
              <a:latin typeface="Arial"/>
              <a:ea typeface="Arial"/>
              <a:cs typeface="Arial"/>
              <a:sym typeface="Arial"/>
            </a:endParaRPr>
          </a:p>
          <a:p>
            <a:pPr indent="-158750" lvl="0" marL="285750" marR="0" rtl="0" algn="just">
              <a:lnSpc>
                <a:spcPct val="2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58750" lvl="0" marL="285750" marR="0" rtl="0" algn="just">
              <a:lnSpc>
                <a:spcPct val="2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Features of Linux OS</a:t>
            </a:r>
            <a:endParaRPr b="1" i="0" sz="2800" u="none" cap="none" strike="noStrike">
              <a:solidFill>
                <a:schemeClr val="lt1"/>
              </a:solidFill>
              <a:latin typeface="Times New Roman"/>
              <a:ea typeface="Times New Roman"/>
              <a:cs typeface="Times New Roman"/>
              <a:sym typeface="Times New Roman"/>
            </a:endParaRPr>
          </a:p>
        </p:txBody>
      </p:sp>
      <p:pic>
        <p:nvPicPr>
          <p:cNvPr descr="Linux Features - Linux Documentation" id="103" name="Google Shape;103;p5"/>
          <p:cNvPicPr preferRelativeResize="0"/>
          <p:nvPr/>
        </p:nvPicPr>
        <p:blipFill rotWithShape="1">
          <a:blip r:embed="rId3">
            <a:alphaModFix/>
          </a:blip>
          <a:srcRect b="0" l="0" r="0" t="0"/>
          <a:stretch/>
        </p:blipFill>
        <p:spPr>
          <a:xfrm>
            <a:off x="2954193" y="920029"/>
            <a:ext cx="5866534" cy="550817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cal: The Calendar</a:t>
            </a:r>
            <a:endParaRPr b="1" i="0" sz="2800" u="none" cap="none" strike="noStrike">
              <a:solidFill>
                <a:schemeClr val="lt1"/>
              </a:solidFill>
              <a:latin typeface="Times New Roman"/>
              <a:ea typeface="Times New Roman"/>
              <a:cs typeface="Times New Roman"/>
              <a:sym typeface="Times New Roman"/>
            </a:endParaRPr>
          </a:p>
        </p:txBody>
      </p:sp>
      <p:sp>
        <p:nvSpPr>
          <p:cNvPr id="351" name="Google Shape;351;p41"/>
          <p:cNvSpPr/>
          <p:nvPr/>
        </p:nvSpPr>
        <p:spPr>
          <a:xfrm>
            <a:off x="40861" y="1106049"/>
            <a:ext cx="11907078" cy="212365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cal is a handy tool that you can invoke any time to see the calendar of any specific month or a complete year.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C00000"/>
                </a:solidFill>
                <a:latin typeface="Times New Roman"/>
                <a:ea typeface="Times New Roman"/>
                <a:cs typeface="Times New Roman"/>
                <a:sym typeface="Times New Roman"/>
              </a:rPr>
              <a:t>$ cal 7 2006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cal: The Calendar</a:t>
            </a:r>
            <a:endParaRPr b="1" i="0" sz="2800" u="none" cap="none" strike="noStrike">
              <a:solidFill>
                <a:schemeClr val="lt1"/>
              </a:solidFill>
              <a:latin typeface="Times New Roman"/>
              <a:ea typeface="Times New Roman"/>
              <a:cs typeface="Times New Roman"/>
              <a:sym typeface="Times New Roman"/>
            </a:endParaRPr>
          </a:p>
        </p:txBody>
      </p:sp>
      <p:sp>
        <p:nvSpPr>
          <p:cNvPr id="357" name="Google Shape;357;p42"/>
          <p:cNvSpPr/>
          <p:nvPr/>
        </p:nvSpPr>
        <p:spPr>
          <a:xfrm>
            <a:off x="40861" y="1106049"/>
            <a:ext cx="11907078" cy="212365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cal is a handy tool that you can invoke any time to see the calendar of any specific month or a complete year.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C00000"/>
                </a:solidFill>
                <a:latin typeface="Times New Roman"/>
                <a:ea typeface="Times New Roman"/>
                <a:cs typeface="Times New Roman"/>
                <a:sym typeface="Times New Roman"/>
              </a:rPr>
              <a:t>$ cal 7 2006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who: Who are the users?</a:t>
            </a:r>
            <a:endParaRPr b="1" i="0" sz="2800" u="none" cap="none" strike="noStrike">
              <a:solidFill>
                <a:schemeClr val="lt1"/>
              </a:solidFill>
              <a:latin typeface="Times New Roman"/>
              <a:ea typeface="Times New Roman"/>
              <a:cs typeface="Times New Roman"/>
              <a:sym typeface="Times New Roman"/>
            </a:endParaRPr>
          </a:p>
        </p:txBody>
      </p:sp>
      <p:sp>
        <p:nvSpPr>
          <p:cNvPr id="363" name="Google Shape;363;p43"/>
          <p:cNvSpPr/>
          <p:nvPr/>
        </p:nvSpPr>
        <p:spPr>
          <a:xfrm>
            <a:off x="40861" y="1106049"/>
            <a:ext cx="12068012" cy="212365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Linux is a system that can be concurrently used by multiple users, and you might be interested in knowing the people who are also using the system like you.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C00000"/>
                </a:solidFill>
                <a:latin typeface="Times New Roman"/>
                <a:ea typeface="Times New Roman"/>
                <a:cs typeface="Times New Roman"/>
                <a:sym typeface="Times New Roman"/>
              </a:rPr>
              <a:t>$ who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wc </a:t>
            </a:r>
            <a:endParaRPr b="1" i="0" sz="2800" u="none" cap="none" strike="noStrike">
              <a:solidFill>
                <a:schemeClr val="lt1"/>
              </a:solidFill>
              <a:latin typeface="Times New Roman"/>
              <a:ea typeface="Times New Roman"/>
              <a:cs typeface="Times New Roman"/>
              <a:sym typeface="Times New Roman"/>
            </a:endParaRPr>
          </a:p>
        </p:txBody>
      </p:sp>
      <p:sp>
        <p:nvSpPr>
          <p:cNvPr id="369" name="Google Shape;369;p44"/>
          <p:cNvSpPr/>
          <p:nvPr/>
        </p:nvSpPr>
        <p:spPr>
          <a:xfrm>
            <a:off x="40861" y="1106049"/>
            <a:ext cx="11907078" cy="120032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C00000"/>
              </a:buClr>
              <a:buSzPts val="2400"/>
              <a:buFont typeface="Arial"/>
              <a:buChar char="•"/>
            </a:pPr>
            <a:r>
              <a:rPr b="1" i="1" lang="en-US" sz="2400" u="none" cap="none" strike="noStrike">
                <a:solidFill>
                  <a:srgbClr val="C00000"/>
                </a:solidFill>
                <a:latin typeface="Times New Roman"/>
                <a:ea typeface="Times New Roman"/>
                <a:cs typeface="Times New Roman"/>
                <a:sym typeface="Times New Roman"/>
              </a:rPr>
              <a:t>wc: </a:t>
            </a:r>
            <a:r>
              <a:rPr b="0" i="0" lang="en-US" sz="2400" u="none" cap="none" strike="noStrike">
                <a:solidFill>
                  <a:schemeClr val="dk1"/>
                </a:solidFill>
                <a:latin typeface="Times New Roman"/>
                <a:ea typeface="Times New Roman"/>
                <a:cs typeface="Times New Roman"/>
                <a:sym typeface="Times New Roman"/>
              </a:rPr>
              <a:t>This command counts lines, words and letters of the input given to it.</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rgbClr val="C00000"/>
                </a:solidFill>
                <a:latin typeface="Times New Roman"/>
                <a:ea typeface="Times New Roman"/>
                <a:cs typeface="Times New Roman"/>
                <a:sym typeface="Times New Roman"/>
              </a:rPr>
              <a:t>$ wc  file-name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Internal and External commands</a:t>
            </a:r>
            <a:endParaRPr b="1" i="0" sz="2800" u="none" cap="none" strike="noStrike">
              <a:solidFill>
                <a:schemeClr val="lt1"/>
              </a:solidFill>
              <a:latin typeface="Times New Roman"/>
              <a:ea typeface="Times New Roman"/>
              <a:cs typeface="Times New Roman"/>
              <a:sym typeface="Times New Roman"/>
            </a:endParaRPr>
          </a:p>
        </p:txBody>
      </p:sp>
      <p:sp>
        <p:nvSpPr>
          <p:cNvPr id="375" name="Google Shape;375;p45"/>
          <p:cNvSpPr/>
          <p:nvPr/>
        </p:nvSpPr>
        <p:spPr>
          <a:xfrm>
            <a:off x="0" y="875140"/>
            <a:ext cx="11907078" cy="54014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300"/>
              <a:buFont typeface="Arial"/>
              <a:buChar char="•"/>
            </a:pPr>
            <a:r>
              <a:rPr b="0" i="1" lang="en-US" sz="2300" u="none" cap="none" strike="noStrike">
                <a:solidFill>
                  <a:schemeClr val="dk1"/>
                </a:solidFill>
                <a:latin typeface="Times New Roman"/>
                <a:ea typeface="Times New Roman"/>
                <a:cs typeface="Times New Roman"/>
                <a:sym typeface="Times New Roman"/>
              </a:rPr>
              <a:t>The UNIX system is command-based i.e things happen because of the commands that you key in.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300"/>
              <a:buFont typeface="Arial"/>
              <a:buNone/>
            </a:pPr>
            <a:r>
              <a:rPr b="1" i="1" lang="en-US" sz="2300" u="none" cap="none" strike="noStrike">
                <a:solidFill>
                  <a:srgbClr val="0070C0"/>
                </a:solidFill>
                <a:latin typeface="Times New Roman"/>
                <a:ea typeface="Times New Roman"/>
                <a:cs typeface="Times New Roman"/>
                <a:sym typeface="Times New Roman"/>
              </a:rPr>
              <a:t>They are grouped into two categories: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300"/>
              <a:buFont typeface="Arial"/>
              <a:buChar char="•"/>
            </a:pPr>
            <a:r>
              <a:rPr b="1" i="1" lang="en-US" sz="2300" u="none" cap="none" strike="noStrike">
                <a:solidFill>
                  <a:srgbClr val="C00000"/>
                </a:solidFill>
                <a:latin typeface="Times New Roman"/>
                <a:ea typeface="Times New Roman"/>
                <a:cs typeface="Times New Roman"/>
                <a:sym typeface="Times New Roman"/>
              </a:rPr>
              <a:t>Internal Commands : </a:t>
            </a:r>
            <a:r>
              <a:rPr b="0" i="1" lang="en-US" sz="2300" u="none" cap="none" strike="noStrike">
                <a:solidFill>
                  <a:schemeClr val="dk1"/>
                </a:solidFill>
                <a:latin typeface="Times New Roman"/>
                <a:ea typeface="Times New Roman"/>
                <a:cs typeface="Times New Roman"/>
                <a:sym typeface="Times New Roman"/>
              </a:rPr>
              <a:t>Commands which are built into the shell. For all the shell built-in commands, execution of the same is fast in the sense that the shell doesn’t have to search the given path for them in the PATH variable. Exemples: source, cd, fg, etc.</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C00000"/>
              </a:buClr>
              <a:buSzPts val="2300"/>
              <a:buFont typeface="Arial"/>
              <a:buChar char="•"/>
            </a:pPr>
            <a:r>
              <a:rPr b="1" i="1" lang="en-US" sz="2300" u="none" cap="none" strike="noStrike">
                <a:solidFill>
                  <a:srgbClr val="C00000"/>
                </a:solidFill>
                <a:latin typeface="Times New Roman"/>
                <a:ea typeface="Times New Roman"/>
                <a:cs typeface="Times New Roman"/>
                <a:sym typeface="Times New Roman"/>
              </a:rPr>
              <a:t>External Commands : </a:t>
            </a:r>
            <a:r>
              <a:rPr b="0" i="1" lang="en-US" sz="2300" u="none" cap="none" strike="noStrike">
                <a:solidFill>
                  <a:schemeClr val="dk1"/>
                </a:solidFill>
                <a:latin typeface="Times New Roman"/>
                <a:ea typeface="Times New Roman"/>
                <a:cs typeface="Times New Roman"/>
                <a:sym typeface="Times New Roman"/>
              </a:rPr>
              <a:t>Commands which aren’t built into the shell. When an external command has to be executed, the shell looks for its path given in the PATH variable. They are usually located in </a:t>
            </a:r>
            <a:r>
              <a:rPr b="1" i="1" lang="en-US" sz="2300" u="none" cap="none" strike="noStrike">
                <a:solidFill>
                  <a:srgbClr val="0070C0"/>
                </a:solidFill>
                <a:latin typeface="Times New Roman"/>
                <a:ea typeface="Times New Roman"/>
                <a:cs typeface="Times New Roman"/>
                <a:sym typeface="Times New Roman"/>
              </a:rPr>
              <a:t>/bin or /usr/bin</a:t>
            </a:r>
            <a:r>
              <a:rPr b="0" i="1" lang="en-US" sz="2300" u="none" cap="none" strike="noStrike">
                <a:solidFill>
                  <a:schemeClr val="dk1"/>
                </a:solidFill>
                <a:latin typeface="Times New Roman"/>
                <a:ea typeface="Times New Roman"/>
                <a:cs typeface="Times New Roman"/>
                <a:sym typeface="Times New Roman"/>
              </a:rPr>
              <a:t>. For example, when you execute the “cat” command, which usually is at /usr/bin, the executable /usr/bin/cat gets executed.</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300"/>
              <a:buFont typeface="Arial"/>
              <a:buChar char="•"/>
            </a:pPr>
            <a:r>
              <a:rPr b="0" i="1" lang="en-US" sz="2300" u="none" cap="none" strike="noStrike">
                <a:solidFill>
                  <a:schemeClr val="dk1"/>
                </a:solidFill>
                <a:latin typeface="Times New Roman"/>
                <a:ea typeface="Times New Roman"/>
                <a:cs typeface="Times New Roman"/>
                <a:sym typeface="Times New Roman"/>
              </a:rPr>
              <a:t>Examples: ls, cat etc.</a:t>
            </a:r>
            <a:endParaRPr b="0" i="1" sz="2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Internal and External commands</a:t>
            </a:r>
            <a:endParaRPr b="1" i="0" sz="2800" u="none" cap="none" strike="noStrike">
              <a:solidFill>
                <a:schemeClr val="lt1"/>
              </a:solidFill>
              <a:latin typeface="Times New Roman"/>
              <a:ea typeface="Times New Roman"/>
              <a:cs typeface="Times New Roman"/>
              <a:sym typeface="Times New Roman"/>
            </a:endParaRPr>
          </a:p>
        </p:txBody>
      </p:sp>
      <p:sp>
        <p:nvSpPr>
          <p:cNvPr id="381" name="Google Shape;381;p46"/>
          <p:cNvSpPr/>
          <p:nvPr/>
        </p:nvSpPr>
        <p:spPr>
          <a:xfrm>
            <a:off x="0" y="875140"/>
            <a:ext cx="11907078" cy="487056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300"/>
              <a:buFont typeface="Arial"/>
              <a:buChar char="•"/>
            </a:pPr>
            <a:r>
              <a:rPr b="0" i="1" lang="en-US" sz="2300" u="none" cap="none" strike="noStrike">
                <a:solidFill>
                  <a:schemeClr val="dk1"/>
                </a:solidFill>
                <a:latin typeface="Times New Roman"/>
                <a:ea typeface="Times New Roman"/>
                <a:cs typeface="Times New Roman"/>
                <a:sym typeface="Times New Roman"/>
              </a:rPr>
              <a:t>Most commands are external in nature, but there are some which are not really found anywhere, and some which are normally not executed even if they are in one of the directories specified by PATH. For instance, take echo command:</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300"/>
              <a:buFont typeface="Arial"/>
              <a:buNone/>
            </a:pPr>
            <a:r>
              <a:rPr b="1" i="1" lang="en-US" sz="2300" u="none" cap="none" strike="noStrike">
                <a:solidFill>
                  <a:srgbClr val="0070C0"/>
                </a:solidFill>
                <a:latin typeface="Times New Roman"/>
                <a:ea typeface="Times New Roman"/>
                <a:cs typeface="Times New Roman"/>
                <a:sym typeface="Times New Roman"/>
              </a:rPr>
              <a:t>$ type echo</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300"/>
              <a:buFont typeface="Arial"/>
              <a:buNone/>
            </a:pPr>
            <a:r>
              <a:rPr b="1" i="1" lang="en-US" sz="2300" u="none" cap="none" strike="noStrike">
                <a:solidFill>
                  <a:srgbClr val="0070C0"/>
                </a:solidFill>
                <a:latin typeface="Times New Roman"/>
                <a:ea typeface="Times New Roman"/>
                <a:cs typeface="Times New Roman"/>
                <a:sym typeface="Times New Roman"/>
              </a:rPr>
              <a:t>echo is a shell builtin</a:t>
            </a:r>
            <a:endParaRPr b="1" i="1" sz="2300" u="none" cap="none" strike="noStrike">
              <a:solidFill>
                <a:srgbClr val="0070C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300"/>
              <a:buFont typeface="Arial"/>
              <a:buChar char="•"/>
            </a:pPr>
            <a:r>
              <a:rPr b="0" i="1" lang="en-US" sz="2300" u="none" cap="none" strike="noStrike">
                <a:solidFill>
                  <a:schemeClr val="dk1"/>
                </a:solidFill>
                <a:latin typeface="Times New Roman"/>
                <a:ea typeface="Times New Roman"/>
                <a:cs typeface="Times New Roman"/>
                <a:sym typeface="Times New Roman"/>
              </a:rPr>
              <a:t>echo isn’t an external command in the sense that, when you type echo, the shell won’t look in its PATH to locate it(even if it is there in /bin). Rather, it will execute it from its own set of built-in commands that are not stored as separate files. These built-in commands, of which echo is a member, are known as internal commands.</a:t>
            </a:r>
            <a:endParaRPr b="0" i="1" sz="2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nvSpPr>
        <p:spPr>
          <a:xfrm flipH="1">
            <a:off x="378691" y="4304148"/>
            <a:ext cx="1146232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 Copy red.txt to reptiles,  2. Delete Shape directory,       3. copy orange.txt to bat.txt, 4. Rename the yellow.txt to some other name and append it to snakes.txt,            5) Print first 5 lines for the file lizard.txt. 6. Print the number of bytes, words, and lines in the pink.txt.</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387" name="Google Shape;387;p47"/>
          <p:cNvPicPr preferRelativeResize="0"/>
          <p:nvPr/>
        </p:nvPicPr>
        <p:blipFill rotWithShape="1">
          <a:blip r:embed="rId3">
            <a:alphaModFix/>
          </a:blip>
          <a:srcRect b="0" l="0" r="0" t="0"/>
          <a:stretch/>
        </p:blipFill>
        <p:spPr>
          <a:xfrm>
            <a:off x="1515928" y="559122"/>
            <a:ext cx="8193832" cy="31538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Why Use Linux</a:t>
            </a:r>
            <a:endParaRPr b="0" i="0" sz="1400" u="none" cap="none" strike="noStrike">
              <a:solidFill>
                <a:srgbClr val="000000"/>
              </a:solidFill>
              <a:latin typeface="Arial"/>
              <a:ea typeface="Arial"/>
              <a:cs typeface="Arial"/>
              <a:sym typeface="Arial"/>
            </a:endParaRPr>
          </a:p>
        </p:txBody>
      </p:sp>
      <p:sp>
        <p:nvSpPr>
          <p:cNvPr id="109" name="Google Shape;109;p6"/>
          <p:cNvSpPr/>
          <p:nvPr/>
        </p:nvSpPr>
        <p:spPr>
          <a:xfrm>
            <a:off x="64655" y="686780"/>
            <a:ext cx="12127345" cy="561769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2200"/>
              <a:buFont typeface="Arial"/>
              <a:buChar char="•"/>
            </a:pPr>
            <a:r>
              <a:rPr b="0" i="1" lang="en-US" sz="2200" u="none" cap="none" strike="noStrike">
                <a:solidFill>
                  <a:srgbClr val="000000"/>
                </a:solidFill>
                <a:latin typeface="Times New Roman"/>
                <a:ea typeface="Times New Roman"/>
                <a:cs typeface="Times New Roman"/>
                <a:sym typeface="Times New Roman"/>
              </a:rPr>
              <a:t>It is an </a:t>
            </a:r>
            <a:r>
              <a:rPr b="1" i="1" lang="en-US" sz="2200" u="none" cap="none" strike="noStrike">
                <a:solidFill>
                  <a:srgbClr val="0070C0"/>
                </a:solidFill>
                <a:latin typeface="Times New Roman"/>
                <a:ea typeface="Times New Roman"/>
                <a:cs typeface="Times New Roman"/>
                <a:sym typeface="Times New Roman"/>
              </a:rPr>
              <a:t>open source</a:t>
            </a:r>
            <a:r>
              <a:rPr b="0" i="1" lang="en-US" sz="2200" u="none" cap="none" strike="noStrike">
                <a:solidFill>
                  <a:srgbClr val="000000"/>
                </a:solidFill>
                <a:latin typeface="Times New Roman"/>
                <a:ea typeface="Times New Roman"/>
                <a:cs typeface="Times New Roman"/>
                <a:sym typeface="Times New Roman"/>
              </a:rPr>
              <a:t> OS which gives a great advantage to the programmers as they can design their own custom operating systems.</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200"/>
              <a:buFont typeface="Arial"/>
              <a:buChar char="•"/>
            </a:pPr>
            <a:r>
              <a:rPr b="0" i="1" lang="en-US" sz="2200" u="none" cap="none" strike="noStrike">
                <a:solidFill>
                  <a:srgbClr val="000000"/>
                </a:solidFill>
                <a:latin typeface="Times New Roman"/>
                <a:ea typeface="Times New Roman"/>
                <a:cs typeface="Times New Roman"/>
                <a:sym typeface="Times New Roman"/>
              </a:rPr>
              <a:t>It gives you a lot of option of programs having some different features so you can choose according to your need.</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200"/>
              <a:buFont typeface="Arial"/>
              <a:buChar char="•"/>
            </a:pPr>
            <a:r>
              <a:rPr b="0" i="1" lang="en-US" sz="2200" u="none" cap="none" strike="noStrike">
                <a:solidFill>
                  <a:srgbClr val="000000"/>
                </a:solidFill>
                <a:latin typeface="Times New Roman"/>
                <a:ea typeface="Times New Roman"/>
                <a:cs typeface="Times New Roman"/>
                <a:sym typeface="Times New Roman"/>
              </a:rPr>
              <a:t>A global development community look at different ways to enhance its security, hence it is highly secured and robust so we don't need an anti virus to scan it regularly. Companies like Google, Amazon and Facebook use linux in order to protect their servers as it is highly reliable and stable.</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200"/>
              <a:buFont typeface="Arial"/>
              <a:buChar char="•"/>
            </a:pPr>
            <a:r>
              <a:rPr b="0" i="1" lang="en-US" sz="2200" u="none" cap="none" strike="noStrike">
                <a:solidFill>
                  <a:srgbClr val="000000"/>
                </a:solidFill>
                <a:latin typeface="Times New Roman"/>
                <a:ea typeface="Times New Roman"/>
                <a:cs typeface="Times New Roman"/>
                <a:sym typeface="Times New Roman"/>
              </a:rPr>
              <a:t>Above all you don't have to pay for software and server licensing to install Linux, its absolutely free and you can install it on as many computers as you want.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200"/>
              <a:buFont typeface="Arial"/>
              <a:buChar char="•"/>
            </a:pPr>
            <a:r>
              <a:rPr b="0" i="1" lang="en-US" sz="2200" u="none" cap="none" strike="noStrike">
                <a:solidFill>
                  <a:srgbClr val="000000"/>
                </a:solidFill>
                <a:latin typeface="Times New Roman"/>
                <a:ea typeface="Times New Roman"/>
                <a:cs typeface="Times New Roman"/>
                <a:sym typeface="Times New Roman"/>
              </a:rPr>
              <a:t>Its completely trouble free operating system and don't have an issue with viruses, malware and slowing down your computer.</a:t>
            </a:r>
            <a:endParaRPr b="0" i="1"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Linux Distributions List</a:t>
            </a:r>
            <a:endParaRPr b="1" i="0" sz="2800" u="none" cap="none" strike="noStrike">
              <a:solidFill>
                <a:schemeClr val="lt1"/>
              </a:solidFill>
              <a:latin typeface="Times New Roman"/>
              <a:ea typeface="Times New Roman"/>
              <a:cs typeface="Times New Roman"/>
              <a:sym typeface="Times New Roman"/>
            </a:endParaRPr>
          </a:p>
        </p:txBody>
      </p:sp>
      <p:sp>
        <p:nvSpPr>
          <p:cNvPr id="115" name="Google Shape;115;p7"/>
          <p:cNvSpPr/>
          <p:nvPr/>
        </p:nvSpPr>
        <p:spPr>
          <a:xfrm>
            <a:off x="381311" y="1803462"/>
            <a:ext cx="3855543" cy="290848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70C0"/>
              </a:buClr>
              <a:buSzPts val="2200"/>
              <a:buFont typeface="Arial"/>
              <a:buChar char="•"/>
            </a:pPr>
            <a:r>
              <a:rPr b="1" i="1" lang="en-US" sz="2200" u="none" cap="none" strike="noStrike">
                <a:solidFill>
                  <a:srgbClr val="0070C0"/>
                </a:solidFill>
                <a:latin typeface="Times New Roman"/>
                <a:ea typeface="Times New Roman"/>
                <a:cs typeface="Times New Roman"/>
                <a:sym typeface="Times New Roman"/>
              </a:rPr>
              <a:t>Ubuntu</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70C0"/>
              </a:buClr>
              <a:buSzPts val="2200"/>
              <a:buFont typeface="Arial"/>
              <a:buChar char="•"/>
            </a:pPr>
            <a:r>
              <a:rPr b="1" i="1" lang="en-US" sz="2200" u="none" cap="none" strike="noStrike">
                <a:solidFill>
                  <a:srgbClr val="0070C0"/>
                </a:solidFill>
                <a:latin typeface="Times New Roman"/>
                <a:ea typeface="Times New Roman"/>
                <a:cs typeface="Times New Roman"/>
                <a:sym typeface="Times New Roman"/>
              </a:rPr>
              <a:t>Linux mint</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70C0"/>
              </a:buClr>
              <a:buSzPts val="2200"/>
              <a:buFont typeface="Arial"/>
              <a:buChar char="•"/>
            </a:pPr>
            <a:r>
              <a:rPr b="1" i="1" lang="en-US" sz="2200" u="none" cap="none" strike="noStrike">
                <a:solidFill>
                  <a:srgbClr val="0070C0"/>
                </a:solidFill>
                <a:latin typeface="Times New Roman"/>
                <a:ea typeface="Times New Roman"/>
                <a:cs typeface="Times New Roman"/>
                <a:sym typeface="Times New Roman"/>
              </a:rPr>
              <a:t>Red Hat Enterprise / CentOS</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70C0"/>
              </a:buClr>
              <a:buSzPts val="2200"/>
              <a:buFont typeface="Arial"/>
              <a:buChar char="•"/>
            </a:pPr>
            <a:r>
              <a:rPr b="1" i="1" lang="en-US" sz="2200" u="none" cap="none" strike="noStrike">
                <a:solidFill>
                  <a:srgbClr val="0070C0"/>
                </a:solidFill>
                <a:latin typeface="Times New Roman"/>
                <a:ea typeface="Times New Roman"/>
                <a:cs typeface="Times New Roman"/>
                <a:sym typeface="Times New Roman"/>
              </a:rPr>
              <a:t> Fedora</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70C0"/>
              </a:buClr>
              <a:buSzPts val="2200"/>
              <a:buFont typeface="Arial"/>
              <a:buChar char="•"/>
            </a:pPr>
            <a:r>
              <a:rPr b="1" i="1" lang="en-US" sz="2200" u="none" cap="none" strike="noStrike">
                <a:solidFill>
                  <a:srgbClr val="0070C0"/>
                </a:solidFill>
                <a:latin typeface="Times New Roman"/>
                <a:ea typeface="Times New Roman"/>
                <a:cs typeface="Times New Roman"/>
                <a:sym typeface="Times New Roman"/>
              </a:rPr>
              <a:t>Debian</a:t>
            </a:r>
            <a:endParaRPr b="1" i="1" sz="2200" u="none" cap="none" strike="noStrike">
              <a:solidFill>
                <a:srgbClr val="0070C0"/>
              </a:solidFill>
              <a:latin typeface="Times New Roman"/>
              <a:ea typeface="Times New Roman"/>
              <a:cs typeface="Times New Roman"/>
              <a:sym typeface="Times New Roman"/>
            </a:endParaRPr>
          </a:p>
          <a:p>
            <a:pPr indent="-171450" lvl="0" marL="28575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610B4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SYSTEM CALL</a:t>
            </a:r>
            <a:endParaRPr b="1" i="0" sz="2800" u="none" cap="none" strike="noStrike">
              <a:solidFill>
                <a:schemeClr val="lt1"/>
              </a:solidFill>
              <a:latin typeface="Times New Roman"/>
              <a:ea typeface="Times New Roman"/>
              <a:cs typeface="Times New Roman"/>
              <a:sym typeface="Times New Roman"/>
            </a:endParaRPr>
          </a:p>
        </p:txBody>
      </p:sp>
      <p:sp>
        <p:nvSpPr>
          <p:cNvPr id="121" name="Google Shape;121;p8"/>
          <p:cNvSpPr/>
          <p:nvPr/>
        </p:nvSpPr>
        <p:spPr>
          <a:xfrm>
            <a:off x="129310" y="683490"/>
            <a:ext cx="11988800" cy="193899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System call is the programmatic way in which computer program requests a services from the kernel of the operating system.</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System calls are usually made when a process in user mode requires access to a resource. Then it requests the kernel to provide the resource via a system call. </a:t>
            </a:r>
            <a:endParaRPr b="0" i="0" sz="2000" u="none" cap="none" strike="noStrike">
              <a:solidFill>
                <a:schemeClr val="dk1"/>
              </a:solidFill>
              <a:latin typeface="Times New Roman"/>
              <a:ea typeface="Times New Roman"/>
              <a:cs typeface="Times New Roman"/>
              <a:sym typeface="Times New Roman"/>
            </a:endParaRPr>
          </a:p>
        </p:txBody>
      </p:sp>
      <p:pic>
        <p:nvPicPr>
          <p:cNvPr descr="System Calls" id="122" name="Google Shape;122;p8"/>
          <p:cNvPicPr preferRelativeResize="0"/>
          <p:nvPr/>
        </p:nvPicPr>
        <p:blipFill rotWithShape="1">
          <a:blip r:embed="rId3">
            <a:alphaModFix/>
          </a:blip>
          <a:srcRect b="0" l="0" r="0" t="0"/>
          <a:stretch/>
        </p:blipFill>
        <p:spPr>
          <a:xfrm>
            <a:off x="2279939" y="2844155"/>
            <a:ext cx="7105650" cy="3638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SYSTEM CALL</a:t>
            </a:r>
            <a:endParaRPr b="1" i="0" sz="2800" u="none" cap="none" strike="noStrike">
              <a:solidFill>
                <a:schemeClr val="lt1"/>
              </a:solidFill>
              <a:latin typeface="Times New Roman"/>
              <a:ea typeface="Times New Roman"/>
              <a:cs typeface="Times New Roman"/>
              <a:sym typeface="Times New Roman"/>
            </a:endParaRPr>
          </a:p>
        </p:txBody>
      </p:sp>
      <p:pic>
        <p:nvPicPr>
          <p:cNvPr id="128" name="Google Shape;128;p9"/>
          <p:cNvPicPr preferRelativeResize="0"/>
          <p:nvPr/>
        </p:nvPicPr>
        <p:blipFill rotWithShape="1">
          <a:blip r:embed="rId3">
            <a:alphaModFix/>
          </a:blip>
          <a:srcRect b="0" l="0" r="0" t="0"/>
          <a:stretch/>
        </p:blipFill>
        <p:spPr>
          <a:xfrm>
            <a:off x="1810327" y="873644"/>
            <a:ext cx="8044873" cy="57026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p:nvPr/>
        </p:nvSpPr>
        <p:spPr>
          <a:xfrm>
            <a:off x="0" y="0"/>
            <a:ext cx="12192000" cy="565150"/>
          </a:xfrm>
          <a:prstGeom prst="roundRect">
            <a:avLst>
              <a:gd fmla="val 255"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Command Structure</a:t>
            </a:r>
            <a:endParaRPr b="1" i="0" sz="2800" u="none" cap="none" strike="noStrike">
              <a:solidFill>
                <a:schemeClr val="lt1"/>
              </a:solidFill>
              <a:latin typeface="Times New Roman"/>
              <a:ea typeface="Times New Roman"/>
              <a:cs typeface="Times New Roman"/>
              <a:sym typeface="Times New Roman"/>
            </a:endParaRPr>
          </a:p>
        </p:txBody>
      </p:sp>
      <p:sp>
        <p:nvSpPr>
          <p:cNvPr id="134" name="Google Shape;134;p10"/>
          <p:cNvSpPr/>
          <p:nvPr/>
        </p:nvSpPr>
        <p:spPr>
          <a:xfrm>
            <a:off x="138544" y="618736"/>
            <a:ext cx="11702473" cy="56784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200"/>
              <a:buFont typeface="Arial"/>
              <a:buNone/>
            </a:pPr>
            <a:r>
              <a:rPr b="0" i="1" lang="en-US" sz="2200" u="none" cap="none" strike="noStrike">
                <a:solidFill>
                  <a:srgbClr val="000000"/>
                </a:solidFill>
                <a:latin typeface="Times New Roman"/>
                <a:ea typeface="Times New Roman"/>
                <a:cs typeface="Times New Roman"/>
                <a:sym typeface="Times New Roman"/>
              </a:rPr>
              <a:t>A </a:t>
            </a:r>
            <a:r>
              <a:rPr b="1" i="1" lang="en-US" sz="2200" u="none" cap="none" strike="noStrike">
                <a:solidFill>
                  <a:srgbClr val="C00000"/>
                </a:solidFill>
                <a:latin typeface="Times New Roman"/>
                <a:ea typeface="Times New Roman"/>
                <a:cs typeface="Times New Roman"/>
                <a:sym typeface="Times New Roman"/>
              </a:rPr>
              <a:t>command</a:t>
            </a:r>
            <a:r>
              <a:rPr b="0" i="1" lang="en-US" sz="2200" u="none" cap="none" strike="noStrike">
                <a:solidFill>
                  <a:srgbClr val="000000"/>
                </a:solidFill>
                <a:latin typeface="Times New Roman"/>
                <a:ea typeface="Times New Roman"/>
                <a:cs typeface="Times New Roman"/>
                <a:sym typeface="Times New Roman"/>
              </a:rPr>
              <a:t> is a program that tells the Unix system to do something. It has the form: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200"/>
              <a:buFont typeface="Arial"/>
              <a:buNone/>
            </a:pPr>
            <a:r>
              <a:rPr b="0" i="1" lang="en-US" sz="2200" u="none" cap="none" strike="noStrike">
                <a:solidFill>
                  <a:srgbClr val="000000"/>
                </a:solidFill>
                <a:latin typeface="Times New Roman"/>
                <a:ea typeface="Times New Roman"/>
                <a:cs typeface="Times New Roman"/>
                <a:sym typeface="Times New Roman"/>
              </a:rPr>
              <a:t>command </a:t>
            </a:r>
            <a:r>
              <a:rPr b="0" i="1" lang="en-US" sz="2200" u="none" cap="none" strike="noStrike">
                <a:solidFill>
                  <a:srgbClr val="C00000"/>
                </a:solidFill>
                <a:latin typeface="Times New Roman"/>
                <a:ea typeface="Times New Roman"/>
                <a:cs typeface="Times New Roman"/>
                <a:sym typeface="Times New Roman"/>
              </a:rPr>
              <a:t>[</a:t>
            </a:r>
            <a:r>
              <a:rPr b="1" i="1" lang="en-US" sz="2200" u="none" cap="none" strike="noStrike">
                <a:solidFill>
                  <a:srgbClr val="C00000"/>
                </a:solidFill>
                <a:latin typeface="Times New Roman"/>
                <a:ea typeface="Times New Roman"/>
                <a:cs typeface="Times New Roman"/>
                <a:sym typeface="Times New Roman"/>
              </a:rPr>
              <a:t>options</a:t>
            </a:r>
            <a:r>
              <a:rPr b="0" i="1" lang="en-US" sz="2200" u="none" cap="none" strike="noStrike">
                <a:solidFill>
                  <a:srgbClr val="C00000"/>
                </a:solidFill>
                <a:latin typeface="Times New Roman"/>
                <a:ea typeface="Times New Roman"/>
                <a:cs typeface="Times New Roman"/>
                <a:sym typeface="Times New Roman"/>
              </a:rPr>
              <a:t>] [</a:t>
            </a:r>
            <a:r>
              <a:rPr b="1" i="1" lang="en-US" sz="2200" u="none" cap="none" strike="noStrike">
                <a:solidFill>
                  <a:srgbClr val="C00000"/>
                </a:solidFill>
                <a:latin typeface="Times New Roman"/>
                <a:ea typeface="Times New Roman"/>
                <a:cs typeface="Times New Roman"/>
                <a:sym typeface="Times New Roman"/>
              </a:rPr>
              <a:t>arguments</a:t>
            </a:r>
            <a:r>
              <a:rPr b="0" i="1" lang="en-US" sz="2200" u="none" cap="none" strike="noStrike">
                <a:solidFill>
                  <a:srgbClr val="C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1" lang="en-US" sz="2200" u="none" cap="none" strike="noStrike">
                <a:solidFill>
                  <a:schemeClr val="dk1"/>
                </a:solidFill>
                <a:latin typeface="Times New Roman"/>
                <a:ea typeface="Times New Roman"/>
                <a:cs typeface="Times New Roman"/>
                <a:sym typeface="Times New Roman"/>
              </a:rPr>
              <a:t>where an argument indicates </a:t>
            </a:r>
            <a:r>
              <a:rPr b="1" i="1" lang="en-US" sz="2200" u="none" cap="none" strike="noStrike">
                <a:solidFill>
                  <a:srgbClr val="0070C0"/>
                </a:solidFill>
                <a:latin typeface="Times New Roman"/>
                <a:ea typeface="Times New Roman"/>
                <a:cs typeface="Times New Roman"/>
                <a:sym typeface="Times New Roman"/>
              </a:rPr>
              <a:t>on what the command is to perform its action</a:t>
            </a:r>
            <a:r>
              <a:rPr b="0" i="1" lang="en-US" sz="2200" u="none" cap="none" strike="noStrike">
                <a:solidFill>
                  <a:schemeClr val="dk1"/>
                </a:solidFill>
                <a:latin typeface="Times New Roman"/>
                <a:ea typeface="Times New Roman"/>
                <a:cs typeface="Times New Roman"/>
                <a:sym typeface="Times New Roman"/>
              </a:rPr>
              <a:t>, usually a file or series of files. An option </a:t>
            </a:r>
            <a:r>
              <a:rPr b="1" i="1" lang="en-US" sz="2200" u="none" cap="none" strike="noStrike">
                <a:solidFill>
                  <a:schemeClr val="dk1"/>
                </a:solidFill>
                <a:latin typeface="Times New Roman"/>
                <a:ea typeface="Times New Roman"/>
                <a:cs typeface="Times New Roman"/>
                <a:sym typeface="Times New Roman"/>
              </a:rPr>
              <a:t>modifies the command, changing the way it performs</a:t>
            </a:r>
            <a:r>
              <a:rPr b="0" i="1" lang="en-US" sz="22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200"/>
              <a:buFont typeface="Arial"/>
              <a:buChar char="•"/>
            </a:pPr>
            <a:r>
              <a:rPr b="0" i="1" lang="en-US" sz="2200" u="none" cap="none" strike="noStrike">
                <a:solidFill>
                  <a:schemeClr val="dk1"/>
                </a:solidFill>
                <a:latin typeface="Times New Roman"/>
                <a:ea typeface="Times New Roman"/>
                <a:cs typeface="Times New Roman"/>
                <a:sym typeface="Times New Roman"/>
              </a:rPr>
              <a:t>Commands are case sensitive.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200"/>
              <a:buFont typeface="Arial"/>
              <a:buChar char="•"/>
            </a:pPr>
            <a:r>
              <a:rPr b="0" i="1" lang="en-US" sz="2200" u="none" cap="none" strike="noStrike">
                <a:solidFill>
                  <a:schemeClr val="dk1"/>
                </a:solidFill>
                <a:latin typeface="Times New Roman"/>
                <a:ea typeface="Times New Roman"/>
                <a:cs typeface="Times New Roman"/>
                <a:sym typeface="Times New Roman"/>
              </a:rPr>
              <a:t>Options are generally preceded by a hyphen (-), and for most commands, more than one option can be strung together, in the form</a:t>
            </a:r>
            <a:endParaRPr b="0" i="1" sz="22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b="1" i="1" lang="en-US" sz="2200" u="none" cap="none" strike="noStrike">
                <a:solidFill>
                  <a:srgbClr val="0070C0"/>
                </a:solidFill>
                <a:latin typeface="Times New Roman"/>
                <a:ea typeface="Times New Roman"/>
                <a:cs typeface="Times New Roman"/>
                <a:sym typeface="Times New Roman"/>
              </a:rPr>
              <a:t>command -[option][option][option]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1" lang="en-US" sz="2200" u="none" cap="none" strike="noStrike">
                <a:solidFill>
                  <a:schemeClr val="dk1"/>
                </a:solidFill>
                <a:latin typeface="Times New Roman"/>
                <a:ea typeface="Times New Roman"/>
                <a:cs typeface="Times New Roman"/>
                <a:sym typeface="Times New Roman"/>
              </a:rPr>
              <a:t>For most commands you can separate the options, preceding each with a hyphen, e.g.: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t/>
            </a:r>
            <a:endParaRPr b="0" i="1" sz="22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200"/>
              <a:buFont typeface="Arial"/>
              <a:buNone/>
            </a:pPr>
            <a:r>
              <a:rPr b="1" i="1" lang="en-US" sz="2200" u="none" cap="none" strike="noStrike">
                <a:solidFill>
                  <a:srgbClr val="0070C0"/>
                </a:solidFill>
                <a:latin typeface="Times New Roman"/>
                <a:ea typeface="Times New Roman"/>
                <a:cs typeface="Times New Roman"/>
                <a:sym typeface="Times New Roman"/>
              </a:rPr>
              <a:t>command -option1 -option2 -option3</a:t>
            </a:r>
            <a:endParaRPr b="1" i="1" sz="22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2019-11-30T18:05:40Z</dcterms:created>
  <dc:creator>garima singh</dc:creator>
</cp:coreProperties>
</file>