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3" r:id="rId4"/>
    <p:sldId id="264" r:id="rId5"/>
    <p:sldId id="257" r:id="rId6"/>
    <p:sldId id="259" r:id="rId7"/>
    <p:sldId id="260" r:id="rId8"/>
    <p:sldId id="283" r:id="rId9"/>
    <p:sldId id="261" r:id="rId10"/>
    <p:sldId id="262" r:id="rId11"/>
    <p:sldId id="270" r:id="rId12"/>
    <p:sldId id="263" r:id="rId13"/>
    <p:sldId id="258" r:id="rId14"/>
    <p:sldId id="265" r:id="rId15"/>
    <p:sldId id="277" r:id="rId16"/>
    <p:sldId id="266" r:id="rId17"/>
    <p:sldId id="273" r:id="rId18"/>
    <p:sldId id="278" r:id="rId19"/>
    <p:sldId id="284" r:id="rId20"/>
    <p:sldId id="267" r:id="rId21"/>
    <p:sldId id="285" r:id="rId22"/>
    <p:sldId id="286" r:id="rId23"/>
    <p:sldId id="268" r:id="rId24"/>
    <p:sldId id="287" r:id="rId25"/>
    <p:sldId id="289" r:id="rId26"/>
    <p:sldId id="269" r:id="rId27"/>
    <p:sldId id="271" r:id="rId28"/>
    <p:sldId id="272" r:id="rId29"/>
    <p:sldId id="274" r:id="rId30"/>
    <p:sldId id="276" r:id="rId31"/>
    <p:sldId id="290" r:id="rId32"/>
    <p:sldId id="275" r:id="rId33"/>
    <p:sldId id="279" r:id="rId34"/>
    <p:sldId id="291" r:id="rId35"/>
    <p:sldId id="280" r:id="rId36"/>
    <p:sldId id="281" r:id="rId37"/>
    <p:sldId id="292" r:id="rId38"/>
    <p:sldId id="282"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2D04C-5E28-4A3B-B1A8-617128F37DF9}"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172063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2D04C-5E28-4A3B-B1A8-617128F37DF9}"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394891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2D04C-5E28-4A3B-B1A8-617128F37DF9}"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380768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2D04C-5E28-4A3B-B1A8-617128F37DF9}"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420630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2D04C-5E28-4A3B-B1A8-617128F37DF9}"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30517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2D04C-5E28-4A3B-B1A8-617128F37DF9}"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104264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2D04C-5E28-4A3B-B1A8-617128F37DF9}" type="datetimeFigureOut">
              <a:rPr lang="en-US" smtClean="0"/>
              <a:t>3/25/2016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2219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2D04C-5E28-4A3B-B1A8-617128F37DF9}" type="datetimeFigureOut">
              <a:rPr lang="en-US" smtClean="0"/>
              <a:t>3/25/2016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140637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D04C-5E28-4A3B-B1A8-617128F37DF9}" type="datetimeFigureOut">
              <a:rPr lang="en-US" smtClean="0"/>
              <a:t>3/25/2016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372811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2D04C-5E28-4A3B-B1A8-617128F37DF9}"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398441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2D04C-5E28-4A3B-B1A8-617128F37DF9}"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2E4B9-C9D8-48C4-A0B2-CEEE2050A59B}" type="slidenum">
              <a:rPr lang="en-US" smtClean="0"/>
              <a:t>‹#›</a:t>
            </a:fld>
            <a:endParaRPr lang="en-US"/>
          </a:p>
        </p:txBody>
      </p:sp>
    </p:spTree>
    <p:extLst>
      <p:ext uri="{BB962C8B-B14F-4D97-AF65-F5344CB8AC3E}">
        <p14:creationId xmlns:p14="http://schemas.microsoft.com/office/powerpoint/2010/main" val="255682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2D04C-5E28-4A3B-B1A8-617128F37DF9}" type="datetimeFigureOut">
              <a:rPr lang="en-US" smtClean="0"/>
              <a:t>3/25/2016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2E4B9-C9D8-48C4-A0B2-CEEE2050A59B}" type="slidenum">
              <a:rPr lang="en-US" smtClean="0"/>
              <a:t>‹#›</a:t>
            </a:fld>
            <a:endParaRPr lang="en-US"/>
          </a:p>
        </p:txBody>
      </p:sp>
    </p:spTree>
    <p:extLst>
      <p:ext uri="{BB962C8B-B14F-4D97-AF65-F5344CB8AC3E}">
        <p14:creationId xmlns:p14="http://schemas.microsoft.com/office/powerpoint/2010/main" val="274008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cis.syr.edu/~wedu/education/format_str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Random_testing" TargetMode="External"/><Relationship Id="rId3" Type="http://schemas.openxmlformats.org/officeDocument/2006/relationships/hyperlink" Target="https://en.wikipedia.org/wiki/Random_data" TargetMode="External"/><Relationship Id="rId7" Type="http://schemas.openxmlformats.org/officeDocument/2006/relationships/hyperlink" Target="https://en.wikipedia.org/wiki/Memory_leak" TargetMode="External"/><Relationship Id="rId2" Type="http://schemas.openxmlformats.org/officeDocument/2006/relationships/hyperlink" Target="https://en.wikipedia.org/wiki/Software_testing" TargetMode="External"/><Relationship Id="rId1" Type="http://schemas.openxmlformats.org/officeDocument/2006/relationships/slideLayout" Target="../slideLayouts/slideLayout2.xml"/><Relationship Id="rId6" Type="http://schemas.openxmlformats.org/officeDocument/2006/relationships/hyperlink" Target="https://en.wikipedia.org/wiki/Assertion_(computing)" TargetMode="External"/><Relationship Id="rId5" Type="http://schemas.openxmlformats.org/officeDocument/2006/relationships/hyperlink" Target="https://en.wikipedia.org/wiki/Crash_(computing)" TargetMode="External"/><Relationship Id="rId4" Type="http://schemas.openxmlformats.org/officeDocument/2006/relationships/hyperlink" Target="https://en.wikipedia.org/wiki/Computer_program" TargetMode="External"/><Relationship Id="rId9" Type="http://schemas.openxmlformats.org/officeDocument/2006/relationships/hyperlink" Target="https://en.wikipedia.org/wiki/Fault_mode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thxezb7y.aspx" TargetMode="External"/><Relationship Id="rId2" Type="http://schemas.openxmlformats.org/officeDocument/2006/relationships/hyperlink" Target="http://msdn.microsoft.com/en-us/library/2c8f766e.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Format String Vulnerability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76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t>
            </a:r>
            <a:endParaRPr lang="en-US" dirty="0"/>
          </a:p>
        </p:txBody>
      </p:sp>
      <p:sp>
        <p:nvSpPr>
          <p:cNvPr id="3" name="Text Placeholder 2"/>
          <p:cNvSpPr>
            <a:spLocks noGrp="1"/>
          </p:cNvSpPr>
          <p:nvPr>
            <p:ph type="body" idx="1"/>
          </p:nvPr>
        </p:nvSpPr>
        <p:spPr/>
        <p:txBody>
          <a:bodyPr/>
          <a:lstStyle/>
          <a:p>
            <a:r>
              <a:rPr lang="en-US" dirty="0" smtClean="0"/>
              <a:t>Source Code</a:t>
            </a:r>
            <a:endParaRPr lang="en-US" dirty="0"/>
          </a:p>
        </p:txBody>
      </p:sp>
      <p:sp>
        <p:nvSpPr>
          <p:cNvPr id="4" name="Content Placeholder 3"/>
          <p:cNvSpPr>
            <a:spLocks noGrp="1"/>
          </p:cNvSpPr>
          <p:nvPr>
            <p:ph sz="half" idx="2"/>
          </p:nvPr>
        </p:nvSpPr>
        <p:spPr/>
        <p:txBody>
          <a:bodyPr>
            <a:noAutofit/>
          </a:bodyPr>
          <a:lstStyle/>
          <a:p>
            <a:pPr marL="0" indent="0">
              <a:buNone/>
            </a:pPr>
            <a:r>
              <a:rPr lang="en-US" sz="1100" dirty="0"/>
              <a:t>#include &lt;</a:t>
            </a:r>
            <a:r>
              <a:rPr lang="en-US" sz="1100" dirty="0" err="1"/>
              <a:t>stdio.h</a:t>
            </a:r>
            <a:r>
              <a:rPr lang="en-US" sz="1100" dirty="0"/>
              <a:t>&gt; </a:t>
            </a:r>
            <a:endParaRPr lang="en-US" sz="1100" dirty="0" smtClean="0"/>
          </a:p>
          <a:p>
            <a:pPr marL="0" indent="0">
              <a:buNone/>
            </a:pPr>
            <a:r>
              <a:rPr lang="en-US" sz="1100" dirty="0" err="1" smtClean="0"/>
              <a:t>int</a:t>
            </a:r>
            <a:r>
              <a:rPr lang="en-US" sz="1100" dirty="0" smtClean="0"/>
              <a:t> </a:t>
            </a:r>
            <a:r>
              <a:rPr lang="en-US" sz="1100" dirty="0"/>
              <a:t>main() </a:t>
            </a:r>
            <a:endParaRPr lang="en-US" sz="1100" dirty="0" smtClean="0"/>
          </a:p>
          <a:p>
            <a:pPr marL="0" indent="0">
              <a:buNone/>
            </a:pPr>
            <a:r>
              <a:rPr lang="en-US" sz="1100" dirty="0" smtClean="0"/>
              <a:t>{ </a:t>
            </a:r>
          </a:p>
          <a:p>
            <a:pPr marL="0" indent="0">
              <a:buNone/>
            </a:pPr>
            <a:r>
              <a:rPr lang="en-US" sz="1100" dirty="0" err="1" smtClean="0"/>
              <a:t>int</a:t>
            </a:r>
            <a:r>
              <a:rPr lang="en-US" sz="1100" dirty="0" smtClean="0"/>
              <a:t> </a:t>
            </a:r>
            <a:r>
              <a:rPr lang="en-US" sz="1100" dirty="0"/>
              <a:t>data = 29; </a:t>
            </a:r>
            <a:endParaRPr lang="en-US" sz="1100" dirty="0" smtClean="0"/>
          </a:p>
          <a:p>
            <a:pPr marL="0" indent="0">
              <a:buNone/>
            </a:pPr>
            <a:r>
              <a:rPr lang="en-US" sz="1100" dirty="0" err="1" smtClean="0"/>
              <a:t>printf</a:t>
            </a:r>
            <a:r>
              <a:rPr lang="en-US" sz="1100" dirty="0"/>
              <a:t>("%x\n", data); // just print data </a:t>
            </a:r>
            <a:endParaRPr lang="en-US" sz="1100" dirty="0" smtClean="0"/>
          </a:p>
          <a:p>
            <a:pPr marL="0" indent="0">
              <a:buNone/>
            </a:pPr>
            <a:r>
              <a:rPr lang="en-US" sz="1100" dirty="0" err="1" smtClean="0"/>
              <a:t>printf</a:t>
            </a:r>
            <a:r>
              <a:rPr lang="en-US" sz="1100" dirty="0"/>
              <a:t>("%0x\n", data); // just print data ('0' on its own has no effect) </a:t>
            </a:r>
            <a:endParaRPr lang="en-US" sz="1100" dirty="0" smtClean="0"/>
          </a:p>
          <a:p>
            <a:pPr marL="0" indent="0">
              <a:buNone/>
            </a:pPr>
            <a:r>
              <a:rPr lang="en-US" sz="1100" dirty="0" err="1" smtClean="0"/>
              <a:t>printf</a:t>
            </a:r>
            <a:r>
              <a:rPr lang="en-US" sz="1100" dirty="0"/>
              <a:t>("%8x\n", data); // print in 8 width and pad with blank spaces </a:t>
            </a:r>
            <a:endParaRPr lang="en-US" sz="1100" dirty="0" smtClean="0"/>
          </a:p>
          <a:p>
            <a:pPr marL="0" indent="0">
              <a:buNone/>
            </a:pPr>
            <a:r>
              <a:rPr lang="en-US" sz="1100" dirty="0" err="1" smtClean="0"/>
              <a:t>printf</a:t>
            </a:r>
            <a:r>
              <a:rPr lang="en-US" sz="1100" dirty="0"/>
              <a:t>("%08x\n", data); // print in 8 width and pad with 0's </a:t>
            </a:r>
            <a:endParaRPr lang="en-US" sz="1100" dirty="0" smtClean="0"/>
          </a:p>
          <a:p>
            <a:pPr marL="0" indent="0">
              <a:buNone/>
            </a:pPr>
            <a:r>
              <a:rPr lang="en-US" sz="1100" dirty="0" smtClean="0"/>
              <a:t>return </a:t>
            </a:r>
            <a:r>
              <a:rPr lang="en-US" sz="1100" dirty="0"/>
              <a:t>0; </a:t>
            </a:r>
            <a:endParaRPr lang="en-US" sz="1100" dirty="0" smtClean="0"/>
          </a:p>
          <a:p>
            <a:pPr marL="0" indent="0">
              <a:buNone/>
            </a:pPr>
            <a:r>
              <a:rPr lang="en-US" sz="1100" dirty="0" smtClean="0"/>
              <a:t>}</a:t>
            </a:r>
          </a:p>
          <a:p>
            <a:pPr marL="0" indent="0">
              <a:buNone/>
            </a:pPr>
            <a:endParaRPr lang="en-US" sz="1100" dirty="0"/>
          </a:p>
          <a:p>
            <a:pPr marL="0" indent="0">
              <a:buNone/>
            </a:pPr>
            <a:endParaRPr lang="en-US" sz="1100" dirty="0" smtClean="0"/>
          </a:p>
          <a:p>
            <a:r>
              <a:rPr lang="en-US" sz="1100" dirty="0">
                <a:solidFill>
                  <a:srgbClr val="FF0000"/>
                </a:solidFill>
              </a:rPr>
              <a:t>8 says that you want to show 8 digits</a:t>
            </a:r>
          </a:p>
          <a:p>
            <a:r>
              <a:rPr lang="en-US" sz="1100" dirty="0">
                <a:solidFill>
                  <a:srgbClr val="FF0000"/>
                </a:solidFill>
              </a:rPr>
              <a:t>0 that you want to prefix with 0's instead of just blank spaces</a:t>
            </a:r>
          </a:p>
          <a:p>
            <a:r>
              <a:rPr lang="en-US" sz="1100" dirty="0">
                <a:solidFill>
                  <a:srgbClr val="FF0000"/>
                </a:solidFill>
              </a:rPr>
              <a:t>x that you want to print in lower-case hexadecimal</a:t>
            </a:r>
            <a:r>
              <a:rPr lang="en-US" sz="1100" dirty="0" smtClean="0">
                <a:solidFill>
                  <a:srgbClr val="FF0000"/>
                </a:solidFill>
              </a:rPr>
              <a:t>.</a:t>
            </a:r>
            <a:endParaRPr lang="en-US" sz="1100" dirty="0">
              <a:solidFill>
                <a:srgbClr val="FF0000"/>
              </a:solidFill>
            </a:endParaRPr>
          </a:p>
        </p:txBody>
      </p:sp>
      <p:sp>
        <p:nvSpPr>
          <p:cNvPr id="5" name="Text Placeholder 4"/>
          <p:cNvSpPr>
            <a:spLocks noGrp="1"/>
          </p:cNvSpPr>
          <p:nvPr>
            <p:ph type="body" sz="quarter" idx="3"/>
          </p:nvPr>
        </p:nvSpPr>
        <p:spPr/>
        <p:txBody>
          <a:bodyPr/>
          <a:lstStyle/>
          <a:p>
            <a:r>
              <a:rPr lang="en-US" dirty="0" smtClean="0"/>
              <a:t>Output</a:t>
            </a:r>
            <a:endParaRPr lang="en-US" dirty="0"/>
          </a:p>
        </p:txBody>
      </p:sp>
      <p:sp>
        <p:nvSpPr>
          <p:cNvPr id="6" name="Content Placeholder 5"/>
          <p:cNvSpPr>
            <a:spLocks noGrp="1"/>
          </p:cNvSpPr>
          <p:nvPr>
            <p:ph sz="quarter" idx="4"/>
          </p:nvPr>
        </p:nvSpPr>
        <p:spPr/>
        <p:txBody>
          <a:bodyPr/>
          <a:lstStyle/>
          <a:p>
            <a:pPr marL="0" indent="0">
              <a:buNone/>
            </a:pPr>
            <a:r>
              <a:rPr lang="en-US" dirty="0"/>
              <a:t>1d </a:t>
            </a:r>
            <a:endParaRPr lang="en-US" dirty="0" smtClean="0"/>
          </a:p>
          <a:p>
            <a:pPr marL="0" indent="0">
              <a:buNone/>
            </a:pPr>
            <a:r>
              <a:rPr lang="en-US" dirty="0" smtClean="0"/>
              <a:t>1d </a:t>
            </a:r>
          </a:p>
          <a:p>
            <a:pPr marL="0" indent="0">
              <a:buNone/>
            </a:pPr>
            <a:r>
              <a:rPr lang="en-US" dirty="0"/>
              <a:t> </a:t>
            </a:r>
            <a:r>
              <a:rPr lang="en-US" dirty="0" smtClean="0"/>
              <a:t>             1d </a:t>
            </a:r>
          </a:p>
          <a:p>
            <a:pPr marL="0" indent="0">
              <a:buNone/>
            </a:pPr>
            <a:r>
              <a:rPr lang="en-US" dirty="0" smtClean="0"/>
              <a:t>0000001d</a:t>
            </a:r>
            <a:endParaRPr lang="en-US" dirty="0"/>
          </a:p>
        </p:txBody>
      </p:sp>
    </p:spTree>
    <p:extLst>
      <p:ext uri="{BB962C8B-B14F-4D97-AF65-F5344CB8AC3E}">
        <p14:creationId xmlns:p14="http://schemas.microsoft.com/office/powerpoint/2010/main" val="379928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t>
            </a:r>
            <a:endParaRPr lang="en-US" dirty="0"/>
          </a:p>
        </p:txBody>
      </p:sp>
      <p:sp>
        <p:nvSpPr>
          <p:cNvPr id="8" name="Content Placeholder 7"/>
          <p:cNvSpPr>
            <a:spLocks noGrp="1"/>
          </p:cNvSpPr>
          <p:nvPr>
            <p:ph sz="half" idx="1"/>
          </p:nvPr>
        </p:nvSpPr>
        <p:spPr/>
        <p:txBody>
          <a:bodyPr>
            <a:normAutofit fontScale="92500" lnSpcReduction="10000"/>
          </a:bodyPr>
          <a:lstStyle/>
          <a:p>
            <a:r>
              <a:rPr lang="en-US" dirty="0" err="1"/>
              <a:t>p</a:t>
            </a:r>
            <a:r>
              <a:rPr lang="en-US" dirty="0" err="1" smtClean="0"/>
              <a:t>rintf</a:t>
            </a:r>
            <a:r>
              <a:rPr lang="en-US" dirty="0" smtClean="0"/>
              <a:t>("</a:t>
            </a:r>
            <a:r>
              <a:rPr lang="en-US" dirty="0" smtClean="0">
                <a:solidFill>
                  <a:srgbClr val="FF0000"/>
                </a:solidFill>
              </a:rPr>
              <a:t>%c</a:t>
            </a:r>
            <a:r>
              <a:rPr lang="en-US" dirty="0" smtClean="0"/>
              <a:t>\n</a:t>
            </a:r>
            <a:r>
              <a:rPr lang="en-US" dirty="0"/>
              <a:t>", 'a</a:t>
            </a:r>
            <a:r>
              <a:rPr lang="en-US" dirty="0" smtClean="0"/>
              <a:t>');  // a</a:t>
            </a:r>
            <a:endParaRPr lang="en-US" dirty="0"/>
          </a:p>
        </p:txBody>
      </p:sp>
      <p:sp>
        <p:nvSpPr>
          <p:cNvPr id="9" name="Content Placeholder 8"/>
          <p:cNvSpPr>
            <a:spLocks noGrp="1"/>
          </p:cNvSpPr>
          <p:nvPr>
            <p:ph sz="half" idx="2"/>
          </p:nvPr>
        </p:nvSpPr>
        <p:spPr>
          <a:xfrm>
            <a:off x="4648200" y="1600200"/>
            <a:ext cx="4038600" cy="4349079"/>
          </a:xfrm>
        </p:spPr>
        <p:txBody>
          <a:bodyPr>
            <a:normAutofit fontScale="92500" lnSpcReduction="10000"/>
          </a:bodyPr>
          <a:lstStyle/>
          <a:p>
            <a:r>
              <a:rPr lang="en-US" dirty="0" err="1"/>
              <a:t>printf</a:t>
            </a:r>
            <a:r>
              <a:rPr lang="en-US" dirty="0"/>
              <a:t>("%c\n", 0x41</a:t>
            </a:r>
            <a:r>
              <a:rPr lang="en-US" dirty="0" smtClean="0"/>
              <a:t>); //A</a:t>
            </a:r>
          </a:p>
          <a:p>
            <a:r>
              <a:rPr lang="en-US" dirty="0" err="1"/>
              <a:t>printf</a:t>
            </a:r>
            <a:r>
              <a:rPr lang="en-US" dirty="0"/>
              <a:t>("\x41\n</a:t>
            </a:r>
            <a:r>
              <a:rPr lang="en-US" dirty="0" smtClean="0"/>
              <a:t>");//A</a:t>
            </a:r>
          </a:p>
          <a:p>
            <a:endParaRPr lang="en-US" dirty="0"/>
          </a:p>
          <a:p>
            <a:endParaRPr lang="en-US" dirty="0" smtClean="0"/>
          </a:p>
          <a:p>
            <a:r>
              <a:rPr lang="en-US" sz="2000" dirty="0" smtClean="0"/>
              <a:t>\x41 in a string tells the compiler to put a hexadecimal value 0x41 in the current position. </a:t>
            </a:r>
          </a:p>
          <a:p>
            <a:pPr lvl="1"/>
            <a:r>
              <a:rPr lang="en-US" sz="1600" dirty="0" smtClean="0"/>
              <a:t>The value will take up just one byte.</a:t>
            </a:r>
          </a:p>
          <a:p>
            <a:r>
              <a:rPr lang="en-US" sz="2000" dirty="0" smtClean="0"/>
              <a:t>Without using \x, </a:t>
            </a:r>
          </a:p>
          <a:p>
            <a:pPr lvl="1"/>
            <a:r>
              <a:rPr lang="en-US" sz="1600" dirty="0" smtClean="0"/>
              <a:t>if we directly put "10" in a string, the ASCII values of the characters ’1’ and ’0’ will be stored. </a:t>
            </a:r>
          </a:p>
          <a:p>
            <a:pPr lvl="1"/>
            <a:r>
              <a:rPr lang="en-US" sz="1600" dirty="0" smtClean="0"/>
              <a:t>Their ASCII values are 49 and 48, respectively.</a:t>
            </a:r>
            <a:endParaRPr lang="en-US" sz="1600" dirty="0"/>
          </a:p>
        </p:txBody>
      </p:sp>
    </p:spTree>
    <p:extLst>
      <p:ext uri="{BB962C8B-B14F-4D97-AF65-F5344CB8AC3E}">
        <p14:creationId xmlns:p14="http://schemas.microsoft.com/office/powerpoint/2010/main" val="313326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29000"/>
            <a:ext cx="690562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a:spLocks noChangeArrowheads="1"/>
          </p:cNvSpPr>
          <p:nvPr/>
        </p:nvSpPr>
        <p:spPr bwMode="auto">
          <a:xfrm>
            <a:off x="1331640" y="1340768"/>
            <a:ext cx="5904656" cy="5174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88"/>
                </a:solidFill>
                <a:effectLst/>
                <a:latin typeface="Arial Unicode MS" pitchFamily="34" charset="-128"/>
                <a:ea typeface="Menlo"/>
                <a:cs typeface="Arial" pitchFamily="34" charset="0"/>
              </a:rPr>
              <a:t>int</a:t>
            </a:r>
            <a:r>
              <a:rPr kumimoji="0" lang="en-US" altLang="en-US" sz="2800" b="0" i="0" u="none" strike="noStrike" cap="none" normalizeH="0" baseline="0" dirty="0" smtClean="0">
                <a:ln>
                  <a:noFill/>
                </a:ln>
                <a:solidFill>
                  <a:srgbClr val="313131"/>
                </a:solidFill>
                <a:effectLst/>
                <a:latin typeface="Arial Unicode MS" pitchFamily="34" charset="-128"/>
                <a:ea typeface="Menlo"/>
                <a:cs typeface="Arial" pitchFamily="34" charset="0"/>
              </a:rPr>
              <a:t> </a:t>
            </a:r>
            <a:r>
              <a:rPr kumimoji="0" lang="en-US" altLang="en-US" sz="2800" b="0" i="0" u="none" strike="noStrike" cap="none" normalizeH="0" baseline="0" dirty="0" err="1" smtClean="0">
                <a:ln>
                  <a:noFill/>
                </a:ln>
                <a:solidFill>
                  <a:srgbClr val="313131"/>
                </a:solidFill>
                <a:effectLst/>
                <a:latin typeface="Arial Unicode MS" pitchFamily="34" charset="-128"/>
                <a:ea typeface="Menlo"/>
                <a:cs typeface="Arial" pitchFamily="34" charset="0"/>
              </a:rPr>
              <a:t>printf</a:t>
            </a:r>
            <a:r>
              <a:rPr kumimoji="0" lang="en-US" altLang="en-US" sz="2800" b="0" i="0" u="none" strike="noStrike" cap="none" normalizeH="0" baseline="0" dirty="0" smtClean="0">
                <a:ln>
                  <a:noFill/>
                </a:ln>
                <a:solidFill>
                  <a:srgbClr val="666600"/>
                </a:solidFill>
                <a:effectLst/>
                <a:latin typeface="Arial Unicode MS" pitchFamily="34" charset="-128"/>
                <a:ea typeface="Menlo"/>
                <a:cs typeface="Arial" pitchFamily="34" charset="0"/>
              </a:rPr>
              <a:t>(</a:t>
            </a:r>
            <a:r>
              <a:rPr kumimoji="0" lang="en-US" altLang="en-US" sz="2800" b="0" i="0" u="none" strike="noStrike" cap="none" normalizeH="0" baseline="0" dirty="0" err="1" smtClean="0">
                <a:ln>
                  <a:noFill/>
                </a:ln>
                <a:solidFill>
                  <a:srgbClr val="000088"/>
                </a:solidFill>
                <a:effectLst/>
                <a:latin typeface="Arial Unicode MS" pitchFamily="34" charset="-128"/>
                <a:ea typeface="Menlo"/>
                <a:cs typeface="Arial" pitchFamily="34" charset="0"/>
              </a:rPr>
              <a:t>const</a:t>
            </a:r>
            <a:r>
              <a:rPr kumimoji="0" lang="en-US" altLang="en-US" sz="2800" b="0" i="0" u="none" strike="noStrike" cap="none" normalizeH="0" baseline="0" dirty="0" smtClean="0">
                <a:ln>
                  <a:noFill/>
                </a:ln>
                <a:solidFill>
                  <a:srgbClr val="313131"/>
                </a:solidFill>
                <a:effectLst/>
                <a:latin typeface="Arial Unicode MS" pitchFamily="34" charset="-128"/>
                <a:ea typeface="Menlo"/>
                <a:cs typeface="Arial" pitchFamily="34" charset="0"/>
              </a:rPr>
              <a:t> </a:t>
            </a:r>
            <a:r>
              <a:rPr kumimoji="0" lang="en-US" altLang="en-US" sz="2800" b="0" i="0" u="none" strike="noStrike" cap="none" normalizeH="0" baseline="0" dirty="0" smtClean="0">
                <a:ln>
                  <a:noFill/>
                </a:ln>
                <a:solidFill>
                  <a:srgbClr val="000088"/>
                </a:solidFill>
                <a:effectLst/>
                <a:latin typeface="Arial Unicode MS" pitchFamily="34" charset="-128"/>
                <a:ea typeface="Menlo"/>
                <a:cs typeface="Arial" pitchFamily="34" charset="0"/>
              </a:rPr>
              <a:t>char</a:t>
            </a:r>
            <a:r>
              <a:rPr kumimoji="0" lang="en-US" altLang="en-US" sz="2800" b="0" i="0" u="none" strike="noStrike" cap="none" normalizeH="0" baseline="0" dirty="0" smtClean="0">
                <a:ln>
                  <a:noFill/>
                </a:ln>
                <a:solidFill>
                  <a:srgbClr val="313131"/>
                </a:solidFill>
                <a:effectLst/>
                <a:latin typeface="Arial Unicode MS" pitchFamily="34" charset="-128"/>
                <a:ea typeface="Menlo"/>
                <a:cs typeface="Arial" pitchFamily="34" charset="0"/>
              </a:rPr>
              <a:t> </a:t>
            </a:r>
            <a:r>
              <a:rPr kumimoji="0" lang="en-US" altLang="en-US" sz="2800" b="0" i="0" u="none" strike="noStrike" cap="none" normalizeH="0" baseline="0" dirty="0" smtClean="0">
                <a:ln>
                  <a:noFill/>
                </a:ln>
                <a:solidFill>
                  <a:srgbClr val="666600"/>
                </a:solidFill>
                <a:effectLst/>
                <a:latin typeface="Arial Unicode MS" pitchFamily="34" charset="-128"/>
                <a:ea typeface="Menlo"/>
                <a:cs typeface="Arial" pitchFamily="34" charset="0"/>
              </a:rPr>
              <a:t>*</a:t>
            </a:r>
            <a:r>
              <a:rPr kumimoji="0" lang="en-US" altLang="en-US" sz="2800" b="0" i="0" u="none" strike="noStrike" cap="none" normalizeH="0" baseline="0" dirty="0" smtClean="0">
                <a:ln>
                  <a:noFill/>
                </a:ln>
                <a:solidFill>
                  <a:srgbClr val="313131"/>
                </a:solidFill>
                <a:effectLst/>
                <a:latin typeface="Arial Unicode MS" pitchFamily="34" charset="-128"/>
                <a:ea typeface="Menlo"/>
                <a:cs typeface="Arial" pitchFamily="34" charset="0"/>
              </a:rPr>
              <a:t>format</a:t>
            </a:r>
            <a:r>
              <a:rPr kumimoji="0" lang="en-US" altLang="en-US" sz="2800" b="0" i="0" u="none" strike="noStrike" cap="none" normalizeH="0" baseline="0" dirty="0" smtClean="0">
                <a:ln>
                  <a:noFill/>
                </a:ln>
                <a:solidFill>
                  <a:srgbClr val="666600"/>
                </a:solidFill>
                <a:effectLst/>
                <a:latin typeface="Arial Unicode MS" pitchFamily="34" charset="-128"/>
                <a:ea typeface="Menlo"/>
                <a:cs typeface="Arial" pitchFamily="34" charset="0"/>
              </a:rPr>
              <a:t>,</a:t>
            </a:r>
            <a:r>
              <a:rPr kumimoji="0" lang="en-US" altLang="en-US" sz="2800" b="0" i="0" u="none" strike="noStrike" cap="none" normalizeH="0" baseline="0" dirty="0" smtClean="0">
                <a:ln>
                  <a:noFill/>
                </a:ln>
                <a:solidFill>
                  <a:srgbClr val="313131"/>
                </a:solidFill>
                <a:effectLst/>
                <a:latin typeface="Arial Unicode MS" pitchFamily="34" charset="-128"/>
                <a:ea typeface="Menlo"/>
                <a:cs typeface="Arial" pitchFamily="34" charset="0"/>
              </a:rPr>
              <a:t> </a:t>
            </a:r>
            <a:r>
              <a:rPr kumimoji="0" lang="en-US" altLang="en-US" sz="2800" b="0" i="0" u="none" strike="noStrike" cap="none" normalizeH="0" baseline="0" dirty="0" smtClean="0">
                <a:ln>
                  <a:noFill/>
                </a:ln>
                <a:solidFill>
                  <a:srgbClr val="666600"/>
                </a:solidFill>
                <a:effectLst/>
                <a:latin typeface="Arial Unicode MS" pitchFamily="34" charset="-128"/>
                <a:ea typeface="Menlo"/>
                <a:cs typeface="Arial" pitchFamily="34" charset="0"/>
              </a:rPr>
              <a:t>...)</a:t>
            </a:r>
            <a:r>
              <a:rPr kumimoji="0" lang="en-US" altLang="en-US" sz="2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60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extBox 1"/>
          <p:cNvSpPr txBox="1"/>
          <p:nvPr/>
        </p:nvSpPr>
        <p:spPr>
          <a:xfrm>
            <a:off x="1331640" y="2276872"/>
            <a:ext cx="3290260" cy="369332"/>
          </a:xfrm>
          <a:prstGeom prst="rect">
            <a:avLst/>
          </a:prstGeom>
          <a:noFill/>
        </p:spPr>
        <p:txBody>
          <a:bodyPr wrap="none" rtlCol="0">
            <a:spAutoFit/>
          </a:bodyPr>
          <a:lstStyle/>
          <a:p>
            <a:r>
              <a:rPr lang="en-US" dirty="0" smtClean="0">
                <a:solidFill>
                  <a:srgbClr val="FF0000"/>
                </a:solidFill>
              </a:rPr>
              <a:t>*Only first argument is necessary</a:t>
            </a:r>
            <a:endParaRPr lang="en-US" dirty="0">
              <a:solidFill>
                <a:srgbClr val="FF0000"/>
              </a:solidFill>
            </a:endParaRPr>
          </a:p>
        </p:txBody>
      </p:sp>
      <p:cxnSp>
        <p:nvCxnSpPr>
          <p:cNvPr id="4" name="Straight Arrow Connector 3"/>
          <p:cNvCxnSpPr>
            <a:stCxn id="2" idx="0"/>
            <a:endCxn id="7" idx="2"/>
          </p:cNvCxnSpPr>
          <p:nvPr/>
        </p:nvCxnSpPr>
        <p:spPr>
          <a:xfrm flipV="1">
            <a:off x="2976770" y="1858190"/>
            <a:ext cx="1307198" cy="41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16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Examples</a:t>
            </a:r>
            <a:endParaRPr lang="en-US" dirty="0"/>
          </a:p>
        </p:txBody>
      </p:sp>
      <p:sp>
        <p:nvSpPr>
          <p:cNvPr id="7" name="Text Placeholder 6"/>
          <p:cNvSpPr>
            <a:spLocks noGrp="1"/>
          </p:cNvSpPr>
          <p:nvPr>
            <p:ph type="body" idx="1"/>
          </p:nvPr>
        </p:nvSpPr>
        <p:spPr/>
        <p:txBody>
          <a:bodyPr/>
          <a:lstStyle/>
          <a:p>
            <a:r>
              <a:rPr lang="en-US" dirty="0" smtClean="0"/>
              <a:t>Code</a:t>
            </a:r>
            <a:endParaRPr lang="en-US" dirty="0"/>
          </a:p>
        </p:txBody>
      </p:sp>
      <p:sp>
        <p:nvSpPr>
          <p:cNvPr id="5" name="Content Placeholder 4"/>
          <p:cNvSpPr>
            <a:spLocks noGrp="1"/>
          </p:cNvSpPr>
          <p:nvPr>
            <p:ph sz="half" idx="2"/>
          </p:nvPr>
        </p:nvSpPr>
        <p:spPr/>
        <p:txBody>
          <a:bodyPr>
            <a:normAutofit fontScale="70000" lnSpcReduction="20000"/>
          </a:bodyPr>
          <a:lstStyle/>
          <a:p>
            <a:r>
              <a:rPr lang="en-US" dirty="0"/>
              <a:t>#include &lt;</a:t>
            </a:r>
            <a:r>
              <a:rPr lang="en-US" dirty="0" err="1"/>
              <a:t>stdio.h</a:t>
            </a:r>
            <a:r>
              <a:rPr lang="en-US" dirty="0"/>
              <a:t>&gt;</a:t>
            </a:r>
            <a:r>
              <a:rPr lang="en-US" dirty="0" smtClean="0"/>
              <a:t/>
            </a:r>
            <a:br>
              <a:rPr lang="en-US" dirty="0" smtClean="0"/>
            </a:br>
            <a:r>
              <a:rPr lang="en-US" dirty="0" err="1"/>
              <a:t>int</a:t>
            </a:r>
            <a:r>
              <a:rPr lang="en-US" dirty="0"/>
              <a:t> main()</a:t>
            </a:r>
            <a:r>
              <a:rPr lang="en-US" dirty="0" smtClean="0"/>
              <a:t/>
            </a:r>
            <a:br>
              <a:rPr lang="en-US" dirty="0" smtClean="0"/>
            </a:br>
            <a:r>
              <a:rPr lang="en-US" dirty="0"/>
              <a:t>{</a:t>
            </a:r>
            <a:r>
              <a:rPr lang="en-US" dirty="0" smtClean="0"/>
              <a:t/>
            </a:r>
            <a:br>
              <a:rPr lang="en-US" dirty="0" smtClean="0"/>
            </a:br>
            <a:r>
              <a:rPr lang="en-US" dirty="0"/>
              <a:t>char </a:t>
            </a:r>
            <a:r>
              <a:rPr lang="en-US" dirty="0" err="1"/>
              <a:t>ch</a:t>
            </a:r>
            <a:r>
              <a:rPr lang="en-US" dirty="0"/>
              <a:t> = ‘A’;</a:t>
            </a:r>
            <a:r>
              <a:rPr lang="en-US" dirty="0" smtClean="0"/>
              <a:t/>
            </a:r>
            <a:br>
              <a:rPr lang="en-US" dirty="0" smtClean="0"/>
            </a:br>
            <a:r>
              <a:rPr lang="en-US" dirty="0"/>
              <a:t>char </a:t>
            </a:r>
            <a:r>
              <a:rPr lang="en-US" dirty="0" err="1"/>
              <a:t>str</a:t>
            </a:r>
            <a:r>
              <a:rPr lang="en-US" dirty="0"/>
              <a:t>[20] = “fresh2refresh.com”;</a:t>
            </a:r>
            <a:r>
              <a:rPr lang="en-US" dirty="0" smtClean="0"/>
              <a:t/>
            </a:r>
            <a:br>
              <a:rPr lang="en-US" dirty="0" smtClean="0"/>
            </a:br>
            <a:r>
              <a:rPr lang="en-US" dirty="0"/>
              <a:t>float </a:t>
            </a:r>
            <a:r>
              <a:rPr lang="en-US" dirty="0" err="1"/>
              <a:t>flt</a:t>
            </a:r>
            <a:r>
              <a:rPr lang="en-US" dirty="0"/>
              <a:t> = 10.234;</a:t>
            </a:r>
            <a:r>
              <a:rPr lang="en-US" dirty="0" smtClean="0"/>
              <a:t/>
            </a:r>
            <a:br>
              <a:rPr lang="en-US" dirty="0" smtClean="0"/>
            </a:br>
            <a:r>
              <a:rPr lang="en-US" dirty="0" err="1"/>
              <a:t>int</a:t>
            </a:r>
            <a:r>
              <a:rPr lang="en-US" dirty="0"/>
              <a:t> no = 150;</a:t>
            </a:r>
            <a:r>
              <a:rPr lang="en-US" dirty="0" smtClean="0"/>
              <a:t/>
            </a:r>
            <a:br>
              <a:rPr lang="en-US" dirty="0" smtClean="0"/>
            </a:br>
            <a:r>
              <a:rPr lang="en-US" dirty="0"/>
              <a:t>double </a:t>
            </a:r>
            <a:r>
              <a:rPr lang="en-US" dirty="0" err="1"/>
              <a:t>dbl</a:t>
            </a:r>
            <a:r>
              <a:rPr lang="en-US" dirty="0"/>
              <a:t> = 20.123456;</a:t>
            </a:r>
            <a:r>
              <a:rPr lang="en-US" dirty="0" smtClean="0"/>
              <a:t/>
            </a:r>
            <a:br>
              <a:rPr lang="en-US" dirty="0" smtClean="0"/>
            </a:br>
            <a:r>
              <a:rPr lang="en-US" dirty="0" err="1"/>
              <a:t>printf</a:t>
            </a:r>
            <a:r>
              <a:rPr lang="en-US" dirty="0"/>
              <a:t>(“Character is %c \n”, </a:t>
            </a:r>
            <a:r>
              <a:rPr lang="en-US" dirty="0" err="1"/>
              <a:t>ch</a:t>
            </a:r>
            <a:r>
              <a:rPr lang="en-US" dirty="0"/>
              <a:t>);</a:t>
            </a:r>
            <a:r>
              <a:rPr lang="en-US" dirty="0" smtClean="0"/>
              <a:t/>
            </a:r>
            <a:br>
              <a:rPr lang="en-US" dirty="0" smtClean="0"/>
            </a:br>
            <a:r>
              <a:rPr lang="en-US" dirty="0" err="1"/>
              <a:t>printf</a:t>
            </a:r>
            <a:r>
              <a:rPr lang="en-US" dirty="0"/>
              <a:t>(“String is %s \n” , </a:t>
            </a:r>
            <a:r>
              <a:rPr lang="en-US" dirty="0" err="1"/>
              <a:t>str</a:t>
            </a:r>
            <a:r>
              <a:rPr lang="en-US" dirty="0"/>
              <a:t>);</a:t>
            </a:r>
            <a:r>
              <a:rPr lang="en-US" dirty="0" smtClean="0"/>
              <a:t/>
            </a:r>
            <a:br>
              <a:rPr lang="en-US" dirty="0" smtClean="0"/>
            </a:br>
            <a:r>
              <a:rPr lang="en-US" dirty="0" err="1"/>
              <a:t>printf</a:t>
            </a:r>
            <a:r>
              <a:rPr lang="en-US" dirty="0"/>
              <a:t>(“Float value is %f \n”, </a:t>
            </a:r>
            <a:r>
              <a:rPr lang="en-US" dirty="0" err="1"/>
              <a:t>flt</a:t>
            </a:r>
            <a:r>
              <a:rPr lang="en-US" dirty="0"/>
              <a:t>);</a:t>
            </a:r>
            <a:r>
              <a:rPr lang="en-US" dirty="0" smtClean="0"/>
              <a:t/>
            </a:r>
            <a:br>
              <a:rPr lang="en-US" dirty="0" smtClean="0"/>
            </a:br>
            <a:r>
              <a:rPr lang="en-US" dirty="0" err="1"/>
              <a:t>printf</a:t>
            </a:r>
            <a:r>
              <a:rPr lang="en-US" dirty="0"/>
              <a:t>(“Integer value is %d\n” , no);</a:t>
            </a:r>
            <a:r>
              <a:rPr lang="en-US" dirty="0" smtClean="0"/>
              <a:t/>
            </a:r>
            <a:br>
              <a:rPr lang="en-US" dirty="0" smtClean="0"/>
            </a:br>
            <a:r>
              <a:rPr lang="en-US" dirty="0" err="1"/>
              <a:t>printf</a:t>
            </a:r>
            <a:r>
              <a:rPr lang="en-US" dirty="0"/>
              <a:t>(“Double value is %lf \n”, </a:t>
            </a:r>
            <a:r>
              <a:rPr lang="en-US" dirty="0" err="1"/>
              <a:t>dbl</a:t>
            </a:r>
            <a:r>
              <a:rPr lang="en-US" dirty="0"/>
              <a:t>);</a:t>
            </a:r>
            <a:r>
              <a:rPr lang="en-US" dirty="0" smtClean="0"/>
              <a:t/>
            </a:r>
            <a:br>
              <a:rPr lang="en-US" dirty="0" smtClean="0"/>
            </a:br>
            <a:r>
              <a:rPr lang="en-US" dirty="0" err="1"/>
              <a:t>printf</a:t>
            </a:r>
            <a:r>
              <a:rPr lang="en-US" dirty="0"/>
              <a:t>(“Octal value is %o \n”, no);</a:t>
            </a:r>
            <a:r>
              <a:rPr lang="en-US" dirty="0" smtClean="0"/>
              <a:t/>
            </a:r>
            <a:br>
              <a:rPr lang="en-US" dirty="0" smtClean="0"/>
            </a:br>
            <a:r>
              <a:rPr lang="en-US" dirty="0" err="1"/>
              <a:t>printf</a:t>
            </a:r>
            <a:r>
              <a:rPr lang="en-US" dirty="0"/>
              <a:t>(“Hexadecimal value is %x \n”, no);</a:t>
            </a:r>
            <a:r>
              <a:rPr lang="en-US" dirty="0" smtClean="0"/>
              <a:t/>
            </a:r>
            <a:br>
              <a:rPr lang="en-US" dirty="0" smtClean="0"/>
            </a:br>
            <a:r>
              <a:rPr lang="en-US" dirty="0"/>
              <a:t>return 0;</a:t>
            </a:r>
            <a:r>
              <a:rPr lang="en-US" dirty="0" smtClean="0"/>
              <a:t/>
            </a:r>
            <a:br>
              <a:rPr lang="en-US" dirty="0" smtClean="0"/>
            </a:br>
            <a:r>
              <a:rPr lang="en-US" dirty="0"/>
              <a:t>}           </a:t>
            </a:r>
          </a:p>
        </p:txBody>
      </p:sp>
      <p:sp>
        <p:nvSpPr>
          <p:cNvPr id="8" name="Text Placeholder 7"/>
          <p:cNvSpPr>
            <a:spLocks noGrp="1"/>
          </p:cNvSpPr>
          <p:nvPr>
            <p:ph type="body" sz="quarter" idx="3"/>
          </p:nvPr>
        </p:nvSpPr>
        <p:spPr/>
        <p:txBody>
          <a:bodyPr/>
          <a:lstStyle/>
          <a:p>
            <a:r>
              <a:rPr lang="en-US" dirty="0" smtClean="0"/>
              <a:t>Print out</a:t>
            </a:r>
            <a:endParaRPr lang="en-US" dirty="0"/>
          </a:p>
        </p:txBody>
      </p:sp>
      <p:sp>
        <p:nvSpPr>
          <p:cNvPr id="9" name="Content Placeholder 8"/>
          <p:cNvSpPr>
            <a:spLocks noGrp="1"/>
          </p:cNvSpPr>
          <p:nvPr>
            <p:ph sz="quarter" idx="4"/>
          </p:nvPr>
        </p:nvSpPr>
        <p:spPr/>
        <p:txBody>
          <a:bodyPr/>
          <a:lstStyle/>
          <a:p>
            <a:r>
              <a:rPr lang="en-US" dirty="0"/>
              <a:t>Character is A</a:t>
            </a:r>
            <a:r>
              <a:rPr lang="en-US" dirty="0" smtClean="0"/>
              <a:t/>
            </a:r>
            <a:br>
              <a:rPr lang="en-US" dirty="0" smtClean="0"/>
            </a:br>
            <a:r>
              <a:rPr lang="en-US" dirty="0"/>
              <a:t>String is fresh2refresh.com</a:t>
            </a:r>
            <a:r>
              <a:rPr lang="en-US" dirty="0" smtClean="0"/>
              <a:t/>
            </a:r>
            <a:br>
              <a:rPr lang="en-US" dirty="0" smtClean="0"/>
            </a:br>
            <a:r>
              <a:rPr lang="en-US" dirty="0"/>
              <a:t>Float value is 10.234000</a:t>
            </a:r>
            <a:r>
              <a:rPr lang="en-US" dirty="0" smtClean="0"/>
              <a:t/>
            </a:r>
            <a:br>
              <a:rPr lang="en-US" dirty="0" smtClean="0"/>
            </a:br>
            <a:r>
              <a:rPr lang="en-US" dirty="0"/>
              <a:t>Integer value is 150</a:t>
            </a:r>
            <a:r>
              <a:rPr lang="en-US" dirty="0" smtClean="0"/>
              <a:t/>
            </a:r>
            <a:br>
              <a:rPr lang="en-US" dirty="0" smtClean="0"/>
            </a:br>
            <a:r>
              <a:rPr lang="en-US" dirty="0"/>
              <a:t>Double value is 20.123456</a:t>
            </a:r>
            <a:r>
              <a:rPr lang="en-US" dirty="0" smtClean="0"/>
              <a:t/>
            </a:r>
            <a:br>
              <a:rPr lang="en-US" dirty="0" smtClean="0"/>
            </a:br>
            <a:r>
              <a:rPr lang="en-US" dirty="0"/>
              <a:t>Octal value is 226</a:t>
            </a:r>
            <a:r>
              <a:rPr lang="en-US" dirty="0" smtClean="0"/>
              <a:t/>
            </a:r>
            <a:br>
              <a:rPr lang="en-US" dirty="0" smtClean="0"/>
            </a:br>
            <a:r>
              <a:rPr lang="en-US" dirty="0"/>
              <a:t>Hexadecimal value is 96     </a:t>
            </a:r>
          </a:p>
        </p:txBody>
      </p:sp>
    </p:spTree>
    <p:extLst>
      <p:ext uri="{BB962C8B-B14F-4D97-AF65-F5344CB8AC3E}">
        <p14:creationId xmlns:p14="http://schemas.microsoft.com/office/powerpoint/2010/main" val="2271210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a:t>
            </a:r>
            <a:r>
              <a:rPr lang="en-US" dirty="0" err="1" smtClean="0"/>
              <a:t>Printf</a:t>
            </a:r>
            <a:r>
              <a:rPr lang="en-US" dirty="0" smtClean="0"/>
              <a:t> works</a:t>
            </a:r>
            <a:endParaRPr lang="en-US" dirty="0"/>
          </a:p>
        </p:txBody>
      </p:sp>
      <p:sp>
        <p:nvSpPr>
          <p:cNvPr id="8" name="Content Placeholder 7"/>
          <p:cNvSpPr>
            <a:spLocks noGrp="1"/>
          </p:cNvSpPr>
          <p:nvPr>
            <p:ph sz="half" idx="1"/>
          </p:nvPr>
        </p:nvSpPr>
        <p:spPr>
          <a:xfrm>
            <a:off x="457200" y="1600201"/>
            <a:ext cx="4402832" cy="820688"/>
          </a:xfrm>
        </p:spPr>
        <p:txBody>
          <a:bodyPr>
            <a:normAutofit fontScale="92500" lnSpcReduction="10000"/>
          </a:bodyPr>
          <a:lstStyle/>
          <a:p>
            <a:pPr marL="0" indent="0">
              <a:buNone/>
            </a:pPr>
            <a:r>
              <a:rPr lang="en-US" sz="1200" dirty="0" err="1" smtClean="0"/>
              <a:t>int</a:t>
            </a:r>
            <a:r>
              <a:rPr lang="en-US" sz="1200" dirty="0" smtClean="0"/>
              <a:t> a=1;</a:t>
            </a:r>
          </a:p>
          <a:p>
            <a:pPr marL="0" indent="0">
              <a:buNone/>
            </a:pPr>
            <a:r>
              <a:rPr lang="en-US" sz="1200" dirty="0" err="1" smtClean="0"/>
              <a:t>int</a:t>
            </a:r>
            <a:r>
              <a:rPr lang="en-US" sz="1200" dirty="0" smtClean="0"/>
              <a:t> b=2;</a:t>
            </a:r>
          </a:p>
          <a:p>
            <a:pPr marL="0" indent="0">
              <a:buNone/>
            </a:pPr>
            <a:r>
              <a:rPr lang="en-US" sz="1200" dirty="0" err="1" smtClean="0"/>
              <a:t>int</a:t>
            </a:r>
            <a:r>
              <a:rPr lang="en-US" sz="1200" dirty="0" smtClean="0"/>
              <a:t> c=3;</a:t>
            </a:r>
          </a:p>
          <a:p>
            <a:pPr marL="0" indent="0">
              <a:buNone/>
            </a:pPr>
            <a:r>
              <a:rPr lang="en-US" sz="1200" dirty="0" err="1" smtClean="0"/>
              <a:t>printf</a:t>
            </a:r>
            <a:r>
              <a:rPr lang="en-US" sz="1200" dirty="0" smtClean="0"/>
              <a:t> </a:t>
            </a:r>
            <a:r>
              <a:rPr lang="en-US" sz="1200" dirty="0"/>
              <a:t>("a has value %d, b has value %d, c is at address: %08x\n</a:t>
            </a:r>
            <a:r>
              <a:rPr lang="en-US" sz="1200" dirty="0" smtClean="0"/>
              <a:t>", a</a:t>
            </a:r>
            <a:r>
              <a:rPr lang="en-US" sz="1200" dirty="0"/>
              <a:t>, b, &amp;c);</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rot="5400000">
            <a:off x="4324040" y="1948768"/>
            <a:ext cx="4608513" cy="324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103274258"/>
              </p:ext>
            </p:extLst>
          </p:nvPr>
        </p:nvGraphicFramePr>
        <p:xfrm>
          <a:off x="3923928" y="2420888"/>
          <a:ext cx="432048" cy="4104456"/>
        </p:xfrm>
        <a:graphic>
          <a:graphicData uri="http://schemas.openxmlformats.org/drawingml/2006/table">
            <a:tbl>
              <a:tblPr firstRow="1" bandRow="1">
                <a:tableStyleId>{5940675A-B579-460E-94D1-54222C63F5DA}</a:tableStyleId>
              </a:tblPr>
              <a:tblGrid>
                <a:gridCol w="432048"/>
              </a:tblGrid>
              <a:tr h="4104456">
                <a:tc>
                  <a:txBody>
                    <a:bodyPr/>
                    <a:lstStyle/>
                    <a:p>
                      <a:pPr algn="l"/>
                      <a:r>
                        <a:rPr lang="en-US" sz="1400" dirty="0" smtClean="0">
                          <a:solidFill>
                            <a:srgbClr val="FF0000"/>
                          </a:solidFill>
                        </a:rPr>
                        <a:t>a has value %d, b has value %d, c is at address: %08x\n</a:t>
                      </a:r>
                      <a:endParaRPr lang="en-US" sz="1400" dirty="0">
                        <a:solidFill>
                          <a:srgbClr val="FF0000"/>
                        </a:solidFill>
                      </a:endParaRPr>
                    </a:p>
                  </a:txBody>
                  <a:tcPr vert="vert270"/>
                </a:tc>
              </a:tr>
            </a:tbl>
          </a:graphicData>
        </a:graphic>
      </p:graphicFrame>
      <p:cxnSp>
        <p:nvCxnSpPr>
          <p:cNvPr id="12" name="Curved Connector 11"/>
          <p:cNvCxnSpPr/>
          <p:nvPr/>
        </p:nvCxnSpPr>
        <p:spPr>
          <a:xfrm rot="10800000" flipV="1">
            <a:off x="4283968" y="4077072"/>
            <a:ext cx="1584176" cy="144016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7544" y="3429000"/>
            <a:ext cx="2520113" cy="646331"/>
          </a:xfrm>
          <a:prstGeom prst="rect">
            <a:avLst/>
          </a:prstGeom>
        </p:spPr>
        <p:txBody>
          <a:bodyPr wrap="none">
            <a:spAutoFit/>
          </a:bodyPr>
          <a:lstStyle/>
          <a:p>
            <a:r>
              <a:rPr lang="en-US" dirty="0" smtClean="0">
                <a:solidFill>
                  <a:srgbClr val="FF0000"/>
                </a:solidFill>
              </a:rPr>
              <a:t>What is internal pointer?</a:t>
            </a:r>
          </a:p>
          <a:p>
            <a:r>
              <a:rPr lang="en-US" dirty="0" smtClean="0">
                <a:solidFill>
                  <a:srgbClr val="FF0000"/>
                </a:solidFill>
              </a:rPr>
              <a:t>Initial position</a:t>
            </a:r>
          </a:p>
        </p:txBody>
      </p:sp>
      <p:cxnSp>
        <p:nvCxnSpPr>
          <p:cNvPr id="15" name="Straight Arrow Connector 14"/>
          <p:cNvCxnSpPr/>
          <p:nvPr/>
        </p:nvCxnSpPr>
        <p:spPr>
          <a:xfrm>
            <a:off x="2987656" y="3648581"/>
            <a:ext cx="2880488" cy="42849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 name="TextBox 1"/>
          <p:cNvSpPr txBox="1"/>
          <p:nvPr/>
        </p:nvSpPr>
        <p:spPr>
          <a:xfrm>
            <a:off x="5292080" y="5836622"/>
            <a:ext cx="3020699" cy="369332"/>
          </a:xfrm>
          <a:prstGeom prst="rect">
            <a:avLst/>
          </a:prstGeom>
          <a:noFill/>
        </p:spPr>
        <p:txBody>
          <a:bodyPr wrap="none" rtlCol="0">
            <a:spAutoFit/>
          </a:bodyPr>
          <a:lstStyle/>
          <a:p>
            <a:r>
              <a:rPr lang="en-US" dirty="0" smtClean="0"/>
              <a:t>Stack before </a:t>
            </a:r>
            <a:r>
              <a:rPr lang="en-US" dirty="0" err="1" smtClean="0"/>
              <a:t>printf</a:t>
            </a:r>
            <a:r>
              <a:rPr lang="en-US" dirty="0" smtClean="0"/>
              <a:t> is executed</a:t>
            </a:r>
            <a:endParaRPr lang="en-US" dirty="0"/>
          </a:p>
        </p:txBody>
      </p:sp>
    </p:spTree>
    <p:extLst>
      <p:ext uri="{BB962C8B-B14F-4D97-AF65-F5344CB8AC3E}">
        <p14:creationId xmlns:p14="http://schemas.microsoft.com/office/powerpoint/2010/main" val="343392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Example</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13" r="5624" b="14833"/>
          <a:stretch/>
        </p:blipFill>
        <p:spPr bwMode="auto">
          <a:xfrm>
            <a:off x="467544" y="1700808"/>
            <a:ext cx="8208912" cy="490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507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Missing Arguments</a:t>
            </a:r>
            <a:r>
              <a:rPr lang="en-US" dirty="0"/>
              <a:t>?</a:t>
            </a:r>
          </a:p>
        </p:txBody>
      </p:sp>
      <p:sp>
        <p:nvSpPr>
          <p:cNvPr id="6" name="Content Placeholder 5"/>
          <p:cNvSpPr>
            <a:spLocks noGrp="1"/>
          </p:cNvSpPr>
          <p:nvPr>
            <p:ph idx="1"/>
          </p:nvPr>
        </p:nvSpPr>
        <p:spPr/>
        <p:txBody>
          <a:bodyPr>
            <a:normAutofit fontScale="62500" lnSpcReduction="20000"/>
          </a:bodyPr>
          <a:lstStyle/>
          <a:p>
            <a:r>
              <a:rPr lang="en-US" dirty="0" err="1"/>
              <a:t>printf</a:t>
            </a:r>
            <a:r>
              <a:rPr lang="en-US" dirty="0"/>
              <a:t> ("a has value %d, b has value %d, c is at address: %08x\n</a:t>
            </a:r>
            <a:r>
              <a:rPr lang="en-US" dirty="0" smtClean="0"/>
              <a:t>", a</a:t>
            </a:r>
            <a:r>
              <a:rPr lang="en-US" dirty="0"/>
              <a:t>, b</a:t>
            </a:r>
            <a:r>
              <a:rPr lang="en-US" dirty="0" smtClean="0"/>
              <a:t>); </a:t>
            </a:r>
            <a:r>
              <a:rPr lang="en-US" dirty="0" smtClean="0">
                <a:solidFill>
                  <a:srgbClr val="FF0000"/>
                </a:solidFill>
              </a:rPr>
              <a:t>// missing c</a:t>
            </a:r>
          </a:p>
          <a:p>
            <a:r>
              <a:rPr lang="en-US" dirty="0"/>
              <a:t>Can this program </a:t>
            </a:r>
            <a:r>
              <a:rPr lang="en-US" dirty="0" smtClean="0"/>
              <a:t>pass the compiler? </a:t>
            </a:r>
            <a:r>
              <a:rPr lang="en-US" dirty="0" smtClean="0">
                <a:solidFill>
                  <a:srgbClr val="FF0000"/>
                </a:solidFill>
              </a:rPr>
              <a:t>No</a:t>
            </a:r>
          </a:p>
          <a:p>
            <a:pPr lvl="1"/>
            <a:r>
              <a:rPr lang="en-US" dirty="0" smtClean="0"/>
              <a:t>Compiler can detect miss-match (in this case)</a:t>
            </a:r>
          </a:p>
          <a:p>
            <a:pPr lvl="2"/>
            <a:r>
              <a:rPr lang="en-US" dirty="0" smtClean="0"/>
              <a:t>However</a:t>
            </a:r>
            <a:r>
              <a:rPr lang="en-US" dirty="0"/>
              <a:t>, compilers usually do not do this kind of analysis.</a:t>
            </a:r>
          </a:p>
          <a:p>
            <a:pPr lvl="1"/>
            <a:r>
              <a:rPr lang="en-US" dirty="0" smtClean="0"/>
              <a:t>Sometimes</a:t>
            </a:r>
            <a:r>
              <a:rPr lang="en-US" dirty="0"/>
              <a:t>, the format string is not a constant </a:t>
            </a:r>
            <a:r>
              <a:rPr lang="en-US" dirty="0" smtClean="0"/>
              <a:t>string</a:t>
            </a:r>
          </a:p>
          <a:p>
            <a:pPr lvl="2"/>
            <a:r>
              <a:rPr lang="en-US" dirty="0" smtClean="0"/>
              <a:t>it </a:t>
            </a:r>
            <a:r>
              <a:rPr lang="en-US" dirty="0"/>
              <a:t>is generated during the execution </a:t>
            </a:r>
            <a:r>
              <a:rPr lang="en-US" dirty="0" smtClean="0"/>
              <a:t>of the </a:t>
            </a:r>
            <a:r>
              <a:rPr lang="en-US" dirty="0"/>
              <a:t>program. Therefore, there is no way for the compiler to find the miss-match in this case</a:t>
            </a:r>
            <a:r>
              <a:rPr lang="en-US" dirty="0" smtClean="0"/>
              <a:t>.</a:t>
            </a:r>
          </a:p>
          <a:p>
            <a:r>
              <a:rPr lang="en-US" dirty="0"/>
              <a:t>Can </a:t>
            </a:r>
            <a:r>
              <a:rPr lang="en-US" dirty="0" err="1"/>
              <a:t>printf</a:t>
            </a:r>
            <a:r>
              <a:rPr lang="en-US" dirty="0"/>
              <a:t>() detect the miss-match</a:t>
            </a:r>
            <a:r>
              <a:rPr lang="en-US" dirty="0" smtClean="0"/>
              <a:t>? </a:t>
            </a:r>
            <a:r>
              <a:rPr lang="en-US" dirty="0" smtClean="0">
                <a:solidFill>
                  <a:srgbClr val="FF0000"/>
                </a:solidFill>
              </a:rPr>
              <a:t>No</a:t>
            </a:r>
          </a:p>
          <a:p>
            <a:pPr lvl="1"/>
            <a:r>
              <a:rPr lang="en-US" dirty="0" smtClean="0"/>
              <a:t>The </a:t>
            </a:r>
            <a:r>
              <a:rPr lang="en-US" dirty="0"/>
              <a:t>function </a:t>
            </a:r>
            <a:r>
              <a:rPr lang="en-US" dirty="0" err="1"/>
              <a:t>printf</a:t>
            </a:r>
            <a:r>
              <a:rPr lang="en-US" dirty="0"/>
              <a:t>() fetches the arguments from the stack. </a:t>
            </a:r>
            <a:endParaRPr lang="en-US" dirty="0" smtClean="0"/>
          </a:p>
          <a:p>
            <a:pPr lvl="2"/>
            <a:r>
              <a:rPr lang="en-US" dirty="0" smtClean="0"/>
              <a:t>If </a:t>
            </a:r>
            <a:r>
              <a:rPr lang="en-US" dirty="0"/>
              <a:t>the format string </a:t>
            </a:r>
            <a:r>
              <a:rPr lang="en-US" dirty="0" smtClean="0"/>
              <a:t>needs 3 </a:t>
            </a:r>
            <a:r>
              <a:rPr lang="en-US" dirty="0"/>
              <a:t>arguments, it will fetch 3 data items from the stack. </a:t>
            </a:r>
            <a:endParaRPr lang="en-US" dirty="0" smtClean="0"/>
          </a:p>
          <a:p>
            <a:pPr lvl="1"/>
            <a:r>
              <a:rPr lang="en-US" dirty="0" smtClean="0"/>
              <a:t>Unless </a:t>
            </a:r>
            <a:r>
              <a:rPr lang="en-US" dirty="0"/>
              <a:t>the stack is marked with </a:t>
            </a:r>
            <a:r>
              <a:rPr lang="en-US" dirty="0" smtClean="0"/>
              <a:t>a boundary</a:t>
            </a:r>
            <a:r>
              <a:rPr lang="en-US" dirty="0"/>
              <a:t>, </a:t>
            </a:r>
            <a:r>
              <a:rPr lang="en-US" dirty="0" err="1"/>
              <a:t>printf</a:t>
            </a:r>
            <a:r>
              <a:rPr lang="en-US" dirty="0"/>
              <a:t>() does not know that it runs out of the arguments that are provided </a:t>
            </a:r>
            <a:r>
              <a:rPr lang="en-US" dirty="0" smtClean="0"/>
              <a:t>to it</a:t>
            </a:r>
            <a:r>
              <a:rPr lang="en-US" dirty="0"/>
              <a:t>.</a:t>
            </a:r>
          </a:p>
          <a:p>
            <a:pPr lvl="2"/>
            <a:r>
              <a:rPr lang="en-US" dirty="0" smtClean="0"/>
              <a:t>Since </a:t>
            </a:r>
            <a:r>
              <a:rPr lang="en-US" dirty="0"/>
              <a:t>there is no such a marking. </a:t>
            </a:r>
            <a:endParaRPr lang="en-US" dirty="0" smtClean="0"/>
          </a:p>
          <a:p>
            <a:pPr lvl="2"/>
            <a:r>
              <a:rPr lang="en-US" dirty="0" err="1" smtClean="0"/>
              <a:t>printf</a:t>
            </a:r>
            <a:r>
              <a:rPr lang="en-US" dirty="0"/>
              <a:t>() will continue fetching data from the stack</a:t>
            </a:r>
            <a:r>
              <a:rPr lang="en-US" dirty="0" smtClean="0"/>
              <a:t>. In </a:t>
            </a:r>
            <a:r>
              <a:rPr lang="en-US" dirty="0"/>
              <a:t>a miss-match case, it will fetch some data that do not belong to this function call.</a:t>
            </a:r>
          </a:p>
        </p:txBody>
      </p:sp>
    </p:spTree>
    <p:extLst>
      <p:ext uri="{BB962C8B-B14F-4D97-AF65-F5344CB8AC3E}">
        <p14:creationId xmlns:p14="http://schemas.microsoft.com/office/powerpoint/2010/main" val="3395827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Quiz</a:t>
            </a:r>
            <a:endParaRPr lang="en-US" dirty="0"/>
          </a:p>
        </p:txBody>
      </p:sp>
      <p:sp>
        <p:nvSpPr>
          <p:cNvPr id="6" name="Content Placeholder 5"/>
          <p:cNvSpPr>
            <a:spLocks noGrp="1"/>
          </p:cNvSpPr>
          <p:nvPr>
            <p:ph idx="1"/>
          </p:nvPr>
        </p:nvSpPr>
        <p:spPr/>
        <p:txBody>
          <a:bodyPr>
            <a:normAutofit fontScale="77500" lnSpcReduction="20000"/>
          </a:bodyPr>
          <a:lstStyle/>
          <a:p>
            <a:r>
              <a:rPr lang="en-US" dirty="0" err="1" smtClean="0"/>
              <a:t>printf</a:t>
            </a:r>
            <a:r>
              <a:rPr lang="en-US" dirty="0" smtClean="0"/>
              <a:t>(“%s”)</a:t>
            </a:r>
          </a:p>
          <a:p>
            <a:r>
              <a:rPr lang="en-US" dirty="0" smtClean="0"/>
              <a:t>What is the output?</a:t>
            </a:r>
          </a:p>
          <a:p>
            <a:r>
              <a:rPr lang="en-US" dirty="0" smtClean="0"/>
              <a:t>Can you draw the stack?</a:t>
            </a:r>
          </a:p>
          <a:p>
            <a:endParaRPr lang="en-US" dirty="0" smtClean="0"/>
          </a:p>
          <a:p>
            <a:endParaRPr lang="en-US" dirty="0"/>
          </a:p>
          <a:p>
            <a:pPr lvl="1"/>
            <a:endParaRPr lang="en-US" dirty="0" smtClean="0"/>
          </a:p>
          <a:p>
            <a:pPr lvl="1"/>
            <a:endParaRPr lang="en-US" dirty="0"/>
          </a:p>
          <a:p>
            <a:pPr marL="457200" lvl="1" indent="0">
              <a:buNone/>
            </a:pPr>
            <a:endParaRPr lang="en-US" dirty="0" smtClean="0"/>
          </a:p>
          <a:p>
            <a:pPr lvl="1"/>
            <a:endParaRPr lang="en-US" dirty="0"/>
          </a:p>
          <a:p>
            <a:pPr lvl="1"/>
            <a:endParaRPr lang="en-US" dirty="0" smtClean="0"/>
          </a:p>
          <a:p>
            <a:pPr lvl="1"/>
            <a:r>
              <a:rPr lang="en-US" dirty="0">
                <a:solidFill>
                  <a:schemeClr val="accent5">
                    <a:lumMod val="60000"/>
                    <a:lumOff val="40000"/>
                  </a:schemeClr>
                </a:solidFill>
              </a:rPr>
              <a:t>The function </a:t>
            </a:r>
            <a:r>
              <a:rPr lang="en-US" dirty="0" err="1">
                <a:solidFill>
                  <a:schemeClr val="accent5">
                    <a:lumMod val="60000"/>
                    <a:lumOff val="40000"/>
                  </a:schemeClr>
                </a:solidFill>
              </a:rPr>
              <a:t>printf</a:t>
            </a:r>
            <a:r>
              <a:rPr lang="en-US" dirty="0">
                <a:solidFill>
                  <a:schemeClr val="accent5">
                    <a:lumMod val="60000"/>
                    <a:lumOff val="40000"/>
                  </a:schemeClr>
                </a:solidFill>
              </a:rPr>
              <a:t>() will treat the contents as </a:t>
            </a:r>
            <a:r>
              <a:rPr lang="en-US" dirty="0" smtClean="0">
                <a:solidFill>
                  <a:schemeClr val="accent5">
                    <a:lumMod val="60000"/>
                    <a:lumOff val="40000"/>
                  </a:schemeClr>
                </a:solidFill>
              </a:rPr>
              <a:t>a string</a:t>
            </a:r>
            <a:r>
              <a:rPr lang="en-US" dirty="0">
                <a:solidFill>
                  <a:schemeClr val="accent5">
                    <a:lumMod val="60000"/>
                    <a:lumOff val="40000"/>
                  </a:schemeClr>
                </a:solidFill>
              </a:rPr>
              <a:t>, and print out the string until reaching the end of the string (i.e. 0).</a:t>
            </a:r>
            <a:endParaRPr lang="en-US" dirty="0" smtClean="0">
              <a:solidFill>
                <a:schemeClr val="accent5">
                  <a:lumMod val="60000"/>
                  <a:lumOff val="40000"/>
                </a:schemeClr>
              </a:solidFill>
            </a:endParaRPr>
          </a:p>
          <a:p>
            <a:endParaRPr lang="en-US" dirty="0"/>
          </a:p>
        </p:txBody>
      </p:sp>
    </p:spTree>
    <p:extLst>
      <p:ext uri="{BB962C8B-B14F-4D97-AF65-F5344CB8AC3E}">
        <p14:creationId xmlns:p14="http://schemas.microsoft.com/office/powerpoint/2010/main" val="196473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Vulnerable Program</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48880"/>
            <a:ext cx="8862496"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94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crash program using </a:t>
            </a:r>
            <a:r>
              <a:rPr lang="en-US" dirty="0" err="1" smtClean="0"/>
              <a:t>user_input</a:t>
            </a:r>
            <a:r>
              <a:rPr lang="en-US" dirty="0" smtClean="0"/>
              <a:t>?</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29" t="1714" r="9880" b="24190"/>
          <a:stretch/>
        </p:blipFill>
        <p:spPr bwMode="auto">
          <a:xfrm>
            <a:off x="323528" y="1556792"/>
            <a:ext cx="8468750" cy="468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43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http://www.cis.syr.edu/~</a:t>
            </a:r>
            <a:r>
              <a:rPr lang="en-US" dirty="0" smtClean="0">
                <a:hlinkClick r:id="rId2"/>
              </a:rPr>
              <a:t>wedu/education/format_string.html</a:t>
            </a:r>
            <a:endParaRPr lang="en-US" dirty="0" smtClean="0"/>
          </a:p>
          <a:p>
            <a:r>
              <a:rPr lang="en-US" dirty="0"/>
              <a:t>https://codebreaker.ltsnet.net/</a:t>
            </a:r>
          </a:p>
        </p:txBody>
      </p:sp>
    </p:spTree>
    <p:extLst>
      <p:ext uri="{BB962C8B-B14F-4D97-AF65-F5344CB8AC3E}">
        <p14:creationId xmlns:p14="http://schemas.microsoft.com/office/powerpoint/2010/main" val="271181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Attacks </a:t>
            </a:r>
            <a:r>
              <a:rPr lang="en-US" dirty="0" smtClean="0"/>
              <a:t>: </a:t>
            </a:r>
            <a:r>
              <a:rPr lang="en-US" dirty="0" smtClean="0">
                <a:solidFill>
                  <a:srgbClr val="FF0000"/>
                </a:solidFill>
              </a:rPr>
              <a:t>Crashing the program</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solidFill>
                  <a:srgbClr val="FF0000"/>
                </a:solidFill>
              </a:rPr>
              <a:t>printf</a:t>
            </a:r>
            <a:r>
              <a:rPr lang="en-US" dirty="0" smtClean="0">
                <a:solidFill>
                  <a:srgbClr val="FF0000"/>
                </a:solidFill>
              </a:rPr>
              <a:t> </a:t>
            </a:r>
            <a:r>
              <a:rPr lang="en-US" dirty="0">
                <a:solidFill>
                  <a:srgbClr val="FF0000"/>
                </a:solidFill>
              </a:rPr>
              <a:t>("%</a:t>
            </a:r>
            <a:r>
              <a:rPr lang="en-US" dirty="0" err="1">
                <a:solidFill>
                  <a:srgbClr val="FF0000"/>
                </a:solidFill>
              </a:rPr>
              <a:t>s%s%s%s%s%s%s%s%s%s%s%s</a:t>
            </a:r>
            <a:r>
              <a:rPr lang="en-US" dirty="0" smtClean="0">
                <a:solidFill>
                  <a:srgbClr val="FF0000"/>
                </a:solidFill>
              </a:rPr>
              <a:t>");</a:t>
            </a:r>
          </a:p>
          <a:p>
            <a:r>
              <a:rPr lang="en-US" sz="3300" dirty="0"/>
              <a:t>Why?</a:t>
            </a:r>
          </a:p>
          <a:p>
            <a:pPr lvl="1"/>
            <a:r>
              <a:rPr lang="en-US" sz="2900" dirty="0" smtClean="0">
                <a:solidFill>
                  <a:srgbClr val="FF0000"/>
                </a:solidFill>
              </a:rPr>
              <a:t>%s </a:t>
            </a:r>
            <a:r>
              <a:rPr lang="en-US" sz="2900" dirty="0" err="1" smtClean="0"/>
              <a:t>fetchs</a:t>
            </a:r>
            <a:r>
              <a:rPr lang="en-US" sz="2900" dirty="0" smtClean="0"/>
              <a:t> an address, </a:t>
            </a:r>
            <a:r>
              <a:rPr lang="en-US" sz="3300" dirty="0" smtClean="0"/>
              <a:t>and </a:t>
            </a:r>
            <a:r>
              <a:rPr lang="en-US" sz="3300" dirty="0"/>
              <a:t>print out the memory </a:t>
            </a:r>
            <a:r>
              <a:rPr lang="en-US" sz="3300" dirty="0" smtClean="0"/>
              <a:t>contents</a:t>
            </a:r>
          </a:p>
          <a:p>
            <a:pPr lvl="1"/>
            <a:r>
              <a:rPr lang="en-US" sz="3300" dirty="0" smtClean="0"/>
              <a:t>If the address is valid</a:t>
            </a:r>
          </a:p>
          <a:p>
            <a:pPr lvl="2"/>
            <a:r>
              <a:rPr lang="en-US" sz="2900" dirty="0" smtClean="0"/>
              <a:t>If the address points to a </a:t>
            </a:r>
            <a:r>
              <a:rPr lang="en-US" sz="2900" dirty="0"/>
              <a:t>string, </a:t>
            </a:r>
            <a:endParaRPr lang="en-US" sz="2900" dirty="0" smtClean="0"/>
          </a:p>
          <a:p>
            <a:pPr lvl="3"/>
            <a:r>
              <a:rPr lang="en-US" sz="2500" dirty="0" smtClean="0"/>
              <a:t>Print string until </a:t>
            </a:r>
            <a:r>
              <a:rPr lang="en-US" sz="2500" dirty="0"/>
              <a:t>a NULL </a:t>
            </a:r>
            <a:r>
              <a:rPr lang="en-US" sz="2500" dirty="0" smtClean="0"/>
              <a:t>character (</a:t>
            </a:r>
            <a:r>
              <a:rPr lang="en-US" sz="2500" dirty="0"/>
              <a:t>i.e., number 0, not character 0) is encountered.</a:t>
            </a:r>
          </a:p>
          <a:p>
            <a:pPr lvl="1"/>
            <a:r>
              <a:rPr lang="en-US" sz="2900" dirty="0" smtClean="0"/>
              <a:t>If the address is not valid </a:t>
            </a:r>
          </a:p>
          <a:p>
            <a:pPr lvl="2"/>
            <a:r>
              <a:rPr lang="en-US" sz="2900" dirty="0" smtClean="0"/>
              <a:t>might </a:t>
            </a:r>
            <a:r>
              <a:rPr lang="en-US" sz="2900" dirty="0"/>
              <a:t>not exist (i.e. no physical memory has been assigned to such an address), and </a:t>
            </a:r>
            <a:r>
              <a:rPr lang="en-US" sz="2900" dirty="0" smtClean="0"/>
              <a:t>the program </a:t>
            </a:r>
            <a:r>
              <a:rPr lang="en-US" sz="2900" dirty="0"/>
              <a:t>will crash.</a:t>
            </a:r>
          </a:p>
          <a:p>
            <a:pPr lvl="1"/>
            <a:r>
              <a:rPr lang="en-US" sz="2900" dirty="0" smtClean="0"/>
              <a:t>If the address is valid but protected</a:t>
            </a:r>
          </a:p>
          <a:p>
            <a:pPr lvl="2"/>
            <a:r>
              <a:rPr lang="en-US" sz="2900" dirty="0" smtClean="0"/>
              <a:t>e.g</a:t>
            </a:r>
            <a:r>
              <a:rPr lang="en-US" sz="2900" dirty="0"/>
              <a:t>. it is reserved for kernel </a:t>
            </a:r>
            <a:r>
              <a:rPr lang="en-US" sz="2900" dirty="0" smtClean="0"/>
              <a:t>memory</a:t>
            </a:r>
          </a:p>
          <a:p>
            <a:pPr lvl="2"/>
            <a:r>
              <a:rPr lang="en-US" sz="2900" dirty="0" smtClean="0"/>
              <a:t>the </a:t>
            </a:r>
            <a:r>
              <a:rPr lang="en-US" sz="2900" dirty="0"/>
              <a:t>program will </a:t>
            </a:r>
            <a:r>
              <a:rPr lang="en-US" sz="2900" dirty="0" smtClean="0"/>
              <a:t>crash</a:t>
            </a:r>
            <a:r>
              <a:rPr lang="en-US" sz="2900" dirty="0"/>
              <a:t>.</a:t>
            </a:r>
          </a:p>
        </p:txBody>
      </p:sp>
    </p:spTree>
    <p:extLst>
      <p:ext uri="{BB962C8B-B14F-4D97-AF65-F5344CB8AC3E}">
        <p14:creationId xmlns:p14="http://schemas.microsoft.com/office/powerpoint/2010/main" val="552162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Attacks : </a:t>
            </a:r>
            <a:r>
              <a:rPr lang="en-US" dirty="0">
                <a:solidFill>
                  <a:srgbClr val="FF0000"/>
                </a:solidFill>
              </a:rPr>
              <a:t>Viewing </a:t>
            </a:r>
            <a:r>
              <a:rPr lang="en-US" dirty="0" smtClean="0">
                <a:solidFill>
                  <a:srgbClr val="FF0000"/>
                </a:solidFill>
              </a:rPr>
              <a:t>secret in the stack</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57" t="2095" r="29524" b="29905"/>
          <a:stretch/>
        </p:blipFill>
        <p:spPr bwMode="auto">
          <a:xfrm>
            <a:off x="467544" y="1556792"/>
            <a:ext cx="7939314" cy="518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10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How </a:t>
            </a:r>
            <a:r>
              <a:rPr lang="en-US" dirty="0"/>
              <a:t>to print the secret #?</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76" r="19881" b="32191"/>
          <a:stretch/>
        </p:blipFill>
        <p:spPr bwMode="auto">
          <a:xfrm>
            <a:off x="251520" y="1628800"/>
            <a:ext cx="8750792"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02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Attacks : </a:t>
            </a:r>
            <a:r>
              <a:rPr lang="en-US" dirty="0" smtClean="0">
                <a:solidFill>
                  <a:srgbClr val="FF0000"/>
                </a:solidFill>
              </a:rPr>
              <a:t>Viewing the stack (hex)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solidFill>
                  <a:srgbClr val="FF0000"/>
                </a:solidFill>
              </a:rPr>
              <a:t>printf</a:t>
            </a:r>
            <a:r>
              <a:rPr lang="en-US" dirty="0" smtClean="0">
                <a:solidFill>
                  <a:srgbClr val="FF0000"/>
                </a:solidFill>
              </a:rPr>
              <a:t> ("%08x %08x %08x %08x %08x\n");</a:t>
            </a:r>
          </a:p>
          <a:p>
            <a:r>
              <a:rPr lang="en-US" dirty="0" smtClean="0"/>
              <a:t>retrieve five parameters from the stack and display them </a:t>
            </a:r>
          </a:p>
          <a:p>
            <a:pPr lvl="1"/>
            <a:r>
              <a:rPr lang="en-US" dirty="0" smtClean="0"/>
              <a:t>as 8-digit padded hexadecimal numbers.</a:t>
            </a:r>
          </a:p>
          <a:p>
            <a:r>
              <a:rPr lang="en-US" dirty="0" smtClean="0"/>
              <a:t>output </a:t>
            </a:r>
          </a:p>
          <a:p>
            <a:pPr lvl="1"/>
            <a:r>
              <a:rPr lang="en-US" dirty="0" smtClean="0">
                <a:solidFill>
                  <a:srgbClr val="FF0000"/>
                </a:solidFill>
              </a:rPr>
              <a:t>40012980 080628c4 bffff7a4 00000005 08059c04</a:t>
            </a:r>
            <a:endParaRPr lang="en-US" dirty="0">
              <a:solidFill>
                <a:srgbClr val="FF0000"/>
              </a:solidFill>
            </a:endParaRPr>
          </a:p>
        </p:txBody>
      </p:sp>
    </p:spTree>
    <p:extLst>
      <p:ext uri="{BB962C8B-B14F-4D97-AF65-F5344CB8AC3E}">
        <p14:creationId xmlns:p14="http://schemas.microsoft.com/office/powerpoint/2010/main" val="276322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Attacks : </a:t>
            </a:r>
            <a:r>
              <a:rPr lang="en-US" dirty="0">
                <a:solidFill>
                  <a:srgbClr val="FF0000"/>
                </a:solidFill>
              </a:rPr>
              <a:t>View </a:t>
            </a:r>
            <a:r>
              <a:rPr lang="en-US" dirty="0" smtClean="0">
                <a:solidFill>
                  <a:srgbClr val="FF0000"/>
                </a:solidFill>
              </a:rPr>
              <a:t>secret at </a:t>
            </a:r>
            <a:r>
              <a:rPr lang="en-US" dirty="0">
                <a:solidFill>
                  <a:srgbClr val="FF0000"/>
                </a:solidFill>
              </a:rPr>
              <a:t>any location</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48" t="1905" r="28570" b="10000"/>
          <a:stretch/>
        </p:blipFill>
        <p:spPr bwMode="auto">
          <a:xfrm>
            <a:off x="798287" y="1333443"/>
            <a:ext cx="6510018" cy="5524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513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37" t="7667" r="30417" b="7667"/>
          <a:stretch/>
        </p:blipFill>
        <p:spPr bwMode="auto">
          <a:xfrm>
            <a:off x="179512" y="447849"/>
            <a:ext cx="6912768" cy="5982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56176" y="2348880"/>
            <a:ext cx="2751270" cy="1200329"/>
          </a:xfrm>
          <a:prstGeom prst="rect">
            <a:avLst/>
          </a:prstGeom>
          <a:noFill/>
        </p:spPr>
        <p:txBody>
          <a:bodyPr wrap="square" rtlCol="0">
            <a:spAutoFit/>
          </a:bodyPr>
          <a:lstStyle/>
          <a:p>
            <a:r>
              <a:rPr lang="en-US" dirty="0" smtClean="0"/>
              <a:t>Problem 1: How many </a:t>
            </a:r>
            <a:r>
              <a:rPr lang="en-US" i="1" dirty="0" smtClean="0"/>
              <a:t>d</a:t>
            </a:r>
            <a:r>
              <a:rPr lang="en-US" dirty="0" smtClean="0"/>
              <a:t>s?</a:t>
            </a:r>
          </a:p>
          <a:p>
            <a:r>
              <a:rPr lang="en-US" dirty="0" smtClean="0"/>
              <a:t>Problem 2: How to put 0X5555</a:t>
            </a:r>
          </a:p>
          <a:p>
            <a:endParaRPr lang="en-US" dirty="0"/>
          </a:p>
        </p:txBody>
      </p:sp>
    </p:spTree>
    <p:extLst>
      <p:ext uri="{BB962C8B-B14F-4D97-AF65-F5344CB8AC3E}">
        <p14:creationId xmlns:p14="http://schemas.microsoft.com/office/powerpoint/2010/main" val="2942724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 </a:t>
            </a:r>
            <a:r>
              <a:rPr lang="en-US" dirty="0" smtClean="0">
                <a:solidFill>
                  <a:srgbClr val="FF0000"/>
                </a:solidFill>
              </a:rPr>
              <a:t>View memory </a:t>
            </a:r>
            <a:r>
              <a:rPr lang="en-US" dirty="0">
                <a:solidFill>
                  <a:srgbClr val="FF0000"/>
                </a:solidFill>
              </a:rPr>
              <a:t>at any location</a:t>
            </a:r>
          </a:p>
        </p:txBody>
      </p:sp>
      <p:sp>
        <p:nvSpPr>
          <p:cNvPr id="3" name="Content Placeholder 2"/>
          <p:cNvSpPr>
            <a:spLocks noGrp="1"/>
          </p:cNvSpPr>
          <p:nvPr>
            <p:ph idx="1"/>
          </p:nvPr>
        </p:nvSpPr>
        <p:spPr/>
        <p:txBody>
          <a:bodyPr/>
          <a:lstStyle/>
          <a:p>
            <a:r>
              <a:rPr lang="en-US" dirty="0"/>
              <a:t>We have to supply an address of the memory</a:t>
            </a:r>
            <a:r>
              <a:rPr lang="en-US" dirty="0" smtClean="0"/>
              <a:t>.</a:t>
            </a:r>
          </a:p>
          <a:p>
            <a:r>
              <a:rPr lang="en-US" dirty="0" smtClean="0"/>
              <a:t>How to find access </a:t>
            </a:r>
            <a:r>
              <a:rPr lang="en-US" i="1" dirty="0" smtClean="0">
                <a:solidFill>
                  <a:srgbClr val="FF0000"/>
                </a:solidFill>
              </a:rPr>
              <a:t>0x10014808</a:t>
            </a:r>
            <a:r>
              <a:rPr lang="en-US" dirty="0" smtClean="0"/>
              <a:t>?</a:t>
            </a:r>
          </a:p>
          <a:p>
            <a:pPr lvl="1"/>
            <a:r>
              <a:rPr lang="en-US" dirty="0" smtClean="0"/>
              <a:t>Assume distance of format string parameter and address of the </a:t>
            </a:r>
            <a:r>
              <a:rPr lang="en-US" dirty="0" err="1" smtClean="0"/>
              <a:t>user_input</a:t>
            </a:r>
            <a:r>
              <a:rPr lang="en-US" dirty="0" smtClean="0"/>
              <a:t>[] is 4</a:t>
            </a:r>
          </a:p>
          <a:p>
            <a:pPr lvl="1"/>
            <a:r>
              <a:rPr lang="en-US" dirty="0" smtClean="0"/>
              <a:t>Use any distance</a:t>
            </a:r>
            <a:endParaRPr lang="en-US" dirty="0"/>
          </a:p>
          <a:p>
            <a:endParaRPr lang="en-US" dirty="0" smtClean="0"/>
          </a:p>
        </p:txBody>
      </p:sp>
    </p:spTree>
    <p:extLst>
      <p:ext uri="{BB962C8B-B14F-4D97-AF65-F5344CB8AC3E}">
        <p14:creationId xmlns:p14="http://schemas.microsoft.com/office/powerpoint/2010/main" val="4227907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58945" y="1989547"/>
            <a:ext cx="5712790" cy="402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noAutofit/>
          </a:bodyPr>
          <a:lstStyle/>
          <a:p>
            <a:r>
              <a:rPr lang="en-US" sz="3200" dirty="0" err="1"/>
              <a:t>printf</a:t>
            </a:r>
            <a:r>
              <a:rPr lang="en-US" sz="3200" dirty="0"/>
              <a:t> ("\x10\x01\x48\x08 %x %x %x %x %s");</a:t>
            </a:r>
          </a:p>
        </p:txBody>
      </p:sp>
      <p:sp>
        <p:nvSpPr>
          <p:cNvPr id="8" name="Rectangle 7"/>
          <p:cNvSpPr/>
          <p:nvPr/>
        </p:nvSpPr>
        <p:spPr>
          <a:xfrm>
            <a:off x="6156176" y="4293096"/>
            <a:ext cx="2592288" cy="646331"/>
          </a:xfrm>
          <a:prstGeom prst="rect">
            <a:avLst/>
          </a:prstGeom>
        </p:spPr>
        <p:txBody>
          <a:bodyPr wrap="square">
            <a:spAutoFit/>
          </a:bodyPr>
          <a:lstStyle/>
          <a:p>
            <a:r>
              <a:rPr lang="en-US" dirty="0" smtClean="0"/>
              <a:t>Challenge: how </a:t>
            </a:r>
            <a:r>
              <a:rPr lang="en-US" dirty="0"/>
              <a:t>many %x </a:t>
            </a:r>
            <a:r>
              <a:rPr lang="en-US" dirty="0" smtClean="0"/>
              <a:t>you need</a:t>
            </a:r>
            <a:endParaRPr lang="en-US" dirty="0"/>
          </a:p>
        </p:txBody>
      </p:sp>
      <p:cxnSp>
        <p:nvCxnSpPr>
          <p:cNvPr id="10" name="Curved Connector 9"/>
          <p:cNvCxnSpPr>
            <a:stCxn id="8" idx="1"/>
          </p:cNvCxnSpPr>
          <p:nvPr/>
        </p:nvCxnSpPr>
        <p:spPr>
          <a:xfrm rot="10800000" flipV="1">
            <a:off x="4355976" y="4616262"/>
            <a:ext cx="1800200" cy="46166"/>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5856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 </a:t>
            </a:r>
            <a:r>
              <a:rPr lang="en-US" dirty="0" smtClean="0">
                <a:solidFill>
                  <a:srgbClr val="FF0000"/>
                </a:solidFill>
              </a:rPr>
              <a:t>Writing </a:t>
            </a:r>
            <a:r>
              <a:rPr lang="en-US" dirty="0">
                <a:solidFill>
                  <a:srgbClr val="FF0000"/>
                </a:solidFill>
              </a:rPr>
              <a:t>an integer to nearly any location in the process memory</a:t>
            </a:r>
          </a:p>
        </p:txBody>
      </p:sp>
      <p:sp>
        <p:nvSpPr>
          <p:cNvPr id="3" name="Content Placeholder 2"/>
          <p:cNvSpPr>
            <a:spLocks noGrp="1"/>
          </p:cNvSpPr>
          <p:nvPr>
            <p:ph idx="1"/>
          </p:nvPr>
        </p:nvSpPr>
        <p:spPr>
          <a:xfrm>
            <a:off x="457200" y="1600200"/>
            <a:ext cx="8229600" cy="4133056"/>
          </a:xfrm>
        </p:spPr>
        <p:txBody>
          <a:bodyPr>
            <a:normAutofit lnSpcReduction="10000"/>
          </a:bodyPr>
          <a:lstStyle/>
          <a:p>
            <a:pPr marL="0" indent="0">
              <a:buNone/>
            </a:pPr>
            <a:r>
              <a:rPr lang="en-US" sz="2400" dirty="0" err="1"/>
              <a:t>int</a:t>
            </a:r>
            <a:r>
              <a:rPr lang="en-US" sz="2400" dirty="0"/>
              <a:t> </a:t>
            </a:r>
            <a:r>
              <a:rPr lang="en-US" sz="2400" dirty="0" err="1"/>
              <a:t>i</a:t>
            </a:r>
            <a:r>
              <a:rPr lang="en-US" sz="2400" dirty="0"/>
              <a:t>;</a:t>
            </a:r>
          </a:p>
          <a:p>
            <a:pPr marL="0" indent="0">
              <a:buNone/>
            </a:pPr>
            <a:r>
              <a:rPr lang="en-US" sz="2400" dirty="0" err="1"/>
              <a:t>printf</a:t>
            </a:r>
            <a:r>
              <a:rPr lang="en-US" sz="2400" dirty="0"/>
              <a:t> ("12345%n", &amp;</a:t>
            </a:r>
            <a:r>
              <a:rPr lang="en-US" sz="2400" dirty="0" err="1"/>
              <a:t>i</a:t>
            </a:r>
            <a:r>
              <a:rPr lang="en-US" sz="2400" dirty="0" smtClean="0"/>
              <a:t>);</a:t>
            </a:r>
          </a:p>
          <a:p>
            <a:r>
              <a:rPr lang="en-US" sz="2400" dirty="0"/>
              <a:t>%n: The number of characters written so far is stored into the integer indicated by the </a:t>
            </a:r>
            <a:r>
              <a:rPr lang="en-US" sz="2400" dirty="0" smtClean="0"/>
              <a:t>corresponding argument.;</a:t>
            </a:r>
          </a:p>
          <a:p>
            <a:r>
              <a:rPr lang="en-US" sz="2400" dirty="0" err="1" smtClean="0"/>
              <a:t>i</a:t>
            </a:r>
            <a:r>
              <a:rPr lang="en-US" sz="2400" dirty="0" smtClean="0"/>
              <a:t>=5</a:t>
            </a:r>
          </a:p>
          <a:p>
            <a:pPr lvl="1"/>
            <a:r>
              <a:rPr lang="en-US" sz="2000" dirty="0" err="1" smtClean="0"/>
              <a:t>printf</a:t>
            </a:r>
            <a:r>
              <a:rPr lang="en-US" sz="2000" dirty="0" smtClean="0"/>
              <a:t>() to write 5 into variable </a:t>
            </a:r>
            <a:r>
              <a:rPr lang="en-US" sz="2000" dirty="0" err="1" smtClean="0"/>
              <a:t>i</a:t>
            </a:r>
            <a:r>
              <a:rPr lang="en-US" sz="2000" dirty="0" smtClean="0"/>
              <a:t>.</a:t>
            </a:r>
          </a:p>
          <a:p>
            <a:pPr lvl="1"/>
            <a:endParaRPr lang="en-US" sz="2000" dirty="0"/>
          </a:p>
          <a:p>
            <a:pPr marL="0" indent="0">
              <a:buNone/>
            </a:pPr>
            <a:r>
              <a:rPr lang="en-US" sz="2400" dirty="0" smtClean="0"/>
              <a:t>Question?</a:t>
            </a:r>
          </a:p>
          <a:p>
            <a:pPr marL="0" indent="0">
              <a:buNone/>
            </a:pPr>
            <a:r>
              <a:rPr lang="en-US" sz="2400" dirty="0" err="1" smtClean="0">
                <a:solidFill>
                  <a:srgbClr val="FF0000"/>
                </a:solidFill>
              </a:rPr>
              <a:t>printf</a:t>
            </a:r>
            <a:r>
              <a:rPr lang="en-US" sz="2400" dirty="0" smtClean="0">
                <a:solidFill>
                  <a:srgbClr val="FF0000"/>
                </a:solidFill>
              </a:rPr>
              <a:t> ("12345%n”) ;</a:t>
            </a:r>
          </a:p>
          <a:p>
            <a:r>
              <a:rPr lang="en-US" sz="2400" dirty="0" smtClean="0">
                <a:solidFill>
                  <a:srgbClr val="FF0000"/>
                </a:solidFill>
              </a:rPr>
              <a:t>Store 5 to current  </a:t>
            </a:r>
            <a:r>
              <a:rPr lang="en-US" sz="2400" dirty="0" err="1" smtClean="0">
                <a:solidFill>
                  <a:srgbClr val="FF0000"/>
                </a:solidFill>
              </a:rPr>
              <a:t>printf’s</a:t>
            </a:r>
            <a:r>
              <a:rPr lang="en-US" sz="2400" dirty="0" smtClean="0">
                <a:solidFill>
                  <a:srgbClr val="FF0000"/>
                </a:solidFill>
              </a:rPr>
              <a:t> internal pointer</a:t>
            </a:r>
          </a:p>
          <a:p>
            <a:pPr lvl="1"/>
            <a:endParaRPr lang="en-US" sz="2000" dirty="0"/>
          </a:p>
        </p:txBody>
      </p:sp>
    </p:spTree>
    <p:extLst>
      <p:ext uri="{BB962C8B-B14F-4D97-AF65-F5344CB8AC3E}">
        <p14:creationId xmlns:p14="http://schemas.microsoft.com/office/powerpoint/2010/main" val="1600443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Example: Overwrite </a:t>
            </a:r>
            <a:r>
              <a:rPr lang="en-US" sz="3200" dirty="0"/>
              <a:t>important program flags that control access privileges</a:t>
            </a:r>
          </a:p>
        </p:txBody>
      </p:sp>
      <p:sp>
        <p:nvSpPr>
          <p:cNvPr id="3" name="Content Placeholder 2"/>
          <p:cNvSpPr>
            <a:spLocks noGrp="1"/>
          </p:cNvSpPr>
          <p:nvPr>
            <p:ph idx="1"/>
          </p:nvPr>
        </p:nvSpPr>
        <p:spPr/>
        <p:txBody>
          <a:bodyPr/>
          <a:lstStyle/>
          <a:p>
            <a:r>
              <a:rPr lang="en-US" dirty="0" smtClean="0"/>
              <a:t>flag=0</a:t>
            </a:r>
          </a:p>
          <a:p>
            <a:r>
              <a:rPr lang="en-US" dirty="0" smtClean="0"/>
              <a:t>You want to change it to flag=1</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47" t="3374" r="22812" b="22001"/>
          <a:stretch/>
        </p:blipFill>
        <p:spPr bwMode="auto">
          <a:xfrm>
            <a:off x="3851920" y="2996952"/>
            <a:ext cx="5097989" cy="3567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676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of Format String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noted in 1990 as a result of fuzz testing on </a:t>
            </a:r>
            <a:r>
              <a:rPr lang="en-US" dirty="0" err="1" smtClean="0"/>
              <a:t>csh</a:t>
            </a:r>
            <a:endParaRPr lang="en-US" dirty="0" smtClean="0"/>
          </a:p>
          <a:p>
            <a:pPr lvl="1"/>
            <a:r>
              <a:rPr lang="en-US" i="1" dirty="0" smtClean="0">
                <a:solidFill>
                  <a:srgbClr val="408080"/>
                </a:solidFill>
              </a:rPr>
              <a:t>#!/</a:t>
            </a:r>
            <a:r>
              <a:rPr lang="en-US" i="1" dirty="0">
                <a:solidFill>
                  <a:srgbClr val="408080"/>
                </a:solidFill>
              </a:rPr>
              <a:t>bin/</a:t>
            </a:r>
            <a:r>
              <a:rPr lang="en-US" i="1" dirty="0" err="1">
                <a:solidFill>
                  <a:srgbClr val="408080"/>
                </a:solidFill>
              </a:rPr>
              <a:t>csh</a:t>
            </a:r>
            <a:r>
              <a:rPr lang="en-US" dirty="0"/>
              <a:t> </a:t>
            </a:r>
            <a:r>
              <a:rPr lang="en-US" b="1" dirty="0">
                <a:solidFill>
                  <a:srgbClr val="008000"/>
                </a:solidFill>
              </a:rPr>
              <a:t>if</a:t>
            </a:r>
            <a:r>
              <a:rPr lang="en-US" dirty="0"/>
              <a:t> </a:t>
            </a:r>
            <a:r>
              <a:rPr lang="en-US" dirty="0">
                <a:solidFill>
                  <a:srgbClr val="666666"/>
                </a:solidFill>
              </a:rPr>
              <a:t>(</a:t>
            </a:r>
            <a:r>
              <a:rPr lang="en-US" dirty="0"/>
              <a:t> </a:t>
            </a:r>
            <a:r>
              <a:rPr lang="en-US" dirty="0">
                <a:solidFill>
                  <a:srgbClr val="19177C"/>
                </a:solidFill>
              </a:rPr>
              <a:t>$days</a:t>
            </a:r>
            <a:r>
              <a:rPr lang="en-US" dirty="0"/>
              <a:t> &gt; 365 </a:t>
            </a:r>
            <a:r>
              <a:rPr lang="en-US" dirty="0">
                <a:solidFill>
                  <a:srgbClr val="666666"/>
                </a:solidFill>
              </a:rPr>
              <a:t>)</a:t>
            </a:r>
            <a:r>
              <a:rPr lang="en-US" dirty="0"/>
              <a:t> </a:t>
            </a:r>
            <a:r>
              <a:rPr lang="en-US" b="1" dirty="0">
                <a:solidFill>
                  <a:srgbClr val="008000"/>
                </a:solidFill>
              </a:rPr>
              <a:t>then</a:t>
            </a:r>
            <a:r>
              <a:rPr lang="en-US" dirty="0"/>
              <a:t> </a:t>
            </a:r>
            <a:r>
              <a:rPr lang="en-US" dirty="0">
                <a:solidFill>
                  <a:srgbClr val="008000"/>
                </a:solidFill>
              </a:rPr>
              <a:t>echo </a:t>
            </a:r>
            <a:r>
              <a:rPr lang="en-US" dirty="0"/>
              <a:t>This is over a year. </a:t>
            </a:r>
            <a:r>
              <a:rPr lang="en-US" b="1" dirty="0" err="1">
                <a:solidFill>
                  <a:srgbClr val="008000"/>
                </a:solidFill>
              </a:rPr>
              <a:t>endif</a:t>
            </a:r>
            <a:endParaRPr lang="en-US" dirty="0"/>
          </a:p>
          <a:p>
            <a:r>
              <a:rPr lang="en-US" smtClean="0"/>
              <a:t>First </a:t>
            </a:r>
            <a:r>
              <a:rPr lang="en-US" dirty="0" smtClean="0"/>
              <a:t>used as an attack vector on </a:t>
            </a:r>
            <a:r>
              <a:rPr lang="en-US" dirty="0" err="1" smtClean="0"/>
              <a:t>ProFTPd</a:t>
            </a:r>
            <a:endParaRPr lang="en-US" dirty="0" smtClean="0"/>
          </a:p>
          <a:p>
            <a:r>
              <a:rPr lang="en-US" dirty="0" smtClean="0"/>
              <a:t>Became popular in </a:t>
            </a:r>
            <a:r>
              <a:rPr lang="en-US" dirty="0" smtClean="0"/>
              <a:t>2000</a:t>
            </a:r>
          </a:p>
          <a:p>
            <a:endParaRPr lang="en-US" dirty="0"/>
          </a:p>
          <a:p>
            <a:r>
              <a:rPr lang="en-US" sz="1700" b="1" dirty="0"/>
              <a:t>Fuzz testing</a:t>
            </a:r>
            <a:r>
              <a:rPr lang="en-US" sz="1700" dirty="0"/>
              <a:t> or </a:t>
            </a:r>
            <a:r>
              <a:rPr lang="en-US" sz="1700" b="1" dirty="0"/>
              <a:t>fuzzing</a:t>
            </a:r>
            <a:r>
              <a:rPr lang="en-US" sz="1700" dirty="0"/>
              <a:t> is a </a:t>
            </a:r>
            <a:r>
              <a:rPr lang="en-US" sz="1700" dirty="0">
                <a:hlinkClick r:id="rId2" tooltip="Software testing"/>
              </a:rPr>
              <a:t>software testing</a:t>
            </a:r>
            <a:r>
              <a:rPr lang="en-US" sz="1700" dirty="0"/>
              <a:t> technique, often automated or semi-automated, that involves providing invalid, unexpected, or </a:t>
            </a:r>
            <a:r>
              <a:rPr lang="en-US" sz="1700" dirty="0">
                <a:hlinkClick r:id="rId3" tooltip="Random data"/>
              </a:rPr>
              <a:t>random data</a:t>
            </a:r>
            <a:r>
              <a:rPr lang="en-US" sz="1700" dirty="0"/>
              <a:t> to the inputs of a </a:t>
            </a:r>
            <a:r>
              <a:rPr lang="en-US" sz="1700" dirty="0">
                <a:hlinkClick r:id="rId4" tooltip="Computer program"/>
              </a:rPr>
              <a:t>computer program</a:t>
            </a:r>
            <a:r>
              <a:rPr lang="en-US" sz="1700" dirty="0"/>
              <a:t>. The program is then monitored for exceptions such as </a:t>
            </a:r>
            <a:r>
              <a:rPr lang="en-US" sz="1700" dirty="0">
                <a:hlinkClick r:id="rId5" tooltip="Crash (computing)"/>
              </a:rPr>
              <a:t>crashes</a:t>
            </a:r>
            <a:r>
              <a:rPr lang="en-US" sz="1700" dirty="0"/>
              <a:t>, or failing built-in code </a:t>
            </a:r>
            <a:r>
              <a:rPr lang="en-US" sz="1700" dirty="0">
                <a:hlinkClick r:id="rId6" tooltip="Assertion (computing)"/>
              </a:rPr>
              <a:t>assertions</a:t>
            </a:r>
            <a:r>
              <a:rPr lang="en-US" sz="1700" dirty="0"/>
              <a:t> or for finding potential </a:t>
            </a:r>
            <a:r>
              <a:rPr lang="en-US" sz="1700" dirty="0">
                <a:hlinkClick r:id="rId7" tooltip="Memory leak"/>
              </a:rPr>
              <a:t>memory leaks</a:t>
            </a:r>
            <a:r>
              <a:rPr lang="en-US" sz="1700" dirty="0"/>
              <a:t>. Fuzzing is commonly used to test for security problems in software or computer systems. It is a form of </a:t>
            </a:r>
            <a:r>
              <a:rPr lang="en-US" sz="1700" dirty="0">
                <a:hlinkClick r:id="rId8" tooltip="Random testing"/>
              </a:rPr>
              <a:t>random testing</a:t>
            </a:r>
            <a:r>
              <a:rPr lang="en-US" sz="1700" dirty="0"/>
              <a:t> which has been used for testing </a:t>
            </a:r>
            <a:r>
              <a:rPr lang="en-US" sz="1700" dirty="0">
                <a:hlinkClick r:id="rId9" tooltip="Fault model"/>
              </a:rPr>
              <a:t>hardware</a:t>
            </a:r>
            <a:r>
              <a:rPr lang="en-US" sz="1700" dirty="0"/>
              <a:t> or software</a:t>
            </a:r>
            <a:r>
              <a:rPr lang="en-US" sz="1700" dirty="0" smtClean="0"/>
              <a:t>. (wiki)</a:t>
            </a:r>
          </a:p>
        </p:txBody>
      </p:sp>
    </p:spTree>
    <p:extLst>
      <p:ext uri="{BB962C8B-B14F-4D97-AF65-F5344CB8AC3E}">
        <p14:creationId xmlns:p14="http://schemas.microsoft.com/office/powerpoint/2010/main" val="3753591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581"/>
          <a:stretch/>
        </p:blipFill>
        <p:spPr bwMode="auto">
          <a:xfrm rot="5400000">
            <a:off x="366207" y="2182285"/>
            <a:ext cx="5712790" cy="363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p:txBody>
          <a:bodyPr>
            <a:noAutofit/>
          </a:bodyPr>
          <a:lstStyle/>
          <a:p>
            <a:r>
              <a:rPr lang="en-US" sz="3200" dirty="0" err="1"/>
              <a:t>printf</a:t>
            </a:r>
            <a:r>
              <a:rPr lang="en-US" sz="3200" dirty="0"/>
              <a:t> ("\x10\x01\x48\x08 %x %x %x %x </a:t>
            </a:r>
            <a:r>
              <a:rPr lang="en-US" sz="3200" dirty="0" smtClean="0">
                <a:solidFill>
                  <a:srgbClr val="FF0000"/>
                </a:solidFill>
              </a:rPr>
              <a:t>%n</a:t>
            </a:r>
            <a:r>
              <a:rPr lang="en-US" sz="3200" dirty="0" smtClean="0"/>
              <a:t>”);</a:t>
            </a:r>
            <a:endParaRPr lang="en-US" sz="3200" dirty="0"/>
          </a:p>
        </p:txBody>
      </p:sp>
      <p:sp>
        <p:nvSpPr>
          <p:cNvPr id="8" name="Rectangle 7"/>
          <p:cNvSpPr/>
          <p:nvPr/>
        </p:nvSpPr>
        <p:spPr>
          <a:xfrm>
            <a:off x="6156176" y="4293096"/>
            <a:ext cx="2592288" cy="646331"/>
          </a:xfrm>
          <a:prstGeom prst="rect">
            <a:avLst/>
          </a:prstGeom>
        </p:spPr>
        <p:txBody>
          <a:bodyPr wrap="square">
            <a:spAutoFit/>
          </a:bodyPr>
          <a:lstStyle/>
          <a:p>
            <a:r>
              <a:rPr lang="en-US" dirty="0" smtClean="0"/>
              <a:t>Challenge: how </a:t>
            </a:r>
            <a:r>
              <a:rPr lang="en-US" dirty="0"/>
              <a:t>many %x </a:t>
            </a:r>
            <a:r>
              <a:rPr lang="en-US" dirty="0" smtClean="0"/>
              <a:t>you need</a:t>
            </a:r>
            <a:endParaRPr lang="en-US" dirty="0"/>
          </a:p>
        </p:txBody>
      </p:sp>
      <p:cxnSp>
        <p:nvCxnSpPr>
          <p:cNvPr id="10" name="Curved Connector 9"/>
          <p:cNvCxnSpPr>
            <a:stCxn id="8" idx="1"/>
          </p:cNvCxnSpPr>
          <p:nvPr/>
        </p:nvCxnSpPr>
        <p:spPr>
          <a:xfrm rot="10800000" flipV="1">
            <a:off x="4355976" y="4616262"/>
            <a:ext cx="1800200" cy="46166"/>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
        <p:nvSpPr>
          <p:cNvPr id="6" name="Rectangle 5"/>
          <p:cNvSpPr/>
          <p:nvPr/>
        </p:nvSpPr>
        <p:spPr>
          <a:xfrm>
            <a:off x="6012160" y="1916832"/>
            <a:ext cx="2592288" cy="369332"/>
          </a:xfrm>
          <a:prstGeom prst="rect">
            <a:avLst/>
          </a:prstGeom>
        </p:spPr>
        <p:txBody>
          <a:bodyPr wrap="square">
            <a:spAutoFit/>
          </a:bodyPr>
          <a:lstStyle/>
          <a:p>
            <a:r>
              <a:rPr lang="en-US" dirty="0" smtClean="0"/>
              <a:t>Change to </a:t>
            </a:r>
            <a:r>
              <a:rPr lang="en-US" dirty="0" smtClean="0">
                <a:solidFill>
                  <a:srgbClr val="FF0000"/>
                </a:solidFill>
              </a:rPr>
              <a:t>%n</a:t>
            </a:r>
            <a:r>
              <a:rPr lang="en-US" dirty="0" smtClean="0"/>
              <a:t> </a:t>
            </a:r>
            <a:endParaRPr lang="en-US" dirty="0"/>
          </a:p>
        </p:txBody>
      </p:sp>
      <p:cxnSp>
        <p:nvCxnSpPr>
          <p:cNvPr id="9" name="Curved Connector 8"/>
          <p:cNvCxnSpPr>
            <a:stCxn id="6" idx="1"/>
          </p:cNvCxnSpPr>
          <p:nvPr/>
        </p:nvCxnSpPr>
        <p:spPr>
          <a:xfrm rot="10800000" flipV="1">
            <a:off x="4211960" y="2101498"/>
            <a:ext cx="1800200" cy="184666"/>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91984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Assume that </a:t>
            </a:r>
          </a:p>
          <a:p>
            <a:pPr lvl="1"/>
            <a:r>
              <a:rPr lang="en-US" dirty="0" smtClean="0"/>
              <a:t>the secret numbers are hardcoded </a:t>
            </a:r>
          </a:p>
          <a:p>
            <a:pPr lvl="2"/>
            <a:r>
              <a:rPr lang="en-US" dirty="0" smtClean="0"/>
              <a:t>SECRET1= 0x44, SECRET2 =0x55</a:t>
            </a:r>
            <a:endParaRPr lang="en-US" dirty="0"/>
          </a:p>
          <a:p>
            <a:pPr lvl="1"/>
            <a:r>
              <a:rPr lang="en-US" dirty="0" smtClean="0"/>
              <a:t>You can’t access the code</a:t>
            </a:r>
          </a:p>
          <a:p>
            <a:pPr lvl="2"/>
            <a:r>
              <a:rPr lang="en-US" dirty="0" smtClean="0"/>
              <a:t>Don’t allow to modify the code</a:t>
            </a:r>
          </a:p>
          <a:p>
            <a:pPr lvl="2"/>
            <a:r>
              <a:rPr lang="en-US" dirty="0" smtClean="0"/>
              <a:t>You can run the code</a:t>
            </a:r>
          </a:p>
          <a:p>
            <a:pPr lvl="1"/>
            <a:r>
              <a:rPr lang="en-US" dirty="0" smtClean="0"/>
              <a:t>You can type the input</a:t>
            </a:r>
          </a:p>
          <a:p>
            <a:pPr lvl="1"/>
            <a:r>
              <a:rPr lang="en-US" dirty="0"/>
              <a:t>However, you do have a copy of the source code, which can help you design your attacks.</a:t>
            </a:r>
            <a:endParaRPr lang="en-US" dirty="0" smtClean="0"/>
          </a:p>
          <a:p>
            <a:r>
              <a:rPr lang="en-US" dirty="0" smtClean="0"/>
              <a:t>Your goal</a:t>
            </a:r>
          </a:p>
          <a:p>
            <a:pPr lvl="1"/>
            <a:r>
              <a:rPr lang="en-US" dirty="0"/>
              <a:t>Crash the program</a:t>
            </a:r>
            <a:r>
              <a:rPr lang="en-US" dirty="0" smtClean="0"/>
              <a:t>.</a:t>
            </a:r>
          </a:p>
          <a:p>
            <a:pPr lvl="1"/>
            <a:r>
              <a:rPr lang="en-US" dirty="0"/>
              <a:t>Print out the secret[1] value.</a:t>
            </a:r>
          </a:p>
          <a:p>
            <a:pPr lvl="1"/>
            <a:r>
              <a:rPr lang="en-US" dirty="0" smtClean="0"/>
              <a:t>Modify </a:t>
            </a:r>
            <a:r>
              <a:rPr lang="en-US" dirty="0"/>
              <a:t>the secret[1] value.</a:t>
            </a:r>
          </a:p>
          <a:p>
            <a:pPr lvl="1"/>
            <a:r>
              <a:rPr lang="en-US" dirty="0" smtClean="0"/>
              <a:t>Modify </a:t>
            </a:r>
            <a:r>
              <a:rPr lang="en-US" dirty="0"/>
              <a:t>the secret[1] value to a pre-determined value</a:t>
            </a:r>
            <a:r>
              <a:rPr lang="en-US" dirty="0" smtClean="0"/>
              <a:t>. </a:t>
            </a:r>
            <a:endParaRPr lang="en-US" dirty="0"/>
          </a:p>
          <a:p>
            <a:pPr lvl="1"/>
            <a:endParaRPr lang="en-US" dirty="0"/>
          </a:p>
        </p:txBody>
      </p:sp>
    </p:spTree>
    <p:extLst>
      <p:ext uri="{BB962C8B-B14F-4D97-AF65-F5344CB8AC3E}">
        <p14:creationId xmlns:p14="http://schemas.microsoft.com/office/powerpoint/2010/main" val="336649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7030A0"/>
                </a:solidFill>
              </a:rPr>
              <a:t>/* The secret value is stored on the heap */</a:t>
            </a:r>
          </a:p>
          <a:p>
            <a:pPr marL="0" indent="0">
              <a:buNone/>
            </a:pPr>
            <a:r>
              <a:rPr lang="en-US" dirty="0" err="1">
                <a:solidFill>
                  <a:srgbClr val="7030A0"/>
                </a:solidFill>
              </a:rPr>
              <a:t>int</a:t>
            </a:r>
            <a:r>
              <a:rPr lang="en-US" dirty="0">
                <a:solidFill>
                  <a:srgbClr val="7030A0"/>
                </a:solidFill>
              </a:rPr>
              <a:t> *secret;</a:t>
            </a:r>
            <a:endParaRPr lang="en-US" dirty="0" smtClean="0">
              <a:solidFill>
                <a:srgbClr val="7030A0"/>
              </a:solidFill>
            </a:endParaRPr>
          </a:p>
          <a:p>
            <a:pPr marL="0" indent="0">
              <a:buNone/>
            </a:pPr>
            <a:r>
              <a:rPr lang="en-US" dirty="0" smtClean="0">
                <a:solidFill>
                  <a:srgbClr val="7030A0"/>
                </a:solidFill>
              </a:rPr>
              <a:t>secret </a:t>
            </a:r>
            <a:r>
              <a:rPr lang="en-US" dirty="0">
                <a:solidFill>
                  <a:srgbClr val="7030A0"/>
                </a:solidFill>
              </a:rPr>
              <a:t>= (</a:t>
            </a:r>
            <a:r>
              <a:rPr lang="en-US" dirty="0" err="1">
                <a:solidFill>
                  <a:srgbClr val="7030A0"/>
                </a:solidFill>
              </a:rPr>
              <a:t>int</a:t>
            </a:r>
            <a:r>
              <a:rPr lang="en-US" dirty="0">
                <a:solidFill>
                  <a:srgbClr val="7030A0"/>
                </a:solidFill>
              </a:rPr>
              <a:t> *) </a:t>
            </a:r>
            <a:r>
              <a:rPr lang="en-US" dirty="0" err="1">
                <a:solidFill>
                  <a:srgbClr val="7030A0"/>
                </a:solidFill>
              </a:rPr>
              <a:t>malloc</a:t>
            </a:r>
            <a:r>
              <a:rPr lang="en-US" dirty="0">
                <a:solidFill>
                  <a:srgbClr val="7030A0"/>
                </a:solidFill>
              </a:rPr>
              <a:t>(2*</a:t>
            </a:r>
            <a:r>
              <a:rPr lang="en-US" dirty="0" err="1">
                <a:solidFill>
                  <a:srgbClr val="7030A0"/>
                </a:solidFill>
              </a:rPr>
              <a:t>sizeof</a:t>
            </a:r>
            <a:r>
              <a:rPr lang="en-US" dirty="0">
                <a:solidFill>
                  <a:srgbClr val="7030A0"/>
                </a:solidFill>
              </a:rPr>
              <a:t>(</a:t>
            </a:r>
            <a:r>
              <a:rPr lang="en-US" dirty="0" err="1">
                <a:solidFill>
                  <a:srgbClr val="7030A0"/>
                </a:solidFill>
              </a:rPr>
              <a:t>int</a:t>
            </a:r>
            <a:r>
              <a:rPr lang="en-US" dirty="0">
                <a:solidFill>
                  <a:srgbClr val="7030A0"/>
                </a:solidFill>
              </a:rPr>
              <a:t>));</a:t>
            </a:r>
          </a:p>
          <a:p>
            <a:r>
              <a:rPr lang="en-US" dirty="0" smtClean="0"/>
              <a:t>The </a:t>
            </a:r>
            <a:r>
              <a:rPr lang="en-US" dirty="0" err="1"/>
              <a:t>malloc</a:t>
            </a:r>
            <a:r>
              <a:rPr lang="en-US" dirty="0"/>
              <a:t> statement will ask for an amount of memory with the size of an integer (32 bits or 4 bytes). </a:t>
            </a:r>
            <a:endParaRPr lang="en-US" dirty="0" smtClean="0"/>
          </a:p>
          <a:p>
            <a:r>
              <a:rPr lang="en-US" dirty="0"/>
              <a:t>If the request is granted a block of memory is allocated (reserved). </a:t>
            </a:r>
            <a:r>
              <a:rPr lang="en-US" dirty="0" smtClean="0"/>
              <a:t>The </a:t>
            </a:r>
            <a:r>
              <a:rPr lang="en-US" dirty="0"/>
              <a:t>address of the reserved block will be placed into the pointer variable.</a:t>
            </a:r>
          </a:p>
          <a:p>
            <a:pPr lvl="1"/>
            <a:r>
              <a:rPr lang="en-US" dirty="0"/>
              <a:t>return a </a:t>
            </a:r>
            <a:r>
              <a:rPr lang="en-US" dirty="0" smtClean="0"/>
              <a:t>NULL If </a:t>
            </a:r>
            <a:r>
              <a:rPr lang="en-US" dirty="0"/>
              <a:t>there is not enough memory </a:t>
            </a:r>
            <a:r>
              <a:rPr lang="en-US" dirty="0" smtClean="0"/>
              <a:t>available</a:t>
            </a:r>
          </a:p>
        </p:txBody>
      </p:sp>
    </p:spTree>
    <p:extLst>
      <p:ext uri="{BB962C8B-B14F-4D97-AF65-F5344CB8AC3E}">
        <p14:creationId xmlns:p14="http://schemas.microsoft.com/office/powerpoint/2010/main" val="203062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651" y="260648"/>
            <a:ext cx="6542313" cy="1699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9167" t="40326" r="17262" b="40827"/>
          <a:stretch/>
        </p:blipFill>
        <p:spPr bwMode="auto">
          <a:xfrm>
            <a:off x="1259632" y="2054458"/>
            <a:ext cx="7658643" cy="1164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2170291477"/>
              </p:ext>
            </p:extLst>
          </p:nvPr>
        </p:nvGraphicFramePr>
        <p:xfrm>
          <a:off x="557895" y="3425408"/>
          <a:ext cx="1539756" cy="3235960"/>
        </p:xfrm>
        <a:graphic>
          <a:graphicData uri="http://schemas.openxmlformats.org/drawingml/2006/table">
            <a:tbl>
              <a:tblPr firstRow="1" bandRow="1">
                <a:tableStyleId>{5940675A-B579-460E-94D1-54222C63F5DA}</a:tableStyleId>
              </a:tblPr>
              <a:tblGrid>
                <a:gridCol w="1539756"/>
              </a:tblGrid>
              <a:tr h="370840">
                <a:tc>
                  <a:txBody>
                    <a:bodyPr/>
                    <a:lstStyle/>
                    <a:p>
                      <a:endParaRPr lang="en-US" dirty="0"/>
                    </a:p>
                  </a:txBody>
                  <a:tcPr/>
                </a:tc>
              </a:tr>
              <a:tr h="370840">
                <a:tc>
                  <a:txBody>
                    <a:bodyPr/>
                    <a:lstStyle/>
                    <a:p>
                      <a:r>
                        <a:rPr lang="en-US" dirty="0" smtClean="0"/>
                        <a:t>8557008</a:t>
                      </a:r>
                      <a:endParaRPr lang="en-US" dirty="0"/>
                    </a:p>
                  </a:txBody>
                  <a:tcPr/>
                </a:tc>
              </a:tr>
              <a:tr h="370840">
                <a:tc>
                  <a:txBody>
                    <a:bodyPr/>
                    <a:lstStyle/>
                    <a:p>
                      <a:endParaRPr lang="en-US"/>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Address of  </a:t>
                      </a:r>
                      <a:r>
                        <a:rPr lang="en-US" dirty="0" err="1" smtClean="0"/>
                        <a:t>user_input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68284747"/>
              </p:ext>
            </p:extLst>
          </p:nvPr>
        </p:nvGraphicFramePr>
        <p:xfrm>
          <a:off x="4572000" y="5445224"/>
          <a:ext cx="1118016" cy="741680"/>
        </p:xfrm>
        <a:graphic>
          <a:graphicData uri="http://schemas.openxmlformats.org/drawingml/2006/table">
            <a:tbl>
              <a:tblPr firstRow="1" bandRow="1">
                <a:tableStyleId>{2D5ABB26-0587-4C30-8999-92F81FD0307C}</a:tableStyleId>
              </a:tblPr>
              <a:tblGrid>
                <a:gridCol w="1118016"/>
              </a:tblGrid>
              <a:tr h="370840">
                <a:tc>
                  <a:txBody>
                    <a:bodyPr/>
                    <a:lstStyle/>
                    <a:p>
                      <a:r>
                        <a:rPr lang="en-US" dirty="0" smtClean="0"/>
                        <a:t>855700c</a:t>
                      </a:r>
                      <a:endParaRPr lang="en-US" dirty="0"/>
                    </a:p>
                  </a:txBody>
                  <a:tcPr/>
                </a:tc>
              </a:tr>
              <a:tr h="370840">
                <a:tc>
                  <a:txBody>
                    <a:bodyPr/>
                    <a:lstStyle/>
                    <a:p>
                      <a:r>
                        <a:rPr lang="en-US" dirty="0" smtClean="0"/>
                        <a:t>8557008</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33189708"/>
              </p:ext>
            </p:extLst>
          </p:nvPr>
        </p:nvGraphicFramePr>
        <p:xfrm>
          <a:off x="5652120" y="5445224"/>
          <a:ext cx="1118016" cy="741680"/>
        </p:xfrm>
        <a:graphic>
          <a:graphicData uri="http://schemas.openxmlformats.org/drawingml/2006/table">
            <a:tbl>
              <a:tblPr firstRow="1" bandRow="1">
                <a:tableStyleId>{5940675A-B579-460E-94D1-54222C63F5DA}</a:tableStyleId>
              </a:tblPr>
              <a:tblGrid>
                <a:gridCol w="1118016"/>
              </a:tblGrid>
              <a:tr h="370840">
                <a:tc>
                  <a:txBody>
                    <a:bodyPr/>
                    <a:lstStyle/>
                    <a:p>
                      <a:endParaRPr lang="en-US" dirty="0"/>
                    </a:p>
                  </a:txBody>
                  <a:tcPr/>
                </a:tc>
              </a:tr>
              <a:tr h="370840">
                <a:tc>
                  <a:txBody>
                    <a:bodyPr/>
                    <a:lstStyle/>
                    <a:p>
                      <a:endParaRPr lang="en-US" dirty="0"/>
                    </a:p>
                  </a:txBody>
                  <a:tcPr/>
                </a:tc>
              </a:tr>
            </a:tbl>
          </a:graphicData>
        </a:graphic>
      </p:graphicFrame>
      <p:sp>
        <p:nvSpPr>
          <p:cNvPr id="7" name="TextBox 6"/>
          <p:cNvSpPr txBox="1"/>
          <p:nvPr/>
        </p:nvSpPr>
        <p:spPr>
          <a:xfrm>
            <a:off x="2195736" y="3820398"/>
            <a:ext cx="1296144" cy="369332"/>
          </a:xfrm>
          <a:prstGeom prst="rect">
            <a:avLst/>
          </a:prstGeom>
          <a:noFill/>
        </p:spPr>
        <p:txBody>
          <a:bodyPr wrap="square" rtlCol="0">
            <a:spAutoFit/>
          </a:bodyPr>
          <a:lstStyle/>
          <a:p>
            <a:r>
              <a:rPr lang="en-US" dirty="0" smtClean="0"/>
              <a:t>e2330</a:t>
            </a:r>
            <a:endParaRPr lang="en-US" dirty="0"/>
          </a:p>
        </p:txBody>
      </p:sp>
      <p:cxnSp>
        <p:nvCxnSpPr>
          <p:cNvPr id="9" name="Curved Connector 8"/>
          <p:cNvCxnSpPr/>
          <p:nvPr/>
        </p:nvCxnSpPr>
        <p:spPr>
          <a:xfrm>
            <a:off x="2123728" y="4005064"/>
            <a:ext cx="2448272" cy="2016224"/>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1025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the </a:t>
            </a:r>
            <a:r>
              <a:rPr lang="en-US" dirty="0"/>
              <a:t>SECRET2</a:t>
            </a:r>
            <a:r>
              <a:rPr lang="en-US" dirty="0" smtClean="0"/>
              <a:t>  saved?</a:t>
            </a:r>
            <a:endParaRPr lang="en-US" dirty="0"/>
          </a:p>
        </p:txBody>
      </p:sp>
      <p:sp>
        <p:nvSpPr>
          <p:cNvPr id="4" name="Content Placeholder 3"/>
          <p:cNvSpPr>
            <a:spLocks noGrp="1"/>
          </p:cNvSpPr>
          <p:nvPr>
            <p:ph idx="1"/>
          </p:nvPr>
        </p:nvSpPr>
        <p:spPr>
          <a:xfrm>
            <a:off x="457200" y="1600201"/>
            <a:ext cx="8229600" cy="892696"/>
          </a:xfrm>
        </p:spPr>
        <p:txBody>
          <a:bodyPr/>
          <a:lstStyle/>
          <a:p>
            <a:r>
              <a:rPr lang="en-US" dirty="0" smtClean="0"/>
              <a:t>Use a specific known number to test</a:t>
            </a:r>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8"/>
            <a:ext cx="8352928" cy="3625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358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3649108"/>
              </p:ext>
            </p:extLst>
          </p:nvPr>
        </p:nvGraphicFramePr>
        <p:xfrm>
          <a:off x="1425858" y="1777216"/>
          <a:ext cx="1539756" cy="3881120"/>
        </p:xfrm>
        <a:graphic>
          <a:graphicData uri="http://schemas.openxmlformats.org/drawingml/2006/table">
            <a:tbl>
              <a:tblPr firstRow="1" bandRow="1">
                <a:tableStyleId>{5940675A-B579-460E-94D1-54222C63F5DA}</a:tableStyleId>
              </a:tblPr>
              <a:tblGrid>
                <a:gridCol w="1539756"/>
              </a:tblGrid>
              <a:tr h="370840">
                <a:tc>
                  <a:txBody>
                    <a:bodyPr/>
                    <a:lstStyle/>
                    <a:p>
                      <a:r>
                        <a:rPr lang="en-US" dirty="0" smtClean="0">
                          <a:solidFill>
                            <a:srgbClr val="FF0000"/>
                          </a:solidFill>
                        </a:rPr>
                        <a:t>7b</a:t>
                      </a:r>
                      <a:endParaRPr lang="en-US" dirty="0">
                        <a:solidFill>
                          <a:srgbClr val="FF0000"/>
                        </a:solidFill>
                      </a:endParaRPr>
                    </a:p>
                  </a:txBody>
                  <a:tcPr/>
                </a:tc>
              </a:tr>
              <a:tr h="370840">
                <a:tc>
                  <a:txBody>
                    <a:bodyPr/>
                    <a:lstStyle/>
                    <a:p>
                      <a:r>
                        <a:rPr lang="en-US" dirty="0" smtClean="0"/>
                        <a:t>8557008</a:t>
                      </a:r>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 if  </a:t>
                      </a:r>
                      <a:r>
                        <a:rPr lang="en-US" dirty="0" err="1" smtClean="0"/>
                        <a:t>user_input</a:t>
                      </a:r>
                      <a:endParaRPr lang="en-US" dirty="0" smtClean="0"/>
                    </a:p>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64312093"/>
              </p:ext>
            </p:extLst>
          </p:nvPr>
        </p:nvGraphicFramePr>
        <p:xfrm>
          <a:off x="5439963" y="3797032"/>
          <a:ext cx="1118016" cy="741680"/>
        </p:xfrm>
        <a:graphic>
          <a:graphicData uri="http://schemas.openxmlformats.org/drawingml/2006/table">
            <a:tbl>
              <a:tblPr firstRow="1" bandRow="1">
                <a:tableStyleId>{2D5ABB26-0587-4C30-8999-92F81FD0307C}</a:tableStyleId>
              </a:tblPr>
              <a:tblGrid>
                <a:gridCol w="1118016"/>
              </a:tblGrid>
              <a:tr h="370840">
                <a:tc>
                  <a:txBody>
                    <a:bodyPr/>
                    <a:lstStyle/>
                    <a:p>
                      <a:r>
                        <a:rPr lang="en-US" dirty="0" smtClean="0"/>
                        <a:t>855700c</a:t>
                      </a:r>
                      <a:endParaRPr lang="en-US" dirty="0"/>
                    </a:p>
                  </a:txBody>
                  <a:tcPr/>
                </a:tc>
              </a:tr>
              <a:tr h="370840">
                <a:tc>
                  <a:txBody>
                    <a:bodyPr/>
                    <a:lstStyle/>
                    <a:p>
                      <a:r>
                        <a:rPr lang="en-US" dirty="0" smtClean="0"/>
                        <a:t>8557008</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88880977"/>
              </p:ext>
            </p:extLst>
          </p:nvPr>
        </p:nvGraphicFramePr>
        <p:xfrm>
          <a:off x="6520083" y="3797032"/>
          <a:ext cx="1118016" cy="741680"/>
        </p:xfrm>
        <a:graphic>
          <a:graphicData uri="http://schemas.openxmlformats.org/drawingml/2006/table">
            <a:tbl>
              <a:tblPr firstRow="1" bandRow="1">
                <a:tableStyleId>{5940675A-B579-460E-94D1-54222C63F5DA}</a:tableStyleId>
              </a:tblPr>
              <a:tblGrid>
                <a:gridCol w="1118016"/>
              </a:tblGrid>
              <a:tr h="370840">
                <a:tc>
                  <a:txBody>
                    <a:bodyPr/>
                    <a:lstStyle/>
                    <a:p>
                      <a:endParaRPr lang="en-US" dirty="0"/>
                    </a:p>
                  </a:txBody>
                  <a:tcPr/>
                </a:tc>
              </a:tr>
              <a:tr h="370840">
                <a:tc>
                  <a:txBody>
                    <a:bodyPr/>
                    <a:lstStyle/>
                    <a:p>
                      <a:endParaRPr lang="en-US" dirty="0"/>
                    </a:p>
                  </a:txBody>
                  <a:tcPr/>
                </a:tc>
              </a:tr>
            </a:tbl>
          </a:graphicData>
        </a:graphic>
      </p:graphicFrame>
      <p:sp>
        <p:nvSpPr>
          <p:cNvPr id="5" name="TextBox 4"/>
          <p:cNvSpPr txBox="1"/>
          <p:nvPr/>
        </p:nvSpPr>
        <p:spPr>
          <a:xfrm>
            <a:off x="3063699" y="2172206"/>
            <a:ext cx="1296144" cy="369332"/>
          </a:xfrm>
          <a:prstGeom prst="rect">
            <a:avLst/>
          </a:prstGeom>
          <a:noFill/>
        </p:spPr>
        <p:txBody>
          <a:bodyPr wrap="square" rtlCol="0">
            <a:spAutoFit/>
          </a:bodyPr>
          <a:lstStyle/>
          <a:p>
            <a:r>
              <a:rPr lang="en-US" dirty="0" smtClean="0"/>
              <a:t>e2330</a:t>
            </a:r>
            <a:endParaRPr lang="en-US" dirty="0"/>
          </a:p>
        </p:txBody>
      </p:sp>
      <p:cxnSp>
        <p:nvCxnSpPr>
          <p:cNvPr id="6" name="Curved Connector 5"/>
          <p:cNvCxnSpPr/>
          <p:nvPr/>
        </p:nvCxnSpPr>
        <p:spPr>
          <a:xfrm>
            <a:off x="2991691" y="2356872"/>
            <a:ext cx="2448272" cy="2016224"/>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
        <p:nvSpPr>
          <p:cNvPr id="9" name="Title 8"/>
          <p:cNvSpPr>
            <a:spLocks noGrp="1"/>
          </p:cNvSpPr>
          <p:nvPr>
            <p:ph type="title"/>
          </p:nvPr>
        </p:nvSpPr>
        <p:spPr/>
        <p:txBody>
          <a:bodyPr/>
          <a:lstStyle/>
          <a:p>
            <a:r>
              <a:rPr lang="en-US" dirty="0" smtClean="0"/>
              <a:t>After add input </a:t>
            </a:r>
            <a:r>
              <a:rPr lang="en-US" dirty="0" smtClean="0">
                <a:solidFill>
                  <a:srgbClr val="FF0000"/>
                </a:solidFill>
              </a:rPr>
              <a:t>0x7b</a:t>
            </a:r>
            <a:endParaRPr lang="en-US" dirty="0">
              <a:solidFill>
                <a:srgbClr val="FF0000"/>
              </a:solidFill>
            </a:endParaRPr>
          </a:p>
        </p:txBody>
      </p:sp>
      <p:sp>
        <p:nvSpPr>
          <p:cNvPr id="11" name="Left Brace 10"/>
          <p:cNvSpPr/>
          <p:nvPr/>
        </p:nvSpPr>
        <p:spPr>
          <a:xfrm>
            <a:off x="755576" y="1916832"/>
            <a:ext cx="504056"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95536" y="3364984"/>
            <a:ext cx="301686" cy="369332"/>
          </a:xfrm>
          <a:prstGeom prst="rect">
            <a:avLst/>
          </a:prstGeom>
          <a:noFill/>
        </p:spPr>
        <p:txBody>
          <a:bodyPr wrap="none" rtlCol="0">
            <a:spAutoFit/>
          </a:bodyPr>
          <a:lstStyle/>
          <a:p>
            <a:r>
              <a:rPr lang="en-US" dirty="0" smtClean="0"/>
              <a:t>8</a:t>
            </a:r>
            <a:endParaRPr lang="en-US" dirty="0"/>
          </a:p>
        </p:txBody>
      </p:sp>
    </p:spTree>
    <p:extLst>
      <p:ext uri="{BB962C8B-B14F-4D97-AF65-F5344CB8AC3E}">
        <p14:creationId xmlns:p14="http://schemas.microsoft.com/office/powerpoint/2010/main" val="3071445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69316626"/>
              </p:ext>
            </p:extLst>
          </p:nvPr>
        </p:nvGraphicFramePr>
        <p:xfrm>
          <a:off x="1425858" y="1777216"/>
          <a:ext cx="1539756" cy="3881120"/>
        </p:xfrm>
        <a:graphic>
          <a:graphicData uri="http://schemas.openxmlformats.org/drawingml/2006/table">
            <a:tbl>
              <a:tblPr firstRow="1" bandRow="1">
                <a:tableStyleId>{5940675A-B579-460E-94D1-54222C63F5DA}</a:tableStyleId>
              </a:tblPr>
              <a:tblGrid>
                <a:gridCol w="1539756"/>
              </a:tblGrid>
              <a:tr h="370840">
                <a:tc>
                  <a:txBody>
                    <a:bodyPr/>
                    <a:lstStyle/>
                    <a:p>
                      <a:r>
                        <a:rPr lang="en-US" dirty="0" smtClean="0">
                          <a:solidFill>
                            <a:srgbClr val="FF0000"/>
                          </a:solidFill>
                        </a:rPr>
                        <a:t>855700c</a:t>
                      </a:r>
                      <a:endParaRPr lang="en-US" dirty="0">
                        <a:solidFill>
                          <a:srgbClr val="FF0000"/>
                        </a:solidFill>
                      </a:endParaRPr>
                    </a:p>
                  </a:txBody>
                  <a:tcPr/>
                </a:tc>
              </a:tr>
              <a:tr h="370840">
                <a:tc>
                  <a:txBody>
                    <a:bodyPr/>
                    <a:lstStyle/>
                    <a:p>
                      <a:r>
                        <a:rPr lang="en-US" dirty="0" smtClean="0"/>
                        <a:t>8557008</a:t>
                      </a:r>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 if  </a:t>
                      </a:r>
                      <a:r>
                        <a:rPr lang="en-US" dirty="0" err="1" smtClean="0"/>
                        <a:t>user_input</a:t>
                      </a:r>
                      <a:endParaRPr lang="en-US" dirty="0" smtClean="0"/>
                    </a:p>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66061692"/>
              </p:ext>
            </p:extLst>
          </p:nvPr>
        </p:nvGraphicFramePr>
        <p:xfrm>
          <a:off x="5439963" y="3797032"/>
          <a:ext cx="1118016" cy="741680"/>
        </p:xfrm>
        <a:graphic>
          <a:graphicData uri="http://schemas.openxmlformats.org/drawingml/2006/table">
            <a:tbl>
              <a:tblPr firstRow="1" bandRow="1">
                <a:tableStyleId>{2D5ABB26-0587-4C30-8999-92F81FD0307C}</a:tableStyleId>
              </a:tblPr>
              <a:tblGrid>
                <a:gridCol w="1118016"/>
              </a:tblGrid>
              <a:tr h="370840">
                <a:tc>
                  <a:txBody>
                    <a:bodyPr/>
                    <a:lstStyle/>
                    <a:p>
                      <a:r>
                        <a:rPr lang="en-US" dirty="0" smtClean="0"/>
                        <a:t>855700c</a:t>
                      </a:r>
                      <a:endParaRPr lang="en-US" dirty="0"/>
                    </a:p>
                  </a:txBody>
                  <a:tcPr/>
                </a:tc>
              </a:tr>
              <a:tr h="370840">
                <a:tc>
                  <a:txBody>
                    <a:bodyPr/>
                    <a:lstStyle/>
                    <a:p>
                      <a:r>
                        <a:rPr lang="en-US" dirty="0" smtClean="0"/>
                        <a:t>8557008</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08032792"/>
              </p:ext>
            </p:extLst>
          </p:nvPr>
        </p:nvGraphicFramePr>
        <p:xfrm>
          <a:off x="6520083" y="3797032"/>
          <a:ext cx="1118016" cy="741680"/>
        </p:xfrm>
        <a:graphic>
          <a:graphicData uri="http://schemas.openxmlformats.org/drawingml/2006/table">
            <a:tbl>
              <a:tblPr firstRow="1" bandRow="1">
                <a:tableStyleId>{5940675A-B579-460E-94D1-54222C63F5DA}</a:tableStyleId>
              </a:tblPr>
              <a:tblGrid>
                <a:gridCol w="1118016"/>
              </a:tblGrid>
              <a:tr h="370840">
                <a:tc>
                  <a:txBody>
                    <a:bodyPr/>
                    <a:lstStyle/>
                    <a:p>
                      <a:endParaRPr lang="en-US" dirty="0"/>
                    </a:p>
                  </a:txBody>
                  <a:tcPr/>
                </a:tc>
              </a:tr>
              <a:tr h="370840">
                <a:tc>
                  <a:txBody>
                    <a:bodyPr/>
                    <a:lstStyle/>
                    <a:p>
                      <a:endParaRPr lang="en-US" dirty="0"/>
                    </a:p>
                  </a:txBody>
                  <a:tcPr/>
                </a:tc>
              </a:tr>
            </a:tbl>
          </a:graphicData>
        </a:graphic>
      </p:graphicFrame>
      <p:sp>
        <p:nvSpPr>
          <p:cNvPr id="5" name="TextBox 4"/>
          <p:cNvSpPr txBox="1"/>
          <p:nvPr/>
        </p:nvSpPr>
        <p:spPr>
          <a:xfrm>
            <a:off x="3063699" y="2172206"/>
            <a:ext cx="1296144" cy="369332"/>
          </a:xfrm>
          <a:prstGeom prst="rect">
            <a:avLst/>
          </a:prstGeom>
          <a:noFill/>
        </p:spPr>
        <p:txBody>
          <a:bodyPr wrap="square" rtlCol="0">
            <a:spAutoFit/>
          </a:bodyPr>
          <a:lstStyle/>
          <a:p>
            <a:r>
              <a:rPr lang="en-US" dirty="0" smtClean="0"/>
              <a:t>e2330</a:t>
            </a:r>
            <a:endParaRPr lang="en-US" dirty="0"/>
          </a:p>
        </p:txBody>
      </p:sp>
      <p:cxnSp>
        <p:nvCxnSpPr>
          <p:cNvPr id="6" name="Curved Connector 5"/>
          <p:cNvCxnSpPr/>
          <p:nvPr/>
        </p:nvCxnSpPr>
        <p:spPr>
          <a:xfrm>
            <a:off x="2991691" y="2356872"/>
            <a:ext cx="2448272" cy="2016224"/>
          </a:xfrm>
          <a:prstGeom prst="curvedConnector3">
            <a:avLst/>
          </a:prstGeom>
          <a:ln>
            <a:tailEnd type="arrow"/>
          </a:ln>
        </p:spPr>
        <p:style>
          <a:lnRef idx="1">
            <a:schemeClr val="accent6"/>
          </a:lnRef>
          <a:fillRef idx="0">
            <a:schemeClr val="accent6"/>
          </a:fillRef>
          <a:effectRef idx="0">
            <a:schemeClr val="accent6"/>
          </a:effectRef>
          <a:fontRef idx="minor">
            <a:schemeClr val="tx1"/>
          </a:fontRef>
        </p:style>
      </p:cxnSp>
      <p:sp>
        <p:nvSpPr>
          <p:cNvPr id="9" name="Title 8"/>
          <p:cNvSpPr>
            <a:spLocks noGrp="1"/>
          </p:cNvSpPr>
          <p:nvPr>
            <p:ph type="title"/>
          </p:nvPr>
        </p:nvSpPr>
        <p:spPr/>
        <p:txBody>
          <a:bodyPr/>
          <a:lstStyle/>
          <a:p>
            <a:r>
              <a:rPr lang="en-US" dirty="0" smtClean="0"/>
              <a:t>After add input </a:t>
            </a:r>
            <a:r>
              <a:rPr lang="en-US" dirty="0" smtClean="0">
                <a:solidFill>
                  <a:srgbClr val="FF0000"/>
                </a:solidFill>
              </a:rPr>
              <a:t>855700c</a:t>
            </a:r>
            <a:endParaRPr lang="en-US" dirty="0">
              <a:solidFill>
                <a:srgbClr val="FF0000"/>
              </a:solidFill>
            </a:endParaRPr>
          </a:p>
        </p:txBody>
      </p:sp>
      <p:sp>
        <p:nvSpPr>
          <p:cNvPr id="11" name="Left Brace 10"/>
          <p:cNvSpPr/>
          <p:nvPr/>
        </p:nvSpPr>
        <p:spPr>
          <a:xfrm>
            <a:off x="755576" y="1916832"/>
            <a:ext cx="504056"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95536" y="3364984"/>
            <a:ext cx="301686" cy="369332"/>
          </a:xfrm>
          <a:prstGeom prst="rect">
            <a:avLst/>
          </a:prstGeom>
          <a:noFill/>
        </p:spPr>
        <p:txBody>
          <a:bodyPr wrap="none" rtlCol="0">
            <a:spAutoFit/>
          </a:bodyPr>
          <a:lstStyle/>
          <a:p>
            <a:r>
              <a:rPr lang="en-US" dirty="0" smtClean="0"/>
              <a:t>8</a:t>
            </a:r>
            <a:endParaRPr lang="en-US" dirty="0"/>
          </a:p>
        </p:txBody>
      </p:sp>
      <p:sp>
        <p:nvSpPr>
          <p:cNvPr id="7" name="TextBox 6"/>
          <p:cNvSpPr txBox="1"/>
          <p:nvPr/>
        </p:nvSpPr>
        <p:spPr>
          <a:xfrm>
            <a:off x="2884295" y="5958147"/>
            <a:ext cx="5180264" cy="461665"/>
          </a:xfrm>
          <a:prstGeom prst="rect">
            <a:avLst/>
          </a:prstGeom>
          <a:noFill/>
        </p:spPr>
        <p:txBody>
          <a:bodyPr wrap="none" rtlCol="0">
            <a:spAutoFit/>
          </a:bodyPr>
          <a:lstStyle/>
          <a:p>
            <a:r>
              <a:rPr lang="en-US" sz="2400" dirty="0" smtClean="0"/>
              <a:t>Format string = </a:t>
            </a:r>
            <a:r>
              <a:rPr lang="en-US" sz="2400" dirty="0" smtClean="0">
                <a:solidFill>
                  <a:srgbClr val="FF0000"/>
                </a:solidFill>
              </a:rPr>
              <a:t>“%</a:t>
            </a:r>
            <a:r>
              <a:rPr lang="en-US" sz="2400" dirty="0" err="1" smtClean="0">
                <a:solidFill>
                  <a:srgbClr val="FF0000"/>
                </a:solidFill>
              </a:rPr>
              <a:t>x%x%x%x%x%x%x%s</a:t>
            </a:r>
            <a:r>
              <a:rPr lang="en-US" dirty="0" smtClean="0"/>
              <a:t>”</a:t>
            </a:r>
            <a:endParaRPr lang="en-US" dirty="0"/>
          </a:p>
        </p:txBody>
      </p:sp>
    </p:spTree>
    <p:extLst>
      <p:ext uri="{BB962C8B-B14F-4D97-AF65-F5344CB8AC3E}">
        <p14:creationId xmlns:p14="http://schemas.microsoft.com/office/powerpoint/2010/main" val="2393256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to a pre-determined value</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Set secret 1=110 (hex 0x6e);</a:t>
            </a:r>
          </a:p>
          <a:p>
            <a:pPr lvl="1"/>
            <a:r>
              <a:rPr lang="en-US" dirty="0" smtClean="0"/>
              <a:t>8 times %12X + 1 time %10x+ 4 buffer</a:t>
            </a:r>
            <a:endParaRPr lang="en-US" dirty="0"/>
          </a:p>
        </p:txBody>
      </p:sp>
    </p:spTree>
    <p:extLst>
      <p:ext uri="{BB962C8B-B14F-4D97-AF65-F5344CB8AC3E}">
        <p14:creationId xmlns:p14="http://schemas.microsoft.com/office/powerpoint/2010/main" val="344687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55000" lnSpcReduction="20000"/>
          </a:bodyPr>
          <a:lstStyle/>
          <a:p>
            <a:r>
              <a:rPr lang="en-US" dirty="0"/>
              <a:t>Allowing an attacker to control a function's format string may result in a buffer overflow</a:t>
            </a:r>
            <a:r>
              <a:rPr lang="en-US" dirty="0" smtClean="0"/>
              <a:t>.</a:t>
            </a:r>
          </a:p>
          <a:p>
            <a:r>
              <a:rPr lang="en-US" dirty="0"/>
              <a:t>Format string vulnerabilities occur when:</a:t>
            </a:r>
          </a:p>
          <a:p>
            <a:pPr lvl="1"/>
            <a:r>
              <a:rPr lang="en-US" dirty="0"/>
              <a:t>Data enters the application from an untrusted source.</a:t>
            </a:r>
          </a:p>
          <a:p>
            <a:pPr lvl="1"/>
            <a:r>
              <a:rPr lang="en-US" dirty="0"/>
              <a:t>The data is passed as the format string argument to a function like </a:t>
            </a:r>
            <a:r>
              <a:rPr lang="en-US" dirty="0" err="1"/>
              <a:t>sprintf</a:t>
            </a:r>
            <a:r>
              <a:rPr lang="en-US" dirty="0"/>
              <a:t>(), </a:t>
            </a:r>
            <a:r>
              <a:rPr lang="en-US" dirty="0" err="1"/>
              <a:t>FormatMessageW</a:t>
            </a:r>
            <a:r>
              <a:rPr lang="en-US" dirty="0"/>
              <a:t>(), or syslog</a:t>
            </a:r>
            <a:r>
              <a:rPr lang="en-US" dirty="0" smtClean="0"/>
              <a:t>().</a:t>
            </a:r>
          </a:p>
          <a:p>
            <a:r>
              <a:rPr lang="en-US" dirty="0"/>
              <a:t>Consequences</a:t>
            </a:r>
          </a:p>
          <a:p>
            <a:pPr lvl="1"/>
            <a:r>
              <a:rPr lang="en-US" dirty="0"/>
              <a:t>Confidentially: Format string problems allow for information disclosure which can severely simplify exploitation of the program.</a:t>
            </a:r>
          </a:p>
          <a:p>
            <a:pPr lvl="1"/>
            <a:r>
              <a:rPr lang="en-US" dirty="0"/>
              <a:t>Access Control: Format string problems can result in the execution of arbitrary code</a:t>
            </a:r>
            <a:r>
              <a:rPr lang="en-US" dirty="0" smtClean="0"/>
              <a:t>.</a:t>
            </a:r>
          </a:p>
          <a:p>
            <a:r>
              <a:rPr lang="en-US" dirty="0"/>
              <a:t>Exposure period</a:t>
            </a:r>
          </a:p>
          <a:p>
            <a:pPr lvl="1"/>
            <a:r>
              <a:rPr lang="en-US" dirty="0"/>
              <a:t>Requirements specification: A language might be chosen that is not subject to this issue.</a:t>
            </a:r>
          </a:p>
          <a:p>
            <a:pPr lvl="1"/>
            <a:r>
              <a:rPr lang="en-US" dirty="0"/>
              <a:t>Implementation: Format string problems are largely introduced at implementation time.</a:t>
            </a:r>
          </a:p>
          <a:p>
            <a:pPr lvl="1"/>
            <a:r>
              <a:rPr lang="en-US" dirty="0"/>
              <a:t>Build: Several format string problems are discovered by </a:t>
            </a:r>
            <a:r>
              <a:rPr lang="en-US" dirty="0" smtClean="0"/>
              <a:t>compilers</a:t>
            </a:r>
          </a:p>
          <a:p>
            <a:r>
              <a:rPr lang="en-US" dirty="0"/>
              <a:t>Platform</a:t>
            </a:r>
          </a:p>
          <a:p>
            <a:pPr lvl="1"/>
            <a:r>
              <a:rPr lang="en-US" dirty="0"/>
              <a:t>Language: C, C++, Assembly</a:t>
            </a:r>
          </a:p>
          <a:p>
            <a:pPr lvl="1"/>
            <a:r>
              <a:rPr lang="en-US" dirty="0"/>
              <a:t>Platform: Any</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992926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Capabilities of a Format String Attack</a:t>
            </a:r>
            <a:endParaRPr lang="en-US" dirty="0"/>
          </a:p>
        </p:txBody>
      </p:sp>
      <p:sp>
        <p:nvSpPr>
          <p:cNvPr id="3" name="Content Placeholder 2"/>
          <p:cNvSpPr>
            <a:spLocks noGrp="1"/>
          </p:cNvSpPr>
          <p:nvPr>
            <p:ph idx="1"/>
          </p:nvPr>
        </p:nvSpPr>
        <p:spPr/>
        <p:txBody>
          <a:bodyPr/>
          <a:lstStyle/>
          <a:p>
            <a:r>
              <a:rPr lang="en-US" dirty="0" err="1" smtClean="0"/>
              <a:t>DoS</a:t>
            </a:r>
            <a:endParaRPr lang="en-US" dirty="0" smtClean="0"/>
          </a:p>
          <a:p>
            <a:pPr lvl="1"/>
            <a:r>
              <a:rPr lang="en-US" dirty="0" smtClean="0"/>
              <a:t>Crash a service with a group of %n</a:t>
            </a:r>
          </a:p>
          <a:p>
            <a:r>
              <a:rPr lang="en-US" dirty="0" smtClean="0"/>
              <a:t>Memory disclosure</a:t>
            </a:r>
          </a:p>
          <a:p>
            <a:r>
              <a:rPr lang="en-US" dirty="0" smtClean="0"/>
              <a:t>Arbitrary code execution</a:t>
            </a:r>
          </a:p>
          <a:p>
            <a:pPr lvl="1"/>
            <a:r>
              <a:rPr lang="en-US" dirty="0" smtClean="0"/>
              <a:t>Memory overwrites</a:t>
            </a:r>
          </a:p>
          <a:p>
            <a:r>
              <a:rPr lang="en-US" dirty="0" smtClean="0"/>
              <a:t>Protection Mechanism Bypass</a:t>
            </a:r>
            <a:endParaRPr lang="en-US" dirty="0"/>
          </a:p>
        </p:txBody>
      </p:sp>
    </p:spTree>
    <p:extLst>
      <p:ext uri="{BB962C8B-B14F-4D97-AF65-F5344CB8AC3E}">
        <p14:creationId xmlns:p14="http://schemas.microsoft.com/office/powerpoint/2010/main" val="350537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printf</a:t>
            </a:r>
            <a:r>
              <a:rPr lang="en-US" dirty="0"/>
              <a:t> ( user input );</a:t>
            </a:r>
          </a:p>
        </p:txBody>
      </p:sp>
      <p:sp>
        <p:nvSpPr>
          <p:cNvPr id="3" name="Content Placeholder 2"/>
          <p:cNvSpPr>
            <a:spLocks noGrp="1"/>
          </p:cNvSpPr>
          <p:nvPr>
            <p:ph idx="1"/>
          </p:nvPr>
        </p:nvSpPr>
        <p:spPr/>
        <p:txBody>
          <a:bodyPr/>
          <a:lstStyle/>
          <a:p>
            <a:r>
              <a:rPr lang="en-US" dirty="0"/>
              <a:t>The above statement is quite common in C programs. </a:t>
            </a:r>
            <a:endParaRPr lang="en-US" dirty="0" smtClean="0"/>
          </a:p>
          <a:p>
            <a:r>
              <a:rPr lang="en-US" dirty="0" smtClean="0"/>
              <a:t>In </a:t>
            </a:r>
            <a:r>
              <a:rPr lang="en-US" dirty="0"/>
              <a:t>the lecture, we will find out what can go </a:t>
            </a:r>
            <a:r>
              <a:rPr lang="en-US" dirty="0" smtClean="0"/>
              <a:t>wrong if </a:t>
            </a:r>
            <a:r>
              <a:rPr lang="en-US" dirty="0"/>
              <a:t>the program is running with privileges (e.g. Set-UID program).</a:t>
            </a:r>
          </a:p>
        </p:txBody>
      </p:sp>
    </p:spTree>
    <p:extLst>
      <p:ext uri="{BB962C8B-B14F-4D97-AF65-F5344CB8AC3E}">
        <p14:creationId xmlns:p14="http://schemas.microsoft.com/office/powerpoint/2010/main" val="145926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format string?</a:t>
            </a:r>
          </a:p>
        </p:txBody>
      </p:sp>
      <p:sp>
        <p:nvSpPr>
          <p:cNvPr id="3" name="Content Placeholder 2"/>
          <p:cNvSpPr>
            <a:spLocks noGrp="1"/>
          </p:cNvSpPr>
          <p:nvPr>
            <p:ph idx="1"/>
          </p:nvPr>
        </p:nvSpPr>
        <p:spPr>
          <a:xfrm>
            <a:off x="457200" y="1600201"/>
            <a:ext cx="8229600" cy="2476872"/>
          </a:xfrm>
        </p:spPr>
        <p:txBody>
          <a:bodyPr>
            <a:normAutofit fontScale="85000" lnSpcReduction="20000"/>
          </a:bodyPr>
          <a:lstStyle/>
          <a:p>
            <a:pPr marL="0" indent="0">
              <a:buNone/>
            </a:pPr>
            <a:r>
              <a:rPr lang="en-US" sz="2400" dirty="0"/>
              <a:t>#include &lt;</a:t>
            </a:r>
            <a:r>
              <a:rPr lang="en-US" sz="2400" dirty="0" err="1"/>
              <a:t>stdio.h</a:t>
            </a:r>
            <a:r>
              <a:rPr lang="en-US" sz="2400" dirty="0"/>
              <a:t>&gt;</a:t>
            </a:r>
            <a:r>
              <a:rPr lang="en-US" sz="2400" dirty="0" smtClean="0"/>
              <a:t/>
            </a:r>
            <a:br>
              <a:rPr lang="en-US" sz="2400" dirty="0" smtClean="0"/>
            </a:br>
            <a:r>
              <a:rPr lang="en-US" sz="2400" dirty="0" err="1"/>
              <a:t>int</a:t>
            </a:r>
            <a:r>
              <a:rPr lang="en-US" sz="2400" dirty="0"/>
              <a:t> main</a:t>
            </a:r>
            <a:r>
              <a:rPr lang="en-US" sz="2400" dirty="0" smtClean="0"/>
              <a:t>() {</a:t>
            </a:r>
            <a:br>
              <a:rPr lang="en-US" sz="2400" dirty="0" smtClean="0"/>
            </a:br>
            <a:r>
              <a:rPr lang="en-US" sz="2400" dirty="0" err="1" smtClean="0"/>
              <a:t>int</a:t>
            </a:r>
            <a:r>
              <a:rPr lang="en-US" sz="2400" dirty="0" smtClean="0"/>
              <a:t> </a:t>
            </a:r>
            <a:r>
              <a:rPr lang="en-US" sz="2400" dirty="0"/>
              <a:t>no = 150;</a:t>
            </a:r>
            <a:r>
              <a:rPr lang="en-US" sz="2400" dirty="0" smtClean="0"/>
              <a:t/>
            </a:r>
            <a:br>
              <a:rPr lang="en-US" sz="2400" dirty="0" smtClean="0"/>
            </a:br>
            <a:r>
              <a:rPr lang="en-US" sz="2400" dirty="0" err="1" smtClean="0"/>
              <a:t>printf</a:t>
            </a:r>
            <a:r>
              <a:rPr lang="en-US" sz="2400" dirty="0"/>
              <a:t>(“Integer value is </a:t>
            </a:r>
            <a:r>
              <a:rPr lang="en-US" sz="2400" dirty="0">
                <a:solidFill>
                  <a:srgbClr val="FF0000"/>
                </a:solidFill>
              </a:rPr>
              <a:t>%d</a:t>
            </a:r>
            <a:r>
              <a:rPr lang="en-US" sz="2400" dirty="0"/>
              <a:t>\n” , no);</a:t>
            </a:r>
            <a:r>
              <a:rPr lang="en-US" sz="2400" dirty="0" smtClean="0"/>
              <a:t/>
            </a:r>
            <a:br>
              <a:rPr lang="en-US" sz="2400" dirty="0" smtClean="0"/>
            </a:br>
            <a:r>
              <a:rPr lang="en-US" sz="2400" dirty="0" smtClean="0"/>
              <a:t>return </a:t>
            </a:r>
            <a:r>
              <a:rPr lang="en-US" sz="2400" dirty="0"/>
              <a:t>0;</a:t>
            </a:r>
            <a:r>
              <a:rPr lang="en-US" sz="2400" dirty="0" smtClean="0"/>
              <a:t/>
            </a:r>
            <a:br>
              <a:rPr lang="en-US" sz="2400" dirty="0" smtClean="0"/>
            </a:br>
            <a:r>
              <a:rPr lang="en-US" sz="2400" dirty="0"/>
              <a:t>}   </a:t>
            </a:r>
            <a:r>
              <a:rPr lang="en-US" dirty="0"/>
              <a:t>       </a:t>
            </a:r>
            <a:endParaRPr lang="en-US" dirty="0" smtClean="0"/>
          </a:p>
          <a:p>
            <a:pPr marL="0" indent="0">
              <a:buNone/>
            </a:pPr>
            <a:endParaRPr lang="en-US" dirty="0"/>
          </a:p>
          <a:p>
            <a:pPr marL="0" indent="0">
              <a:buNone/>
            </a:pPr>
            <a:r>
              <a:rPr lang="en-US" dirty="0" smtClean="0">
                <a:solidFill>
                  <a:srgbClr val="FF0000"/>
                </a:solidFill>
              </a:rPr>
              <a:t>//%200d</a:t>
            </a:r>
            <a:r>
              <a:rPr lang="en-US" dirty="0">
                <a:solidFill>
                  <a:srgbClr val="FF0000"/>
                </a:solidFill>
              </a:rPr>
              <a:t> </a:t>
            </a:r>
          </a:p>
        </p:txBody>
      </p:sp>
    </p:spTree>
    <p:extLst>
      <p:ext uri="{BB962C8B-B14F-4D97-AF65-F5344CB8AC3E}">
        <p14:creationId xmlns:p14="http://schemas.microsoft.com/office/powerpoint/2010/main" val="120483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normAutofit/>
          </a:bodyPr>
          <a:lstStyle/>
          <a:p>
            <a:r>
              <a:rPr lang="en-US" sz="2800" dirty="0" smtClean="0"/>
              <a:t>#include &lt;</a:t>
            </a:r>
            <a:r>
              <a:rPr lang="en-US" sz="2800" dirty="0" err="1" smtClean="0"/>
              <a:t>stdio.h</a:t>
            </a:r>
            <a:r>
              <a:rPr lang="en-US" sz="2800" dirty="0" smtClean="0"/>
              <a:t>&gt;</a:t>
            </a:r>
            <a:br>
              <a:rPr lang="en-US" sz="2800" dirty="0" smtClean="0"/>
            </a:br>
            <a:r>
              <a:rPr lang="en-US" sz="2800" dirty="0" err="1" smtClean="0"/>
              <a:t>int</a:t>
            </a:r>
            <a:r>
              <a:rPr lang="en-US" sz="2800" dirty="0" smtClean="0"/>
              <a:t> main()</a:t>
            </a:r>
            <a:br>
              <a:rPr lang="en-US" sz="2800" dirty="0" smtClean="0"/>
            </a:br>
            <a:r>
              <a:rPr lang="en-US" sz="2800" dirty="0" smtClean="0"/>
              <a:t>{</a:t>
            </a:r>
            <a:br>
              <a:rPr lang="en-US" sz="2800" dirty="0" smtClean="0"/>
            </a:br>
            <a:r>
              <a:rPr lang="en-US" sz="2800" dirty="0" smtClean="0"/>
              <a:t>char </a:t>
            </a:r>
            <a:r>
              <a:rPr lang="en-US" sz="2800" dirty="0" err="1" smtClean="0"/>
              <a:t>str</a:t>
            </a:r>
            <a:r>
              <a:rPr lang="en-US" sz="2800" dirty="0" smtClean="0"/>
              <a:t>[20] = “fresh2refresh.com”;</a:t>
            </a:r>
            <a:br>
              <a:rPr lang="en-US" sz="2800" dirty="0" smtClean="0"/>
            </a:br>
            <a:r>
              <a:rPr lang="en-US" sz="2800" dirty="0" err="1" smtClean="0"/>
              <a:t>printf</a:t>
            </a:r>
            <a:r>
              <a:rPr lang="en-US" sz="2800" dirty="0" smtClean="0"/>
              <a:t>(“String is </a:t>
            </a:r>
            <a:r>
              <a:rPr lang="en-US" sz="2800" dirty="0" smtClean="0">
                <a:solidFill>
                  <a:srgbClr val="FF0000"/>
                </a:solidFill>
              </a:rPr>
              <a:t>%s</a:t>
            </a:r>
            <a:r>
              <a:rPr lang="en-US" sz="2800" dirty="0" smtClean="0"/>
              <a:t> \n” , </a:t>
            </a:r>
            <a:r>
              <a:rPr lang="en-US" sz="2800" dirty="0" err="1" smtClean="0"/>
              <a:t>str</a:t>
            </a:r>
            <a:r>
              <a:rPr lang="en-US" sz="2800" dirty="0" smtClean="0"/>
              <a:t>);</a:t>
            </a:r>
            <a:br>
              <a:rPr lang="en-US" sz="2800" dirty="0" smtClean="0"/>
            </a:br>
            <a:r>
              <a:rPr lang="en-US" sz="2800" dirty="0" smtClean="0"/>
              <a:t>return 0;</a:t>
            </a:r>
            <a:br>
              <a:rPr lang="en-US" sz="2800" dirty="0" smtClean="0"/>
            </a:br>
            <a:r>
              <a:rPr lang="en-US" sz="2800" dirty="0" smtClean="0"/>
              <a:t>}   </a:t>
            </a:r>
            <a:r>
              <a:rPr lang="en-US" dirty="0" smtClean="0"/>
              <a:t>    </a:t>
            </a:r>
          </a:p>
          <a:p>
            <a:r>
              <a:rPr lang="en-US" dirty="0" smtClean="0">
                <a:solidFill>
                  <a:srgbClr val="FF0000"/>
                </a:solidFill>
              </a:rPr>
              <a:t>//Print the string pointed by </a:t>
            </a:r>
            <a:r>
              <a:rPr lang="en-US" dirty="0" err="1" smtClean="0">
                <a:solidFill>
                  <a:srgbClr val="FF0000"/>
                </a:solidFill>
              </a:rPr>
              <a:t>str</a:t>
            </a:r>
            <a:r>
              <a:rPr lang="en-US" dirty="0" smtClean="0">
                <a:solidFill>
                  <a:srgbClr val="FF0000"/>
                </a:solidFill>
              </a:rPr>
              <a:t>  </a:t>
            </a:r>
            <a:r>
              <a:rPr lang="en-US" dirty="0" smtClean="0"/>
              <a:t> </a:t>
            </a:r>
            <a:endParaRPr lang="en-US" dirty="0"/>
          </a:p>
        </p:txBody>
      </p:sp>
    </p:spTree>
    <p:extLst>
      <p:ext uri="{BB962C8B-B14F-4D97-AF65-F5344CB8AC3E}">
        <p14:creationId xmlns:p14="http://schemas.microsoft.com/office/powerpoint/2010/main" val="124690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sp>
        <p:nvSpPr>
          <p:cNvPr id="4" name="Text Placeholder 3"/>
          <p:cNvSpPr>
            <a:spLocks noGrp="1"/>
          </p:cNvSpPr>
          <p:nvPr>
            <p:ph type="body" idx="1"/>
          </p:nvPr>
        </p:nvSpPr>
        <p:spPr/>
        <p:txBody>
          <a:bodyPr/>
          <a:lstStyle/>
          <a:p>
            <a:r>
              <a:rPr lang="en-US" dirty="0" smtClean="0"/>
              <a:t>Code</a:t>
            </a:r>
            <a:endParaRPr lang="en-US" dirty="0"/>
          </a:p>
        </p:txBody>
      </p:sp>
      <p:sp>
        <p:nvSpPr>
          <p:cNvPr id="3" name="Content Placeholder 2"/>
          <p:cNvSpPr>
            <a:spLocks noGrp="1"/>
          </p:cNvSpPr>
          <p:nvPr>
            <p:ph sz="half" idx="2"/>
          </p:nvPr>
        </p:nvSpPr>
        <p:spPr/>
        <p:txBody>
          <a:bodyPr>
            <a:normAutofit fontScale="85000" lnSpcReduction="20000"/>
          </a:bodyPr>
          <a:lstStyle/>
          <a:p>
            <a:pPr marL="0" indent="0">
              <a:buNone/>
            </a:pP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a:t>
            </a:r>
            <a:endParaRPr lang="en-US" dirty="0" smtClean="0"/>
          </a:p>
          <a:p>
            <a:pPr marL="0" indent="0">
              <a:buNone/>
            </a:pPr>
            <a:r>
              <a:rPr lang="en-US" dirty="0" smtClean="0"/>
              <a:t>{ </a:t>
            </a:r>
          </a:p>
          <a:p>
            <a:pPr marL="400050" lvl="1" indent="0">
              <a:buNone/>
            </a:pPr>
            <a:r>
              <a:rPr lang="en-US" dirty="0" err="1" smtClean="0"/>
              <a:t>int</a:t>
            </a:r>
            <a:r>
              <a:rPr lang="en-US" dirty="0" smtClean="0"/>
              <a:t> </a:t>
            </a:r>
            <a:r>
              <a:rPr lang="en-US" dirty="0" err="1" smtClean="0"/>
              <a:t>val</a:t>
            </a:r>
            <a:r>
              <a:rPr lang="en-US" dirty="0" smtClean="0"/>
              <a:t>=1; </a:t>
            </a:r>
          </a:p>
          <a:p>
            <a:pPr marL="400050" lvl="1" indent="0">
              <a:buNone/>
            </a:pPr>
            <a:r>
              <a:rPr lang="en-US" dirty="0" err="1" smtClean="0"/>
              <a:t>printf</a:t>
            </a:r>
            <a:r>
              <a:rPr lang="en-US" dirty="0"/>
              <a:t>("blah </a:t>
            </a:r>
            <a:r>
              <a:rPr lang="en-US" dirty="0">
                <a:solidFill>
                  <a:srgbClr val="FF0000"/>
                </a:solidFill>
              </a:rPr>
              <a:t>%n</a:t>
            </a:r>
            <a:r>
              <a:rPr lang="en-US" dirty="0"/>
              <a:t> blah\n", &amp;</a:t>
            </a:r>
            <a:r>
              <a:rPr lang="en-US" dirty="0" err="1"/>
              <a:t>val</a:t>
            </a:r>
            <a:r>
              <a:rPr lang="en-US" dirty="0"/>
              <a:t>); </a:t>
            </a:r>
            <a:endParaRPr lang="en-US" dirty="0" smtClean="0"/>
          </a:p>
          <a:p>
            <a:pPr marL="400050" lvl="1" indent="0">
              <a:buNone/>
            </a:pPr>
            <a:r>
              <a:rPr lang="en-US" dirty="0" err="1" smtClean="0"/>
              <a:t>printf</a:t>
            </a:r>
            <a:r>
              <a:rPr lang="en-US" dirty="0"/>
              <a:t>("</a:t>
            </a:r>
            <a:r>
              <a:rPr lang="en-US" dirty="0" err="1"/>
              <a:t>val</a:t>
            </a:r>
            <a:r>
              <a:rPr lang="en-US" dirty="0"/>
              <a:t> = %d\n", </a:t>
            </a:r>
            <a:r>
              <a:rPr lang="en-US" dirty="0" err="1"/>
              <a:t>val</a:t>
            </a:r>
            <a:r>
              <a:rPr lang="en-US" dirty="0"/>
              <a:t>); </a:t>
            </a:r>
            <a:endParaRPr lang="en-US" dirty="0" smtClean="0"/>
          </a:p>
          <a:p>
            <a:pPr marL="400050" lvl="1" indent="0">
              <a:buNone/>
            </a:pPr>
            <a:r>
              <a:rPr lang="en-US" dirty="0" smtClean="0"/>
              <a:t>return </a:t>
            </a:r>
            <a:r>
              <a:rPr lang="en-US" dirty="0"/>
              <a:t>0; </a:t>
            </a:r>
            <a:endParaRPr lang="en-US" dirty="0" smtClean="0"/>
          </a:p>
          <a:p>
            <a:pPr marL="0" indent="0">
              <a:buNone/>
            </a:pPr>
            <a:r>
              <a:rPr lang="en-US" dirty="0" smtClean="0"/>
              <a:t>}</a:t>
            </a:r>
          </a:p>
          <a:p>
            <a:pPr marL="0" indent="0">
              <a:buNone/>
            </a:pPr>
            <a:endParaRPr lang="en-US" dirty="0" smtClean="0"/>
          </a:p>
          <a:p>
            <a:pPr marL="0" indent="0">
              <a:buNone/>
            </a:pPr>
            <a:r>
              <a:rPr lang="en-US" dirty="0" smtClean="0">
                <a:solidFill>
                  <a:srgbClr val="FF0000"/>
                </a:solidFill>
              </a:rPr>
              <a:t>//quiz?</a:t>
            </a:r>
            <a:endParaRPr lang="en-US" dirty="0">
              <a:solidFill>
                <a:srgbClr val="FF0000"/>
              </a:solidFill>
            </a:endParaRPr>
          </a:p>
          <a:p>
            <a:pPr marL="0" lvl="1" indent="0">
              <a:buNone/>
            </a:pPr>
            <a:r>
              <a:rPr lang="nn-NO" dirty="0">
                <a:solidFill>
                  <a:srgbClr val="FF0000"/>
                </a:solidFill>
              </a:rPr>
              <a:t>printf("</a:t>
            </a:r>
            <a:r>
              <a:rPr lang="nn-NO" dirty="0" smtClean="0">
                <a:solidFill>
                  <a:srgbClr val="FF0000"/>
                </a:solidFill>
              </a:rPr>
              <a:t>test%20d%n</a:t>
            </a:r>
            <a:r>
              <a:rPr lang="nn-NO" dirty="0">
                <a:solidFill>
                  <a:srgbClr val="FF0000"/>
                </a:solidFill>
              </a:rPr>
              <a:t>",val,&amp;val);</a:t>
            </a:r>
          </a:p>
          <a:p>
            <a:pPr marL="0" lvl="1" indent="0">
              <a:buNone/>
            </a:pPr>
            <a:r>
              <a:rPr lang="nn-NO" dirty="0">
                <a:solidFill>
                  <a:srgbClr val="FF0000"/>
                </a:solidFill>
              </a:rPr>
              <a:t>printf("val = %d\n", val);</a:t>
            </a:r>
            <a:endParaRPr lang="en-US" dirty="0" smtClean="0">
              <a:solidFill>
                <a:srgbClr val="FF0000"/>
              </a:solidFill>
            </a:endParaRPr>
          </a:p>
          <a:p>
            <a:pPr marL="0" indent="0">
              <a:buNone/>
            </a:pPr>
            <a:r>
              <a:rPr lang="en-US" dirty="0" smtClean="0"/>
              <a:t>//output: </a:t>
            </a:r>
            <a:r>
              <a:rPr lang="en-US" dirty="0" err="1" smtClean="0"/>
              <a:t>val</a:t>
            </a:r>
            <a:r>
              <a:rPr lang="en-US" dirty="0" smtClean="0"/>
              <a:t>=24</a:t>
            </a:r>
            <a:endParaRPr lang="en-US" dirty="0"/>
          </a:p>
        </p:txBody>
      </p:sp>
      <p:sp>
        <p:nvSpPr>
          <p:cNvPr id="5" name="Text Placeholder 4"/>
          <p:cNvSpPr>
            <a:spLocks noGrp="1"/>
          </p:cNvSpPr>
          <p:nvPr>
            <p:ph type="body" sz="quarter" idx="3"/>
          </p:nvPr>
        </p:nvSpPr>
        <p:spPr/>
        <p:txBody>
          <a:bodyPr/>
          <a:lstStyle/>
          <a:p>
            <a:r>
              <a:rPr lang="en-US" dirty="0" smtClean="0"/>
              <a:t>Output</a:t>
            </a:r>
            <a:endParaRPr lang="en-US" dirty="0"/>
          </a:p>
        </p:txBody>
      </p:sp>
      <p:sp>
        <p:nvSpPr>
          <p:cNvPr id="6" name="Content Placeholder 5"/>
          <p:cNvSpPr>
            <a:spLocks noGrp="1"/>
          </p:cNvSpPr>
          <p:nvPr>
            <p:ph sz="quarter" idx="4"/>
          </p:nvPr>
        </p:nvSpPr>
        <p:spPr/>
        <p:txBody>
          <a:bodyPr/>
          <a:lstStyle/>
          <a:p>
            <a:pPr marL="0" indent="0">
              <a:buNone/>
            </a:pPr>
            <a:r>
              <a:rPr lang="en-US" dirty="0"/>
              <a:t>blah </a:t>
            </a:r>
            <a:r>
              <a:rPr lang="en-US" dirty="0" err="1"/>
              <a:t>blah</a:t>
            </a:r>
            <a:r>
              <a:rPr lang="en-US" dirty="0"/>
              <a:t> </a:t>
            </a:r>
            <a:endParaRPr lang="en-US" dirty="0" smtClean="0"/>
          </a:p>
          <a:p>
            <a:pPr marL="0" indent="0">
              <a:buNone/>
            </a:pPr>
            <a:r>
              <a:rPr lang="en-US" dirty="0" err="1" smtClean="0"/>
              <a:t>val</a:t>
            </a:r>
            <a:r>
              <a:rPr lang="en-US" dirty="0" smtClean="0"/>
              <a:t> </a:t>
            </a:r>
            <a:r>
              <a:rPr lang="en-US" dirty="0"/>
              <a:t>= </a:t>
            </a:r>
            <a:r>
              <a:rPr lang="en-US" dirty="0" smtClean="0"/>
              <a:t>5</a:t>
            </a:r>
          </a:p>
          <a:p>
            <a:pPr marL="0" indent="0">
              <a:buNone/>
            </a:pPr>
            <a:endParaRPr lang="en-US" dirty="0"/>
          </a:p>
          <a:p>
            <a:pPr marL="0" indent="0">
              <a:buNone/>
            </a:pPr>
            <a:endParaRPr lang="en-US" dirty="0" smtClean="0"/>
          </a:p>
          <a:p>
            <a:pPr marL="0" indent="0">
              <a:buNone/>
            </a:pPr>
            <a:r>
              <a:rPr lang="en-US" sz="1800" dirty="0" smtClean="0">
                <a:solidFill>
                  <a:srgbClr val="FF0000"/>
                </a:solidFill>
              </a:rPr>
              <a:t>//</a:t>
            </a:r>
            <a:r>
              <a:rPr lang="en-US" sz="1800" dirty="0">
                <a:solidFill>
                  <a:srgbClr val="FF0000"/>
                </a:solidFill>
              </a:rPr>
              <a:t> Nothing printed.</a:t>
            </a:r>
            <a:br>
              <a:rPr lang="en-US" sz="1800" dirty="0">
                <a:solidFill>
                  <a:srgbClr val="FF0000"/>
                </a:solidFill>
              </a:rPr>
            </a:br>
            <a:r>
              <a:rPr lang="en-US" sz="1800" dirty="0" smtClean="0">
                <a:solidFill>
                  <a:srgbClr val="FF0000"/>
                </a:solidFill>
              </a:rPr>
              <a:t>//The </a:t>
            </a:r>
            <a:r>
              <a:rPr lang="en-US" sz="1800" dirty="0">
                <a:solidFill>
                  <a:srgbClr val="FF0000"/>
                </a:solidFill>
              </a:rPr>
              <a:t>corresponding argument must be a pointer to a signed int.</a:t>
            </a:r>
            <a:br>
              <a:rPr lang="en-US" sz="1800" dirty="0">
                <a:solidFill>
                  <a:srgbClr val="FF0000"/>
                </a:solidFill>
              </a:rPr>
            </a:br>
            <a:r>
              <a:rPr lang="en-US" sz="1800" dirty="0" smtClean="0">
                <a:solidFill>
                  <a:srgbClr val="FF0000"/>
                </a:solidFill>
              </a:rPr>
              <a:t>//The </a:t>
            </a:r>
            <a:r>
              <a:rPr lang="en-US" sz="1800" dirty="0">
                <a:solidFill>
                  <a:srgbClr val="FF0000"/>
                </a:solidFill>
              </a:rPr>
              <a:t>number of characters written so far is stored in the pointed location</a:t>
            </a:r>
            <a:r>
              <a:rPr lang="en-US" sz="2000" dirty="0"/>
              <a:t>.</a:t>
            </a:r>
            <a:endParaRPr lang="en-US" sz="2000" dirty="0">
              <a:solidFill>
                <a:srgbClr val="FF0000"/>
              </a:solidFill>
            </a:endParaRPr>
          </a:p>
        </p:txBody>
      </p:sp>
    </p:spTree>
    <p:extLst>
      <p:ext uri="{BB962C8B-B14F-4D97-AF65-F5344CB8AC3E}">
        <p14:creationId xmlns:p14="http://schemas.microsoft.com/office/powerpoint/2010/main" val="229123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Note: Visual Studio disables %n</a:t>
            </a:r>
            <a:endParaRPr lang="en-US" dirty="0"/>
          </a:p>
        </p:txBody>
      </p:sp>
      <p:sp>
        <p:nvSpPr>
          <p:cNvPr id="9" name="Content Placeholder 8"/>
          <p:cNvSpPr>
            <a:spLocks noGrp="1"/>
          </p:cNvSpPr>
          <p:nvPr>
            <p:ph idx="1"/>
          </p:nvPr>
        </p:nvSpPr>
        <p:spPr/>
        <p:txBody>
          <a:bodyPr>
            <a:normAutofit fontScale="77500" lnSpcReduction="20000"/>
          </a:bodyPr>
          <a:lstStyle/>
          <a:p>
            <a:r>
              <a:rPr lang="en-US" dirty="0"/>
              <a:t>If you use </a:t>
            </a:r>
            <a:r>
              <a:rPr lang="en-US" b="1" dirty="0"/>
              <a:t>/WX</a:t>
            </a:r>
            <a:r>
              <a:rPr lang="en-US" dirty="0"/>
              <a:t>, these new warnings could cause some of your old projects to no longer build. </a:t>
            </a:r>
            <a:endParaRPr lang="en-US" dirty="0" smtClean="0"/>
          </a:p>
          <a:p>
            <a:r>
              <a:rPr lang="en-US" dirty="0" smtClean="0"/>
              <a:t>To </a:t>
            </a:r>
            <a:r>
              <a:rPr lang="en-US" dirty="0"/>
              <a:t>work around this, you can use </a:t>
            </a:r>
            <a:r>
              <a:rPr lang="en-US" dirty="0">
                <a:hlinkClick r:id="rId2"/>
              </a:rPr>
              <a:t>#</a:t>
            </a:r>
            <a:r>
              <a:rPr lang="en-US" b="1" dirty="0">
                <a:hlinkClick r:id="rId2"/>
              </a:rPr>
              <a:t>pragma warning</a:t>
            </a:r>
            <a:r>
              <a:rPr lang="en-US" dirty="0"/>
              <a:t> or the </a:t>
            </a:r>
            <a:r>
              <a:rPr lang="en-US" b="1" dirty="0">
                <a:hlinkClick r:id="rId3"/>
              </a:rPr>
              <a:t>/</a:t>
            </a:r>
            <a:r>
              <a:rPr lang="en-US" b="1" dirty="0" err="1">
                <a:hlinkClick r:id="rId3"/>
              </a:rPr>
              <a:t>wd</a:t>
            </a:r>
            <a:r>
              <a:rPr lang="en-US" b="1" dirty="0"/>
              <a:t> </a:t>
            </a:r>
            <a:r>
              <a:rPr lang="en-US" dirty="0"/>
              <a:t>compiler option to disable them. </a:t>
            </a:r>
            <a:endParaRPr lang="en-US" dirty="0" smtClean="0"/>
          </a:p>
          <a:p>
            <a:r>
              <a:rPr lang="en-US" dirty="0" smtClean="0"/>
              <a:t>Alternatively</a:t>
            </a:r>
            <a:r>
              <a:rPr lang="en-US" dirty="0"/>
              <a:t>, a new compiler option has been added to allow you to control the set of warnings emitted by the compiler, in order to facilitate the compilation of code that you don't wish to modify. </a:t>
            </a:r>
            <a:endParaRPr lang="en-US" dirty="0" smtClean="0"/>
          </a:p>
          <a:p>
            <a:r>
              <a:rPr lang="en-US" dirty="0" smtClean="0"/>
              <a:t>To </a:t>
            </a:r>
            <a:r>
              <a:rPr lang="en-US" dirty="0"/>
              <a:t>suppress warnings introduced after compiler version </a:t>
            </a:r>
            <a:r>
              <a:rPr lang="en-US" i="1" dirty="0"/>
              <a:t>XX.YY.ZZZZ</a:t>
            </a:r>
            <a:r>
              <a:rPr lang="en-US" dirty="0"/>
              <a:t>, use </a:t>
            </a:r>
            <a:r>
              <a:rPr lang="en-US" b="1" dirty="0"/>
              <a:t>/</a:t>
            </a:r>
            <a:r>
              <a:rPr lang="en-US" b="1" dirty="0" err="1"/>
              <a:t>Wv:</a:t>
            </a:r>
            <a:r>
              <a:rPr lang="en-US" b="1" i="1" dirty="0" err="1"/>
              <a:t>XX.YY.ZZZZ</a:t>
            </a:r>
            <a:r>
              <a:rPr lang="en-US" dirty="0"/>
              <a:t>. </a:t>
            </a:r>
            <a:r>
              <a:rPr lang="en-US" i="1" dirty="0"/>
              <a:t>XX</a:t>
            </a:r>
            <a:r>
              <a:rPr lang="en-US" dirty="0"/>
              <a:t> is the major version number of the compiler, which is 15 for Visual Studio 2008, 16 for Visual Studio 2010, 17 for Visual Studio 2012, and 18 for Visual Studio 2013.</a:t>
            </a:r>
          </a:p>
        </p:txBody>
      </p:sp>
      <p:sp>
        <p:nvSpPr>
          <p:cNvPr id="10" name="Rectangle 9"/>
          <p:cNvSpPr/>
          <p:nvPr/>
        </p:nvSpPr>
        <p:spPr>
          <a:xfrm>
            <a:off x="755576" y="6021288"/>
            <a:ext cx="7704856" cy="646331"/>
          </a:xfrm>
          <a:prstGeom prst="rect">
            <a:avLst/>
          </a:prstGeom>
        </p:spPr>
        <p:txBody>
          <a:bodyPr wrap="square">
            <a:spAutoFit/>
          </a:bodyPr>
          <a:lstStyle/>
          <a:p>
            <a:r>
              <a:rPr lang="en-US" dirty="0"/>
              <a:t>http://blogs.msdn.com/b/vcblog/archive/2014/11/12/improvements-to-warnings-in-the-c-compiler.aspx</a:t>
            </a:r>
          </a:p>
        </p:txBody>
      </p:sp>
    </p:spTree>
    <p:extLst>
      <p:ext uri="{BB962C8B-B14F-4D97-AF65-F5344CB8AC3E}">
        <p14:creationId xmlns:p14="http://schemas.microsoft.com/office/powerpoint/2010/main" val="380086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Text Placeholder 2"/>
          <p:cNvSpPr>
            <a:spLocks noGrp="1"/>
          </p:cNvSpPr>
          <p:nvPr>
            <p:ph type="body" idx="1"/>
          </p:nvPr>
        </p:nvSpPr>
        <p:spPr/>
        <p:txBody>
          <a:bodyPr/>
          <a:lstStyle/>
          <a:p>
            <a:r>
              <a:rPr lang="en-US" dirty="0" smtClean="0"/>
              <a:t>Source Code</a:t>
            </a:r>
            <a:endParaRPr lang="en-US" dirty="0"/>
          </a:p>
        </p:txBody>
      </p:sp>
      <p:sp>
        <p:nvSpPr>
          <p:cNvPr id="4" name="Content Placeholder 3"/>
          <p:cNvSpPr>
            <a:spLocks noGrp="1"/>
          </p:cNvSpPr>
          <p:nvPr>
            <p:ph sz="half" idx="2"/>
          </p:nvPr>
        </p:nvSpPr>
        <p:spPr/>
        <p:txBody>
          <a:bodyPr>
            <a:normAutofit/>
          </a:bodyPr>
          <a:lstStyle/>
          <a:p>
            <a:pPr marL="0" indent="0">
              <a:buNone/>
            </a:pPr>
            <a:r>
              <a:rPr lang="en-US" sz="2000" dirty="0" err="1"/>
              <a:t>int</a:t>
            </a:r>
            <a:r>
              <a:rPr lang="en-US" sz="2000" dirty="0"/>
              <a:t> </a:t>
            </a:r>
            <a:r>
              <a:rPr lang="en-US" sz="2000" dirty="0" err="1"/>
              <a:t>n_chars</a:t>
            </a:r>
            <a:r>
              <a:rPr lang="en-US" sz="2000" dirty="0"/>
              <a:t> = 0; </a:t>
            </a:r>
            <a:endParaRPr lang="en-US" sz="2000" dirty="0" smtClean="0"/>
          </a:p>
          <a:p>
            <a:pPr marL="0" indent="0">
              <a:buNone/>
            </a:pPr>
            <a:r>
              <a:rPr lang="en-US" sz="2000" dirty="0" err="1" smtClean="0"/>
              <a:t>printf</a:t>
            </a:r>
            <a:r>
              <a:rPr lang="en-US" sz="2000" dirty="0"/>
              <a:t>("Hello, </a:t>
            </a:r>
            <a:r>
              <a:rPr lang="en-US" sz="2000" dirty="0" err="1"/>
              <a:t>World%n</a:t>
            </a:r>
            <a:r>
              <a:rPr lang="en-US" sz="2000" dirty="0"/>
              <a:t>", &amp;</a:t>
            </a:r>
            <a:r>
              <a:rPr lang="en-US" sz="2000" dirty="0" err="1"/>
              <a:t>n_chars</a:t>
            </a:r>
            <a:r>
              <a:rPr lang="en-US" sz="2000" dirty="0"/>
              <a:t>);</a:t>
            </a:r>
          </a:p>
        </p:txBody>
      </p:sp>
      <p:sp>
        <p:nvSpPr>
          <p:cNvPr id="5" name="Text Placeholder 4"/>
          <p:cNvSpPr>
            <a:spLocks noGrp="1"/>
          </p:cNvSpPr>
          <p:nvPr>
            <p:ph type="body" sz="quarter" idx="3"/>
          </p:nvPr>
        </p:nvSpPr>
        <p:spPr/>
        <p:txBody>
          <a:bodyPr/>
          <a:lstStyle/>
          <a:p>
            <a:r>
              <a:rPr lang="en-US" dirty="0" smtClean="0"/>
              <a:t>Output</a:t>
            </a:r>
            <a:endParaRPr lang="en-US" dirty="0"/>
          </a:p>
        </p:txBody>
      </p:sp>
      <p:sp>
        <p:nvSpPr>
          <p:cNvPr id="6" name="Content Placeholder 5"/>
          <p:cNvSpPr>
            <a:spLocks noGrp="1"/>
          </p:cNvSpPr>
          <p:nvPr>
            <p:ph sz="quarter" idx="4"/>
          </p:nvPr>
        </p:nvSpPr>
        <p:spPr/>
        <p:txBody>
          <a:bodyPr/>
          <a:lstStyle/>
          <a:p>
            <a:r>
              <a:rPr lang="en-US" dirty="0">
                <a:solidFill>
                  <a:schemeClr val="accent6">
                    <a:lumMod val="20000"/>
                    <a:lumOff val="80000"/>
                  </a:schemeClr>
                </a:solidFill>
              </a:rPr>
              <a:t>12</a:t>
            </a:r>
          </a:p>
        </p:txBody>
      </p:sp>
    </p:spTree>
    <p:extLst>
      <p:ext uri="{BB962C8B-B14F-4D97-AF65-F5344CB8AC3E}">
        <p14:creationId xmlns:p14="http://schemas.microsoft.com/office/powerpoint/2010/main" val="206662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1522</Words>
  <Application>Microsoft Office PowerPoint</Application>
  <PresentationFormat>On-screen Show (4:3)</PresentationFormat>
  <Paragraphs>250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Format String Vulnerability</vt:lpstr>
      <vt:lpstr>reference</vt:lpstr>
      <vt:lpstr>History of Format String Attacks</vt:lpstr>
      <vt:lpstr>printf ( user input );</vt:lpstr>
      <vt:lpstr>What is a format string?</vt:lpstr>
      <vt:lpstr>%s</vt:lpstr>
      <vt:lpstr>%n</vt:lpstr>
      <vt:lpstr>Note: Visual Studio disables %n</vt:lpstr>
      <vt:lpstr>Quiz</vt:lpstr>
      <vt:lpstr>%x</vt:lpstr>
      <vt:lpstr>%c</vt:lpstr>
      <vt:lpstr>PowerPoint Presentation</vt:lpstr>
      <vt:lpstr>Other Examples</vt:lpstr>
      <vt:lpstr>How Printf works</vt:lpstr>
      <vt:lpstr>Another Example</vt:lpstr>
      <vt:lpstr>Missing Arguments?</vt:lpstr>
      <vt:lpstr>Quiz</vt:lpstr>
      <vt:lpstr>A Vulnerable Program</vt:lpstr>
      <vt:lpstr>How to crash program using user_input?</vt:lpstr>
      <vt:lpstr>Attacks : Crashing the program</vt:lpstr>
      <vt:lpstr>Attacks : Viewing secret in the stack</vt:lpstr>
      <vt:lpstr>Solution: How to print the secret #?</vt:lpstr>
      <vt:lpstr>Attacks : Viewing the stack (hex)</vt:lpstr>
      <vt:lpstr>Attacks : View secret at any location</vt:lpstr>
      <vt:lpstr>PowerPoint Presentation</vt:lpstr>
      <vt:lpstr>Attacks : View memory at any location</vt:lpstr>
      <vt:lpstr>printf ("\x10\x01\x48\x08 %x %x %x %x %s");</vt:lpstr>
      <vt:lpstr>Attacks : Writing an integer to nearly any location in the process memory</vt:lpstr>
      <vt:lpstr>Example: Overwrite important program flags that control access privileges</vt:lpstr>
      <vt:lpstr>printf ("\x10\x01\x48\x08 %x %x %x %x %n”);</vt:lpstr>
      <vt:lpstr>Lab </vt:lpstr>
      <vt:lpstr>Lab</vt:lpstr>
      <vt:lpstr>PowerPoint Presentation</vt:lpstr>
      <vt:lpstr>Where the SECRET2  saved?</vt:lpstr>
      <vt:lpstr>After add input 0x7b</vt:lpstr>
      <vt:lpstr>After add input 855700c</vt:lpstr>
      <vt:lpstr>Modify to a pre-determined value</vt:lpstr>
      <vt:lpstr>Summary</vt:lpstr>
      <vt:lpstr>Capabilities of a Format String Attack</vt:lpstr>
    </vt:vector>
  </TitlesOfParts>
  <Company>Gannon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String Vulnerability</dc:title>
  <dc:creator>PC_Tech</dc:creator>
  <cp:lastModifiedBy>PC_Tech</cp:lastModifiedBy>
  <cp:revision>158</cp:revision>
  <dcterms:created xsi:type="dcterms:W3CDTF">2015-10-17T15:33:50Z</dcterms:created>
  <dcterms:modified xsi:type="dcterms:W3CDTF">2016-03-26T02:30:28Z</dcterms:modified>
</cp:coreProperties>
</file>