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0" d="100"/>
          <a:sy n="80" d="100"/>
        </p:scale>
        <p:origin x="69" y="1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1EA02-0BAE-4EA3-8338-C6668909CC7B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9837-4813-4FFF-860E-055AB71CB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286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1EA02-0BAE-4EA3-8338-C6668909CC7B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9837-4813-4FFF-860E-055AB71CB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525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1EA02-0BAE-4EA3-8338-C6668909CC7B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9837-4813-4FFF-860E-055AB71CB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5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1EA02-0BAE-4EA3-8338-C6668909CC7B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9837-4813-4FFF-860E-055AB71CB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95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1EA02-0BAE-4EA3-8338-C6668909CC7B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9837-4813-4FFF-860E-055AB71CB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741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1EA02-0BAE-4EA3-8338-C6668909CC7B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9837-4813-4FFF-860E-055AB71CB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53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1EA02-0BAE-4EA3-8338-C6668909CC7B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9837-4813-4FFF-860E-055AB71CB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6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1EA02-0BAE-4EA3-8338-C6668909CC7B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9837-4813-4FFF-860E-055AB71CB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53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1EA02-0BAE-4EA3-8338-C6668909CC7B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9837-4813-4FFF-860E-055AB71CB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72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1EA02-0BAE-4EA3-8338-C6668909CC7B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9837-4813-4FFF-860E-055AB71CB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791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1EA02-0BAE-4EA3-8338-C6668909CC7B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9837-4813-4FFF-860E-055AB71CB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805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1EA02-0BAE-4EA3-8338-C6668909CC7B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E9837-4813-4FFF-860E-055AB71CB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240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361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Security, Privacy and Confidentiality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</a:t>
            </a:r>
            <a:r>
              <a:rPr lang="en-US" dirty="0" smtClean="0"/>
              <a:t>ecurity is a property assigned to computer hardware and software systems. </a:t>
            </a:r>
          </a:p>
          <a:p>
            <a:r>
              <a:rPr lang="en-US" dirty="0" smtClean="0"/>
              <a:t>Privacy is a property of individuals</a:t>
            </a:r>
          </a:p>
          <a:p>
            <a:pPr lvl="1"/>
            <a:r>
              <a:rPr lang="en-US" dirty="0" smtClean="0"/>
              <a:t>Ensuring that </a:t>
            </a:r>
            <a:r>
              <a:rPr lang="en-US" dirty="0"/>
              <a:t>individuals maintain the right to </a:t>
            </a:r>
            <a:r>
              <a:rPr lang="en-US" dirty="0" smtClean="0"/>
              <a:t>control what </a:t>
            </a:r>
            <a:r>
              <a:rPr lang="en-US" dirty="0"/>
              <a:t>information is collected about them, how it is used, </a:t>
            </a:r>
            <a:r>
              <a:rPr lang="en-US" dirty="0" smtClean="0"/>
              <a:t>who has </a:t>
            </a:r>
            <a:r>
              <a:rPr lang="en-US" dirty="0"/>
              <a:t>used it, who maintains it, and what purpose it is used for</a:t>
            </a:r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onfidentiality </a:t>
            </a:r>
            <a:r>
              <a:rPr lang="en-US" dirty="0"/>
              <a:t>is </a:t>
            </a:r>
            <a:r>
              <a:rPr lang="en-US" dirty="0" smtClean="0"/>
              <a:t>a property </a:t>
            </a:r>
            <a:r>
              <a:rPr lang="en-US" dirty="0"/>
              <a:t>of </a:t>
            </a:r>
            <a:r>
              <a:rPr lang="en-US" dirty="0" smtClean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152508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oncepts are interwoven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 smtClean="0"/>
              <a:t>A system that does not maintain data confidentiality or individual privacy could be theoretically or even mathematically "secure," but it probably wouldn't be wise to deploy anywhere in the real world.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158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omputer security issues understood in </a:t>
            </a:r>
            <a:r>
              <a:rPr lang="en-US" dirty="0" smtClean="0"/>
              <a:t>1960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</a:t>
            </a:r>
            <a:r>
              <a:rPr lang="en-US" dirty="0" smtClean="0"/>
              <a:t>ow </a:t>
            </a:r>
            <a:r>
              <a:rPr lang="en-US" dirty="0"/>
              <a:t>to create in a computer system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group of </a:t>
            </a:r>
            <a:r>
              <a:rPr lang="en-US" dirty="0">
                <a:solidFill>
                  <a:srgbClr val="FF0000"/>
                </a:solidFill>
              </a:rPr>
              <a:t>access controls </a:t>
            </a:r>
            <a:r>
              <a:rPr lang="en-US" dirty="0"/>
              <a:t>that would implement </a:t>
            </a:r>
            <a:r>
              <a:rPr lang="en-US" dirty="0" smtClean="0"/>
              <a:t>or emulate the processes of the prior paper world, </a:t>
            </a:r>
          </a:p>
          <a:p>
            <a:pPr lvl="1"/>
            <a:r>
              <a:rPr lang="en-US" dirty="0" smtClean="0"/>
              <a:t>plus the associated issues of protecting such </a:t>
            </a:r>
            <a:r>
              <a:rPr lang="en-US" dirty="0">
                <a:solidFill>
                  <a:srgbClr val="FF0000"/>
                </a:solidFill>
              </a:rPr>
              <a:t>software</a:t>
            </a:r>
            <a:r>
              <a:rPr lang="en-US" dirty="0"/>
              <a:t> against unauthorized change, subversion and illicit use, and of </a:t>
            </a:r>
            <a:endParaRPr lang="en-US" dirty="0" smtClean="0"/>
          </a:p>
          <a:p>
            <a:pPr lvl="1"/>
            <a:r>
              <a:rPr lang="en-US" dirty="0"/>
              <a:t>e</a:t>
            </a:r>
            <a:r>
              <a:rPr lang="en-US" dirty="0" smtClean="0"/>
              <a:t>mbedding the </a:t>
            </a:r>
            <a:r>
              <a:rPr lang="en-US" dirty="0"/>
              <a:t>entire system in a secure </a:t>
            </a:r>
            <a:r>
              <a:rPr lang="en-US" dirty="0">
                <a:solidFill>
                  <a:srgbClr val="FF0000"/>
                </a:solidFill>
              </a:rPr>
              <a:t>physical</a:t>
            </a:r>
            <a:r>
              <a:rPr lang="en-US" dirty="0"/>
              <a:t> environment with appropriate </a:t>
            </a:r>
            <a:r>
              <a:rPr lang="en-US" dirty="0" smtClean="0"/>
              <a:t>management oversights </a:t>
            </a:r>
            <a:r>
              <a:rPr lang="en-US" dirty="0"/>
              <a:t>and operational doctrine and procedures.</a:t>
            </a:r>
          </a:p>
        </p:txBody>
      </p:sp>
    </p:spTree>
    <p:extLst>
      <p:ext uri="{BB962C8B-B14F-4D97-AF65-F5344CB8AC3E}">
        <p14:creationId xmlns:p14="http://schemas.microsoft.com/office/powerpoint/2010/main" val="688137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world has </a:t>
            </a:r>
            <a:r>
              <a:rPr lang="en-US" dirty="0" smtClean="0"/>
              <a:t>changed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net effect of all </a:t>
            </a:r>
            <a:r>
              <a:rPr lang="en-US" dirty="0" smtClean="0">
                <a:solidFill>
                  <a:srgbClr val="FF0000"/>
                </a:solidFill>
              </a:rPr>
              <a:t>changes</a:t>
            </a:r>
            <a:r>
              <a:rPr lang="en-US" dirty="0" smtClean="0"/>
              <a:t> has </a:t>
            </a:r>
            <a:r>
              <a:rPr lang="en-US" dirty="0"/>
              <a:t>been to expose the computer-based information </a:t>
            </a:r>
            <a:r>
              <a:rPr lang="en-US" dirty="0" smtClean="0"/>
              <a:t>system to </a:t>
            </a:r>
            <a:r>
              <a:rPr lang="en-US" dirty="0"/>
              <a:t>a</a:t>
            </a:r>
            <a:r>
              <a:rPr lang="en-US" dirty="0" smtClean="0"/>
              <a:t>n </a:t>
            </a:r>
            <a:r>
              <a:rPr lang="en-US" dirty="0">
                <a:solidFill>
                  <a:srgbClr val="FF0000"/>
                </a:solidFill>
              </a:rPr>
              <a:t>environment</a:t>
            </a:r>
            <a:r>
              <a:rPr lang="en-US" dirty="0"/>
              <a:t> over which no </a:t>
            </a:r>
            <a:r>
              <a:rPr lang="en-US" dirty="0" smtClean="0"/>
              <a:t>one </a:t>
            </a:r>
            <a:r>
              <a:rPr lang="en-US" dirty="0"/>
              <a:t>has </a:t>
            </a:r>
            <a:r>
              <a:rPr lang="en-US" dirty="0">
                <a:solidFill>
                  <a:srgbClr val="FF0000"/>
                </a:solidFill>
              </a:rPr>
              <a:t>control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Changes</a:t>
            </a:r>
            <a:endParaRPr lang="en-US" dirty="0"/>
          </a:p>
          <a:p>
            <a:pPr lvl="1"/>
            <a:r>
              <a:rPr lang="en-US" dirty="0" smtClean="0"/>
              <a:t>Computers</a:t>
            </a:r>
          </a:p>
          <a:p>
            <a:pPr lvl="1"/>
            <a:r>
              <a:rPr lang="en-US" dirty="0" smtClean="0"/>
              <a:t>Webs</a:t>
            </a:r>
          </a:p>
          <a:p>
            <a:pPr lvl="1"/>
            <a:r>
              <a:rPr lang="en-US" dirty="0" smtClean="0"/>
              <a:t>Smart device</a:t>
            </a:r>
          </a:p>
          <a:p>
            <a:r>
              <a:rPr lang="en-US" dirty="0" smtClean="0"/>
              <a:t>No one has control</a:t>
            </a:r>
          </a:p>
          <a:p>
            <a:pPr lvl="1"/>
            <a:r>
              <a:rPr lang="en-US" dirty="0" smtClean="0"/>
              <a:t>not end-user, not network administrator or system owner, not even government—has control.</a:t>
            </a:r>
          </a:p>
          <a:p>
            <a:r>
              <a:rPr lang="en-US" dirty="0"/>
              <a:t>C</a:t>
            </a:r>
            <a:r>
              <a:rPr lang="en-US" dirty="0" smtClean="0"/>
              <a:t>omputer-based information system </a:t>
            </a:r>
          </a:p>
          <a:p>
            <a:pPr lvl="1"/>
            <a:r>
              <a:rPr lang="en-US" dirty="0" smtClean="0"/>
              <a:t>its </a:t>
            </a:r>
            <a:r>
              <a:rPr lang="en-US" dirty="0"/>
              <a:t>hardware, its software, its software processes, its databases, its communications—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32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of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rovide appropriate technical</a:t>
            </a:r>
            <a:r>
              <a:rPr lang="en-US" dirty="0"/>
              <a:t>, procedural, operational and environmental safeguards against threats </a:t>
            </a:r>
            <a:endParaRPr lang="en-US" dirty="0" smtClean="0"/>
          </a:p>
          <a:p>
            <a:pPr lvl="1"/>
            <a:r>
              <a:rPr lang="en-US" dirty="0" smtClean="0"/>
              <a:t>as they might </a:t>
            </a:r>
            <a:r>
              <a:rPr lang="en-US" dirty="0"/>
              <a:t>appear or be imagined, embedded in a societally acceptable legal framework.</a:t>
            </a:r>
          </a:p>
        </p:txBody>
      </p:sp>
    </p:spTree>
    <p:extLst>
      <p:ext uri="{BB962C8B-B14F-4D97-AF65-F5344CB8AC3E}">
        <p14:creationId xmlns:p14="http://schemas.microsoft.com/office/powerpoint/2010/main" val="623935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course covers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broad sweep of </a:t>
            </a:r>
            <a:r>
              <a:rPr lang="en-US" dirty="0" smtClean="0"/>
              <a:t>issues: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nature of the threat </a:t>
            </a:r>
            <a:r>
              <a:rPr lang="en-US" dirty="0" smtClean="0"/>
              <a:t>and system </a:t>
            </a:r>
            <a:r>
              <a:rPr lang="en-US" dirty="0"/>
              <a:t>vulnerabilities (Chapter 1); </a:t>
            </a:r>
            <a:endParaRPr lang="en-US" dirty="0" smtClean="0"/>
          </a:p>
          <a:p>
            <a:pPr lvl="1"/>
            <a:r>
              <a:rPr lang="en-US" dirty="0" smtClean="0"/>
              <a:t>cryptography </a:t>
            </a:r>
            <a:r>
              <a:rPr lang="en-US" dirty="0"/>
              <a:t>(Chapters 2 and 12); </a:t>
            </a:r>
            <a:endParaRPr lang="en-US" dirty="0" smtClean="0"/>
          </a:p>
          <a:p>
            <a:pPr lvl="1"/>
            <a:r>
              <a:rPr lang="en-US" dirty="0" smtClean="0"/>
              <a:t>software vulnerabilities </a:t>
            </a:r>
            <a:r>
              <a:rPr lang="en-US" dirty="0"/>
              <a:t>(Chapter 3);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Common Criteria (Chapter 5);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World Wide Web </a:t>
            </a:r>
            <a:r>
              <a:rPr lang="en-US" dirty="0" smtClean="0"/>
              <a:t>and Internet </a:t>
            </a:r>
            <a:r>
              <a:rPr lang="en-US" dirty="0"/>
              <a:t>(Chapters 4 and 6); </a:t>
            </a:r>
            <a:endParaRPr lang="en-US" dirty="0" smtClean="0"/>
          </a:p>
          <a:p>
            <a:pPr lvl="1"/>
            <a:r>
              <a:rPr lang="en-US" dirty="0" smtClean="0"/>
              <a:t>managing </a:t>
            </a:r>
            <a:r>
              <a:rPr lang="en-US" dirty="0"/>
              <a:t>risk (Chapter 10); and </a:t>
            </a:r>
            <a:endParaRPr lang="en-US" dirty="0" smtClean="0"/>
          </a:p>
          <a:p>
            <a:pPr lvl="1"/>
            <a:r>
              <a:rPr lang="en-US" dirty="0" smtClean="0"/>
              <a:t>legal</a:t>
            </a:r>
            <a:r>
              <a:rPr lang="en-US" dirty="0"/>
              <a:t>, ethical and </a:t>
            </a:r>
            <a:r>
              <a:rPr lang="en-US" dirty="0" smtClean="0"/>
              <a:t>privacy issues </a:t>
            </a:r>
            <a:r>
              <a:rPr lang="en-US" dirty="0"/>
              <a:t>(Chapter 11).</a:t>
            </a:r>
          </a:p>
        </p:txBody>
      </p:sp>
    </p:spTree>
    <p:extLst>
      <p:ext uri="{BB962C8B-B14F-4D97-AF65-F5344CB8AC3E}">
        <p14:creationId xmlns:p14="http://schemas.microsoft.com/office/powerpoint/2010/main" val="3789566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ix key areas of interest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smtClean="0"/>
              <a:t>1</a:t>
            </a:r>
            <a:r>
              <a:rPr lang="en-US" b="1" dirty="0"/>
              <a:t>. </a:t>
            </a:r>
            <a:r>
              <a:rPr lang="en-US" dirty="0"/>
              <a:t>Introduction: threats, vulnerabilities, and controls</a:t>
            </a:r>
          </a:p>
          <a:p>
            <a:pPr marL="0" indent="0">
              <a:buNone/>
            </a:pPr>
            <a:r>
              <a:rPr lang="en-US" b="1" dirty="0"/>
              <a:t>2. </a:t>
            </a:r>
            <a:r>
              <a:rPr lang="en-US" dirty="0"/>
              <a:t>The security practitioner’s “toolbox”: identification and authentication, </a:t>
            </a:r>
            <a:r>
              <a:rPr lang="en-US" dirty="0" smtClean="0"/>
              <a:t>access control, and encryption</a:t>
            </a:r>
          </a:p>
          <a:p>
            <a:pPr marL="0" indent="0">
              <a:buNone/>
            </a:pPr>
            <a:r>
              <a:rPr lang="en-US" b="1" dirty="0" smtClean="0"/>
              <a:t>3</a:t>
            </a:r>
            <a:r>
              <a:rPr lang="en-US" b="1" dirty="0"/>
              <a:t>. </a:t>
            </a:r>
            <a:r>
              <a:rPr lang="en-US" dirty="0"/>
              <a:t>Application areas of computer security practice: programs, user–Internet</a:t>
            </a:r>
          </a:p>
          <a:p>
            <a:pPr marL="0" indent="0">
              <a:buNone/>
            </a:pPr>
            <a:r>
              <a:rPr lang="en-US" dirty="0"/>
              <a:t>interaction, operating systems, networks, data and databases, and cloud</a:t>
            </a:r>
          </a:p>
          <a:p>
            <a:pPr marL="0" indent="0">
              <a:buNone/>
            </a:pPr>
            <a:r>
              <a:rPr lang="en-US" dirty="0"/>
              <a:t>computing</a:t>
            </a:r>
          </a:p>
          <a:p>
            <a:pPr marL="0" indent="0">
              <a:buNone/>
            </a:pPr>
            <a:r>
              <a:rPr lang="en-US" b="1" dirty="0"/>
              <a:t>4. </a:t>
            </a:r>
            <a:r>
              <a:rPr lang="en-US" dirty="0"/>
              <a:t>Cross-cutting disciplines: privacy, management, law and ethics</a:t>
            </a:r>
          </a:p>
          <a:p>
            <a:pPr marL="0" indent="0">
              <a:buNone/>
            </a:pPr>
            <a:r>
              <a:rPr lang="en-US" b="1" dirty="0"/>
              <a:t>5. </a:t>
            </a:r>
            <a:r>
              <a:rPr lang="en-US" dirty="0"/>
              <a:t>Details of cryptography</a:t>
            </a:r>
          </a:p>
          <a:p>
            <a:pPr marL="0" indent="0">
              <a:buNone/>
            </a:pPr>
            <a:r>
              <a:rPr lang="en-US" b="1" dirty="0"/>
              <a:t>6. </a:t>
            </a:r>
            <a:r>
              <a:rPr lang="en-US" dirty="0"/>
              <a:t>Emerging application domains</a:t>
            </a:r>
          </a:p>
        </p:txBody>
      </p:sp>
    </p:spTree>
    <p:extLst>
      <p:ext uri="{BB962C8B-B14F-4D97-AF65-F5344CB8AC3E}">
        <p14:creationId xmlns:p14="http://schemas.microsoft.com/office/powerpoint/2010/main" val="1473422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424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Chapter 0</vt:lpstr>
      <vt:lpstr>Security, Privacy and Confidentiality</vt:lpstr>
      <vt:lpstr>Concepts are interwoven</vt:lpstr>
      <vt:lpstr>Computer security issues understood in 1960 </vt:lpstr>
      <vt:lpstr>The world has changed</vt:lpstr>
      <vt:lpstr>Goal of security</vt:lpstr>
      <vt:lpstr>The course covers</vt:lpstr>
      <vt:lpstr>Six key areas of interest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0</dc:title>
  <dc:creator>Frank</dc:creator>
  <cp:lastModifiedBy>Frank</cp:lastModifiedBy>
  <cp:revision>21</cp:revision>
  <dcterms:created xsi:type="dcterms:W3CDTF">2016-08-16T02:30:56Z</dcterms:created>
  <dcterms:modified xsi:type="dcterms:W3CDTF">2016-08-16T09:00:55Z</dcterms:modified>
</cp:coreProperties>
</file>