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257" r:id="rId2"/>
    <p:sldId id="274" r:id="rId3"/>
    <p:sldId id="258" r:id="rId4"/>
    <p:sldId id="259" r:id="rId5"/>
    <p:sldId id="275" r:id="rId6"/>
    <p:sldId id="260" r:id="rId7"/>
    <p:sldId id="276" r:id="rId8"/>
    <p:sldId id="261" r:id="rId9"/>
    <p:sldId id="277" r:id="rId10"/>
    <p:sldId id="278" r:id="rId11"/>
    <p:sldId id="262" r:id="rId12"/>
    <p:sldId id="279" r:id="rId13"/>
    <p:sldId id="280" r:id="rId14"/>
    <p:sldId id="266" r:id="rId15"/>
    <p:sldId id="281" r:id="rId16"/>
    <p:sldId id="264" r:id="rId17"/>
    <p:sldId id="282" r:id="rId18"/>
    <p:sldId id="283" r:id="rId19"/>
    <p:sldId id="269" r:id="rId20"/>
    <p:sldId id="284" r:id="rId21"/>
    <p:sldId id="285" r:id="rId22"/>
    <p:sldId id="286" r:id="rId23"/>
    <p:sldId id="265" r:id="rId24"/>
    <p:sldId id="288" r:id="rId25"/>
    <p:sldId id="289" r:id="rId26"/>
    <p:sldId id="287" r:id="rId27"/>
    <p:sldId id="290" r:id="rId28"/>
    <p:sldId id="291" r:id="rId29"/>
    <p:sldId id="292" r:id="rId30"/>
    <p:sldId id="293" r:id="rId31"/>
    <p:sldId id="294" r:id="rId32"/>
    <p:sldId id="267" r:id="rId33"/>
    <p:sldId id="295" r:id="rId34"/>
    <p:sldId id="268" r:id="rId35"/>
    <p:sldId id="296" r:id="rId36"/>
    <p:sldId id="270" r:id="rId37"/>
    <p:sldId id="297" r:id="rId38"/>
    <p:sldId id="271" r:id="rId39"/>
    <p:sldId id="272" r:id="rId40"/>
    <p:sldId id="298" r:id="rId41"/>
    <p:sldId id="27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larity" initials="C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65" autoAdjust="0"/>
  </p:normalViewPr>
  <p:slideViewPr>
    <p:cSldViewPr snapToGrid="0" snapToObjects="1">
      <p:cViewPr varScale="1">
        <p:scale>
          <a:sx n="76" d="100"/>
          <a:sy n="76" d="100"/>
        </p:scale>
        <p:origin x="100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DC542-B939-BB45-AFCF-594C1621128F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C196-1B1F-7241-A073-57B4DC9C7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238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D278F-9C4E-4141-9C2A-50ABACE7C8BA}" type="datetimeFigureOut">
              <a:rPr lang="en-US" smtClean="0"/>
              <a:t>8/16/2016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7DEB1-D7C8-3B49-8A71-75AFCE0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00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hardware and software may be expensive, unique data cannot</a:t>
            </a:r>
            <a:r>
              <a:rPr lang="en-US" baseline="0" dirty="0" smtClean="0"/>
              <a:t> be replaced if it is lost.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56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representation shows the three</a:t>
            </a:r>
            <a:r>
              <a:rPr lang="en-US" baseline="0" dirty="0" smtClean="0"/>
              <a:t> dimensions by which a control can be categorized. Thinking about controls in this way enables you to easily map the controls against the threats they help address.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1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simple representation of a networked system, it is easy to see all the touch points where controls can be placed,</a:t>
            </a:r>
            <a:r>
              <a:rPr lang="en-US" baseline="0" dirty="0" smtClean="0"/>
              <a:t> as well as some different types of controls, including deterrence, deflection, response, prevention, and preemption.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3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will be further discussion of each later in the chapter.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water is the threat, the crack the vulnerability, and the finger</a:t>
            </a:r>
            <a:r>
              <a:rPr lang="en-US" baseline="0" dirty="0" smtClean="0"/>
              <a:t> the control (for now).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8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diagram shows threats categorized according to whether they are human-caused, malicious, or directed. These characteristics will affect security planning in important ways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6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the primary types of harm against system data</a:t>
            </a:r>
            <a:r>
              <a:rPr lang="en-US" baseline="0" dirty="0" smtClean="0"/>
              <a:t> and functions. Understanding these possibilities is important to considering threat and risk.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explanation of basic access control terms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17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APT is a special type of threat that has only</a:t>
            </a:r>
            <a:r>
              <a:rPr lang="en-US" baseline="0" dirty="0" smtClean="0"/>
              <a:t> been taken seriously by the broad security community over the past decade. In general, security experts believe that no one who becomes a high-priority target can truly be safe from APT.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of these attacker types is associated with a different set of resources,</a:t>
            </a:r>
            <a:r>
              <a:rPr lang="en-US" baseline="0" dirty="0" smtClean="0"/>
              <a:t> capabilities, and motivations. Understanding the different types will help later in considering threats.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method, motive, and opportunity can be a good way to think</a:t>
            </a:r>
            <a:r>
              <a:rPr lang="en-US" baseline="0" dirty="0" smtClean="0"/>
              <a:t> about potential threats. Reducing any of those dimensions can lower the risk to the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7DEB1-D7C8-3B49-8A71-75AFCE089D8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4800-2F68-4896-A524-D67F475637C2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03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8-0641-402E-8CA4-3006C7736F4F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208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7770-E991-4F52-AA8E-E4EEF365013A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306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356B-E5CD-44F2-850A-F898D624950E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362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5941-A94D-4C48-AE4B-0688A7954B21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360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958A2-B9A6-4BC2-8624-2E267AFE4EB1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569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2640-DA07-4F28-B9C9-23B952377E91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9D6A4-F134-4378-899D-5C4647A36D23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CA951-6F7F-456B-8A0C-7C5D4644D0E7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40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5B23-6EBB-40F1-B5EB-FCB988F7AD32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30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81A47-C67A-4555-BDC2-7E2955DA94BF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0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4EC-10B1-4226-81E6-5226631642CB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</a:t>
            </a:r>
            <a:r>
              <a:rPr lang="en-US" dirty="0" smtClean="0">
                <a:latin typeface="Arial"/>
              </a:rPr>
              <a:t>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053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C5BD2A0-181B-4F6D-9BFF-DA542B93E706}" type="datetime1">
              <a:rPr lang="en-US" smtClean="0">
                <a:latin typeface="Arial"/>
              </a:rPr>
              <a:t>8/16/2016</a:t>
            </a:fld>
            <a:endParaRPr lang="en-US"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35229"/>
            <a:ext cx="91440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From </a:t>
            </a:r>
            <a:r>
              <a:rPr lang="en-US" i="1" dirty="0" smtClean="0"/>
              <a:t>Security in Computing, Fifth Edition</a:t>
            </a:r>
            <a:r>
              <a:rPr lang="en-US" dirty="0" smtClean="0"/>
              <a:t>, by Charles P. </a:t>
            </a:r>
            <a:r>
              <a:rPr lang="en-US" dirty="0" err="1" smtClean="0"/>
              <a:t>Pfleeger</a:t>
            </a:r>
            <a:r>
              <a:rPr lang="en-US" dirty="0" smtClean="0"/>
              <a:t>, et al. (ISBN: 9780134085043). Copyright 2015 by Pearson Education, Inc.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BFA158B-7C94-F543-87DB-41F59EA4FAFA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45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ecurity in Computing,</a:t>
            </a:r>
            <a:br>
              <a:rPr lang="en-US" dirty="0" smtClean="0"/>
            </a:br>
            <a:r>
              <a:rPr lang="en-US" dirty="0" smtClean="0"/>
              <a:t>Fifth Edition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00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threat </a:t>
            </a:r>
            <a:r>
              <a:rPr lang="en-US" dirty="0"/>
              <a:t>to a computing system is a set of circumstances that has the potential to </a:t>
            </a:r>
            <a:r>
              <a:rPr lang="en-US" dirty="0" smtClean="0"/>
              <a:t>cause loss </a:t>
            </a:r>
            <a:r>
              <a:rPr lang="en-US" dirty="0"/>
              <a:t>or harm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Difference </a:t>
            </a:r>
            <a:r>
              <a:rPr lang="en-US" dirty="0"/>
              <a:t>between a threat and a vulnerability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4128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and Vulnerability</a:t>
            </a:r>
            <a:endParaRPr lang="en-US" dirty="0"/>
          </a:p>
        </p:txBody>
      </p:sp>
      <p:pic>
        <p:nvPicPr>
          <p:cNvPr id="6" name="Picture 5" descr="fig01-04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24" y="1583375"/>
            <a:ext cx="7679130" cy="47548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389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a </a:t>
            </a:r>
            <a:r>
              <a:rPr lang="en-US" dirty="0"/>
              <a:t>wall is holding water back.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water to the left of </a:t>
            </a:r>
            <a:r>
              <a:rPr lang="en-US" dirty="0" smtClean="0"/>
              <a:t>the wall </a:t>
            </a:r>
            <a:r>
              <a:rPr lang="en-US" dirty="0"/>
              <a:t>is a threat to the man on the right of the wall: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water could rise, overflowing </a:t>
            </a:r>
            <a:r>
              <a:rPr lang="en-US" dirty="0" smtClean="0"/>
              <a:t>onto the </a:t>
            </a:r>
            <a:r>
              <a:rPr lang="en-US" dirty="0"/>
              <a:t>man, or it could stay beneath the height of the wall, causing the wall to collapse. </a:t>
            </a:r>
            <a:endParaRPr lang="en-US" dirty="0" smtClean="0"/>
          </a:p>
          <a:p>
            <a:pPr lvl="1"/>
            <a:r>
              <a:rPr lang="en-US" dirty="0" smtClean="0"/>
              <a:t>So the threat </a:t>
            </a:r>
            <a:r>
              <a:rPr lang="en-US" dirty="0"/>
              <a:t>of harm is the potential for the man to get wet, get hurt, or be drowned.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now, </a:t>
            </a:r>
            <a:r>
              <a:rPr lang="en-US" dirty="0" smtClean="0"/>
              <a:t>the wall </a:t>
            </a:r>
            <a:r>
              <a:rPr lang="en-US" dirty="0"/>
              <a:t>is intact, so the threat to the man is unrealized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However, a </a:t>
            </a:r>
            <a:r>
              <a:rPr lang="en-US" dirty="0"/>
              <a:t>small crack in the wall—a vulnerability that threatens the </a:t>
            </a:r>
            <a:r>
              <a:rPr lang="en-US" dirty="0" smtClean="0"/>
              <a:t>man’s security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water rises to or beyond the level of the crack, it will exploit </a:t>
            </a:r>
            <a:r>
              <a:rPr lang="en-US" dirty="0" smtClean="0"/>
              <a:t>the vulnerability </a:t>
            </a:r>
            <a:r>
              <a:rPr lang="en-US" dirty="0"/>
              <a:t>and harm the man.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869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5542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uman-initiated </a:t>
            </a:r>
          </a:p>
          <a:p>
            <a:r>
              <a:rPr lang="en-US" dirty="0"/>
              <a:t>C</a:t>
            </a:r>
            <a:r>
              <a:rPr lang="en-US" dirty="0" smtClean="0"/>
              <a:t>omputer initiated</a:t>
            </a:r>
          </a:p>
          <a:p>
            <a:r>
              <a:rPr lang="en-US" dirty="0" smtClean="0"/>
              <a:t>Natural </a:t>
            </a:r>
            <a:r>
              <a:rPr lang="en-US" dirty="0"/>
              <a:t>disasters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13</a:t>
            </a:fld>
            <a:endParaRPr lang="en-US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5951" y="3952729"/>
            <a:ext cx="5606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Serif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LiberationSerif"/>
              </a:rPr>
              <a:t>human</a:t>
            </a:r>
            <a:r>
              <a:rPr lang="en-US" sz="2400" dirty="0">
                <a:latin typeface="LiberationSerif"/>
              </a:rPr>
              <a:t> who </a:t>
            </a:r>
            <a:r>
              <a:rPr lang="en-US" sz="2400" dirty="0">
                <a:solidFill>
                  <a:srgbClr val="FF0000"/>
                </a:solidFill>
                <a:latin typeface="LiberationSerif"/>
              </a:rPr>
              <a:t>exploits</a:t>
            </a:r>
            <a:r>
              <a:rPr lang="en-US" sz="2400" dirty="0">
                <a:latin typeface="LiberationSerif"/>
              </a:rPr>
              <a:t> a vulnerability perpetrates an </a:t>
            </a:r>
            <a:r>
              <a:rPr lang="en-US" sz="2400" dirty="0">
                <a:solidFill>
                  <a:srgbClr val="FF0000"/>
                </a:solidFill>
                <a:latin typeface="LiberationSerif"/>
              </a:rPr>
              <a:t>attack</a:t>
            </a:r>
            <a:r>
              <a:rPr lang="en-US" sz="2400" b="1" dirty="0">
                <a:latin typeface="LiberationSerif-Bold"/>
              </a:rPr>
              <a:t> </a:t>
            </a:r>
            <a:r>
              <a:rPr lang="en-US" sz="2400" dirty="0">
                <a:latin typeface="LiberationSerif"/>
              </a:rPr>
              <a:t>on the system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50481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Threats</a:t>
            </a:r>
            <a:endParaRPr lang="en-US" dirty="0"/>
          </a:p>
        </p:txBody>
      </p:sp>
      <p:pic>
        <p:nvPicPr>
          <p:cNvPr id="4" name="Picture 3" descr="fig01-09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879" y="1523999"/>
            <a:ext cx="5977128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5917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Countermeasure or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address these problems?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use a </a:t>
            </a:r>
            <a:r>
              <a:rPr lang="en-US" b="1" dirty="0"/>
              <a:t>control </a:t>
            </a:r>
            <a:r>
              <a:rPr lang="en-US" dirty="0"/>
              <a:t>or </a:t>
            </a:r>
            <a:r>
              <a:rPr lang="en-US" b="1" dirty="0"/>
              <a:t>countermeasure </a:t>
            </a:r>
            <a:r>
              <a:rPr lang="en-US" dirty="0" smtClean="0"/>
              <a:t>as protection.</a:t>
            </a:r>
          </a:p>
          <a:p>
            <a:r>
              <a:rPr lang="en-US" altLang="zh-CN" dirty="0"/>
              <a:t>A</a:t>
            </a:r>
            <a:r>
              <a:rPr lang="en-US" dirty="0" smtClean="0"/>
              <a:t> </a:t>
            </a:r>
            <a:r>
              <a:rPr lang="en-US" dirty="0"/>
              <a:t>control is an action, device, procedure, or technique that removes </a:t>
            </a:r>
            <a:r>
              <a:rPr lang="en-US" dirty="0" smtClean="0"/>
              <a:t>or reduces </a:t>
            </a:r>
            <a:r>
              <a:rPr lang="en-US" dirty="0"/>
              <a:t>a vulnerability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E.g.,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man is placing his finger in the hole, </a:t>
            </a:r>
            <a:r>
              <a:rPr lang="en-US" dirty="0" smtClean="0"/>
              <a:t>controlling the </a:t>
            </a:r>
            <a:r>
              <a:rPr lang="en-US" dirty="0"/>
              <a:t>threat of water leaks until he finds a more permanent solution to the problem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111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C-I-A Triad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 smtClean="0"/>
              <a:t>CIA </a:t>
            </a:r>
            <a:r>
              <a:rPr lang="en-US" sz="2800" dirty="0" smtClean="0"/>
              <a:t>make </a:t>
            </a:r>
            <a:r>
              <a:rPr lang="en-US" sz="2800" dirty="0"/>
              <a:t>your </a:t>
            </a:r>
            <a:r>
              <a:rPr lang="en-US" sz="2800" dirty="0" smtClean="0"/>
              <a:t>computer/assets valuable </a:t>
            </a:r>
            <a:r>
              <a:rPr lang="en-US" sz="2800" dirty="0"/>
              <a:t>to you</a:t>
            </a:r>
            <a:endParaRPr lang="en-US" sz="2800" dirty="0" smtClean="0"/>
          </a:p>
          <a:p>
            <a:pPr lvl="1"/>
            <a:r>
              <a:rPr lang="en-US" dirty="0" smtClean="0"/>
              <a:t>Confidentiality</a:t>
            </a:r>
            <a:endParaRPr lang="en-US" dirty="0" smtClean="0"/>
          </a:p>
          <a:p>
            <a:pPr lvl="1"/>
            <a:r>
              <a:rPr lang="en-US" dirty="0" smtClean="0"/>
              <a:t>Integrity</a:t>
            </a:r>
            <a:endParaRPr lang="en-US" dirty="0" smtClean="0"/>
          </a:p>
          <a:p>
            <a:pPr lvl="1"/>
            <a:r>
              <a:rPr lang="en-US" dirty="0" smtClean="0"/>
              <a:t>Availability</a:t>
            </a:r>
          </a:p>
          <a:p>
            <a:r>
              <a:rPr lang="en-US" sz="2800" dirty="0" smtClean="0"/>
              <a:t>Sometimes two other desirable characteristics:</a:t>
            </a:r>
          </a:p>
          <a:p>
            <a:pPr lvl="1"/>
            <a:r>
              <a:rPr lang="en-US" dirty="0"/>
              <a:t>Authentication</a:t>
            </a:r>
          </a:p>
          <a:p>
            <a:pPr lvl="1"/>
            <a:r>
              <a:rPr lang="en-US" dirty="0"/>
              <a:t>Nonrepudiation</a:t>
            </a:r>
          </a:p>
          <a:p>
            <a:r>
              <a:rPr lang="en-US" sz="2800" dirty="0" smtClean="0"/>
              <a:t>Threads violate CIA</a:t>
            </a:r>
          </a:p>
          <a:p>
            <a:r>
              <a:rPr lang="en-US" sz="2800" dirty="0" smtClean="0"/>
              <a:t>Threads make asset less valuable</a:t>
            </a:r>
          </a:p>
          <a:p>
            <a:pPr lvl="1"/>
            <a:r>
              <a:rPr lang="en-US" sz="2100" dirty="0"/>
              <a:t>S</a:t>
            </a:r>
            <a:r>
              <a:rPr lang="en-US" sz="2100" dirty="0" smtClean="0"/>
              <a:t>teals </a:t>
            </a:r>
            <a:r>
              <a:rPr lang="en-US" sz="2100" dirty="0"/>
              <a:t>your </a:t>
            </a:r>
            <a:r>
              <a:rPr lang="en-US" sz="2100" dirty="0"/>
              <a:t>computer, </a:t>
            </a:r>
            <a:endParaRPr lang="en-US" sz="2100" dirty="0" smtClean="0"/>
          </a:p>
          <a:p>
            <a:pPr lvl="1"/>
            <a:r>
              <a:rPr lang="en-US" sz="2100" dirty="0"/>
              <a:t>S</a:t>
            </a:r>
            <a:r>
              <a:rPr lang="en-US" sz="2100" dirty="0" smtClean="0"/>
              <a:t>crambles </a:t>
            </a:r>
            <a:r>
              <a:rPr lang="en-US" sz="2100" dirty="0"/>
              <a:t>data on your disk, or </a:t>
            </a:r>
            <a:endParaRPr lang="en-US" sz="2100" dirty="0" smtClean="0"/>
          </a:p>
          <a:p>
            <a:pPr lvl="1"/>
            <a:r>
              <a:rPr lang="en-US" sz="2100" dirty="0"/>
              <a:t>L</a:t>
            </a:r>
            <a:r>
              <a:rPr lang="en-US" sz="2100" dirty="0" smtClean="0"/>
              <a:t>ooks </a:t>
            </a:r>
            <a:r>
              <a:rPr lang="en-US" sz="2100" dirty="0"/>
              <a:t>at your private data files</a:t>
            </a:r>
            <a:r>
              <a:rPr lang="en-US" sz="2100" dirty="0" smtClean="0"/>
              <a:t>,.</a:t>
            </a: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67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C-I-A Triad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availability</a:t>
            </a:r>
            <a:r>
              <a:rPr lang="en-US" b="1" dirty="0"/>
              <a:t>: </a:t>
            </a:r>
            <a:r>
              <a:rPr lang="en-US" dirty="0"/>
              <a:t>the ability of a system to ensure that an asset can be used by </a:t>
            </a:r>
            <a:r>
              <a:rPr lang="en-US" dirty="0" smtClean="0"/>
              <a:t>any authorized </a:t>
            </a:r>
            <a:r>
              <a:rPr lang="en-US" dirty="0"/>
              <a:t>parties</a:t>
            </a:r>
          </a:p>
          <a:p>
            <a:r>
              <a:rPr lang="en-US" b="1" dirty="0" smtClean="0"/>
              <a:t>integrity</a:t>
            </a:r>
            <a:r>
              <a:rPr lang="en-US" b="1" dirty="0"/>
              <a:t>: </a:t>
            </a:r>
            <a:r>
              <a:rPr lang="en-US" dirty="0"/>
              <a:t>the ability of a system to ensure that an asset is modified only </a:t>
            </a:r>
            <a:r>
              <a:rPr lang="en-US" dirty="0" smtClean="0"/>
              <a:t>by authorized </a:t>
            </a:r>
            <a:r>
              <a:rPr lang="en-US" dirty="0"/>
              <a:t>parties</a:t>
            </a:r>
          </a:p>
          <a:p>
            <a:r>
              <a:rPr lang="en-US" b="1" dirty="0" smtClean="0"/>
              <a:t>confidentiality</a:t>
            </a:r>
            <a:r>
              <a:rPr lang="en-US" b="1" dirty="0"/>
              <a:t>: </a:t>
            </a:r>
            <a:r>
              <a:rPr lang="en-US" dirty="0"/>
              <a:t>the ability of a system to ensure that an asset is viewed </a:t>
            </a:r>
            <a:r>
              <a:rPr lang="en-US" dirty="0" smtClean="0"/>
              <a:t>only by </a:t>
            </a:r>
            <a:r>
              <a:rPr lang="en-US" dirty="0"/>
              <a:t>authorized </a:t>
            </a:r>
            <a:r>
              <a:rPr lang="en-US" dirty="0" smtClean="0"/>
              <a:t>parties</a:t>
            </a:r>
          </a:p>
          <a:p>
            <a:r>
              <a:rPr lang="en-US" b="1" dirty="0"/>
              <a:t>authentication: </a:t>
            </a:r>
            <a:r>
              <a:rPr lang="en-US" dirty="0"/>
              <a:t>the ability of a system to confirm the identity of a sender</a:t>
            </a:r>
          </a:p>
          <a:p>
            <a:r>
              <a:rPr lang="en-US" b="1" dirty="0" smtClean="0"/>
              <a:t>nonrepudiation </a:t>
            </a:r>
            <a:r>
              <a:rPr lang="en-US" dirty="0"/>
              <a:t>or </a:t>
            </a:r>
            <a:r>
              <a:rPr lang="en-US" b="1" dirty="0"/>
              <a:t>accountability: </a:t>
            </a:r>
            <a:r>
              <a:rPr lang="en-US" dirty="0"/>
              <a:t>the ability of a system to confirm that </a:t>
            </a:r>
            <a:r>
              <a:rPr lang="en-US" dirty="0" smtClean="0"/>
              <a:t>a sender </a:t>
            </a:r>
            <a:r>
              <a:rPr lang="en-US" dirty="0"/>
              <a:t>cannot convincingly deny having sent something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981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C-I-A </a:t>
            </a:r>
            <a:r>
              <a:rPr lang="en-US" dirty="0" smtClean="0"/>
              <a:t>Triad viewed from different perspectives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nature of the </a:t>
            </a:r>
            <a:r>
              <a:rPr lang="en-US" dirty="0" smtClean="0"/>
              <a:t>harm caused </a:t>
            </a:r>
            <a:r>
              <a:rPr lang="en-US" dirty="0"/>
              <a:t>to assets</a:t>
            </a:r>
            <a:r>
              <a:rPr lang="en-US" dirty="0" smtClean="0"/>
              <a:t>.</a:t>
            </a:r>
          </a:p>
          <a:p>
            <a:pPr lvl="1"/>
            <a:r>
              <a:rPr lang="en-US" b="1" dirty="0"/>
              <a:t>interception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b="1" dirty="0" smtClean="0"/>
              <a:t>interruption</a:t>
            </a:r>
            <a:r>
              <a:rPr lang="en-US" dirty="0"/>
              <a:t>,</a:t>
            </a:r>
          </a:p>
          <a:p>
            <a:pPr lvl="1"/>
            <a:r>
              <a:rPr lang="en-US" b="1" dirty="0"/>
              <a:t>modification</a:t>
            </a:r>
            <a:r>
              <a:rPr lang="en-US" dirty="0"/>
              <a:t>, and </a:t>
            </a:r>
            <a:endParaRPr lang="en-US" dirty="0" smtClean="0"/>
          </a:p>
          <a:p>
            <a:pPr lvl="1"/>
            <a:r>
              <a:rPr lang="en-US" b="1" dirty="0" smtClean="0"/>
              <a:t>fabrication</a:t>
            </a:r>
            <a:r>
              <a:rPr lang="en-US" dirty="0" smtClean="0"/>
              <a:t>.</a:t>
            </a:r>
          </a:p>
          <a:p>
            <a:r>
              <a:rPr lang="en-US" dirty="0"/>
              <a:t>From this </a:t>
            </a:r>
            <a:r>
              <a:rPr lang="en-US" dirty="0" smtClean="0"/>
              <a:t>point of </a:t>
            </a:r>
            <a:r>
              <a:rPr lang="en-US" dirty="0"/>
              <a:t>view, </a:t>
            </a:r>
            <a:endParaRPr lang="en-US" dirty="0" smtClean="0"/>
          </a:p>
          <a:p>
            <a:pPr lvl="1"/>
            <a:r>
              <a:rPr lang="en-US" dirty="0" smtClean="0"/>
              <a:t>confidentiality </a:t>
            </a:r>
            <a:r>
              <a:rPr lang="en-US" dirty="0"/>
              <a:t>can suffer if someone intercepts data, </a:t>
            </a:r>
            <a:endParaRPr lang="en-US" dirty="0" smtClean="0"/>
          </a:p>
          <a:p>
            <a:pPr lvl="1"/>
            <a:r>
              <a:rPr lang="en-US" dirty="0" smtClean="0"/>
              <a:t>availability </a:t>
            </a:r>
            <a:r>
              <a:rPr lang="en-US" dirty="0"/>
              <a:t>is lost </a:t>
            </a:r>
            <a:r>
              <a:rPr lang="en-US" dirty="0" smtClean="0"/>
              <a:t>if someone </a:t>
            </a:r>
            <a:r>
              <a:rPr lang="en-US" dirty="0"/>
              <a:t>or something interrupts a flow of data or access to a computer, and </a:t>
            </a:r>
            <a:endParaRPr lang="en-US" dirty="0" smtClean="0"/>
          </a:p>
          <a:p>
            <a:pPr lvl="1"/>
            <a:r>
              <a:rPr lang="en-US" dirty="0" smtClean="0"/>
              <a:t>integrity can fail </a:t>
            </a:r>
            <a:r>
              <a:rPr lang="en-US" dirty="0"/>
              <a:t>if someone or something modifies data or fabricates false data.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18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82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Harm</a:t>
            </a:r>
            <a:endParaRPr lang="en-US" dirty="0"/>
          </a:p>
        </p:txBody>
      </p:sp>
      <p:pic>
        <p:nvPicPr>
          <p:cNvPr id="4" name="Picture 3" descr="fig01-05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09" y="1523999"/>
            <a:ext cx="6642054" cy="48463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19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487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for Chapter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</a:t>
            </a:r>
            <a:r>
              <a:rPr lang="en-US" i="1" dirty="0" smtClean="0"/>
              <a:t>computer security</a:t>
            </a:r>
            <a:r>
              <a:rPr lang="en-US" dirty="0" smtClean="0"/>
              <a:t> as well as basic computer security terms</a:t>
            </a:r>
          </a:p>
          <a:p>
            <a:r>
              <a:rPr lang="en-US" dirty="0" smtClean="0"/>
              <a:t>Introduce the C-I-A Triad</a:t>
            </a:r>
          </a:p>
          <a:p>
            <a:r>
              <a:rPr lang="en-US" dirty="0" smtClean="0"/>
              <a:t>Introduce basic access control terminology</a:t>
            </a:r>
          </a:p>
          <a:p>
            <a:r>
              <a:rPr lang="en-US" dirty="0" smtClean="0"/>
              <a:t>Explain basic threats, vulnerabilities, and attacks</a:t>
            </a:r>
          </a:p>
          <a:p>
            <a:r>
              <a:rPr lang="en-US" dirty="0" smtClean="0"/>
              <a:t>Show how controls map to threats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712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&amp; </a:t>
            </a:r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Recall definition of confidentiality</a:t>
            </a:r>
          </a:p>
          <a:p>
            <a:pPr lvl="1"/>
            <a:r>
              <a:rPr lang="en-US" dirty="0" smtClean="0"/>
              <a:t>Only </a:t>
            </a:r>
            <a:r>
              <a:rPr lang="en-US" dirty="0"/>
              <a:t>authorized people or </a:t>
            </a:r>
            <a:r>
              <a:rPr lang="en-US" dirty="0" smtClean="0"/>
              <a:t>systems can </a:t>
            </a:r>
            <a:r>
              <a:rPr lang="en-US" dirty="0"/>
              <a:t>access protected data</a:t>
            </a:r>
            <a:r>
              <a:rPr lang="en-US" dirty="0" smtClean="0"/>
              <a:t>.</a:t>
            </a:r>
          </a:p>
          <a:p>
            <a:r>
              <a:rPr lang="en-US" dirty="0"/>
              <a:t>E</a:t>
            </a:r>
            <a:r>
              <a:rPr lang="en-US" dirty="0" smtClean="0"/>
              <a:t>nsuring confidentiality need to answer the following questions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ho </a:t>
            </a:r>
            <a:r>
              <a:rPr lang="en-US" dirty="0"/>
              <a:t>determines which </a:t>
            </a:r>
            <a:r>
              <a:rPr lang="en-US" dirty="0">
                <a:solidFill>
                  <a:srgbClr val="FF0000"/>
                </a:solidFill>
              </a:rPr>
              <a:t>people</a:t>
            </a:r>
            <a:r>
              <a:rPr lang="en-US" dirty="0"/>
              <a:t> or systems are authorized </a:t>
            </a:r>
            <a:r>
              <a:rPr lang="en-US" dirty="0" smtClean="0"/>
              <a:t>to access </a:t>
            </a:r>
            <a:r>
              <a:rPr lang="en-US" dirty="0"/>
              <a:t>the current system? </a:t>
            </a:r>
            <a:endParaRPr lang="en-US" dirty="0" smtClean="0"/>
          </a:p>
          <a:p>
            <a:pPr lvl="1"/>
            <a:r>
              <a:rPr lang="en-US" dirty="0" smtClean="0"/>
              <a:t>By </a:t>
            </a: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accessing</a:t>
            </a:r>
            <a:r>
              <a:rPr lang="en-US" dirty="0"/>
              <a:t>”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, do we mean that an authorized party </a:t>
            </a:r>
            <a:r>
              <a:rPr lang="en-US" dirty="0" smtClean="0"/>
              <a:t>can access </a:t>
            </a:r>
            <a:r>
              <a:rPr lang="en-US" dirty="0"/>
              <a:t>a single bit? the whole collection? pieces of data out of context? </a:t>
            </a:r>
            <a:endParaRPr lang="en-US" dirty="0" smtClean="0"/>
          </a:p>
          <a:p>
            <a:pPr lvl="1"/>
            <a:r>
              <a:rPr lang="en-US" dirty="0" smtClean="0"/>
              <a:t>Can </a:t>
            </a:r>
            <a:r>
              <a:rPr lang="en-US" dirty="0"/>
              <a:t>someone </a:t>
            </a:r>
            <a:r>
              <a:rPr lang="en-US" dirty="0" smtClean="0"/>
              <a:t>who is </a:t>
            </a:r>
            <a:r>
              <a:rPr lang="en-US" dirty="0"/>
              <a:t>authorized disclose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to other parties? </a:t>
            </a:r>
            <a:endParaRPr lang="en-US" dirty="0" smtClean="0"/>
          </a:p>
          <a:p>
            <a:pPr lvl="1"/>
            <a:r>
              <a:rPr lang="en-US" dirty="0" smtClean="0"/>
              <a:t>Sometimes </a:t>
            </a:r>
            <a:r>
              <a:rPr lang="en-US" dirty="0"/>
              <a:t>there is even a question of </a:t>
            </a:r>
            <a:r>
              <a:rPr lang="en-US" dirty="0" smtClean="0"/>
              <a:t>who </a:t>
            </a:r>
            <a:r>
              <a:rPr lang="en-US" dirty="0" smtClean="0">
                <a:solidFill>
                  <a:srgbClr val="FF0000"/>
                </a:solidFill>
              </a:rPr>
              <a:t>owns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: If you visit a web page, do you own the fact that you clicked on a link, </a:t>
            </a:r>
            <a:r>
              <a:rPr lang="en-US" dirty="0" smtClean="0"/>
              <a:t>or does </a:t>
            </a:r>
            <a:r>
              <a:rPr lang="en-US" dirty="0"/>
              <a:t>the web page owner, the Internet provider, someone else, or all of you?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20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71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Examples: failure </a:t>
            </a:r>
            <a:r>
              <a:rPr lang="en-US" dirty="0"/>
              <a:t>of </a:t>
            </a:r>
            <a:r>
              <a:rPr lang="en-US" dirty="0" smtClean="0"/>
              <a:t>data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  <a:r>
              <a:rPr lang="en-US" dirty="0"/>
              <a:t> person accesses a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item.</a:t>
            </a:r>
          </a:p>
          <a:p>
            <a:r>
              <a:rPr lang="en-US" dirty="0" smtClean="0"/>
              <a:t>An </a:t>
            </a:r>
            <a:r>
              <a:rPr lang="en-US" dirty="0">
                <a:solidFill>
                  <a:srgbClr val="FF0000"/>
                </a:solidFill>
              </a:rPr>
              <a:t>unauthorized</a:t>
            </a:r>
            <a:r>
              <a:rPr lang="en-US" dirty="0"/>
              <a:t> process or program accesses a data item.</a:t>
            </a:r>
          </a:p>
          <a:p>
            <a:r>
              <a:rPr lang="en-US" dirty="0" smtClean="0"/>
              <a:t>A </a:t>
            </a:r>
            <a:r>
              <a:rPr lang="en-US" dirty="0"/>
              <a:t>person authorized to access certain data accesses other data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 smtClean="0">
                <a:solidFill>
                  <a:srgbClr val="FF0000"/>
                </a:solidFill>
              </a:rPr>
              <a:t>authorized </a:t>
            </a:r>
            <a:r>
              <a:rPr lang="en-US" dirty="0" smtClean="0"/>
              <a:t>(which </a:t>
            </a:r>
            <a:r>
              <a:rPr lang="en-US" dirty="0"/>
              <a:t>is a specialized version of “an unauthorized person accesses a </a:t>
            </a:r>
            <a:r>
              <a:rPr lang="en-US" dirty="0" smtClean="0"/>
              <a:t>data item</a:t>
            </a:r>
            <a:r>
              <a:rPr lang="en-US" dirty="0"/>
              <a:t>”).</a:t>
            </a:r>
          </a:p>
          <a:p>
            <a:r>
              <a:rPr lang="en-US" dirty="0" smtClean="0"/>
              <a:t>An </a:t>
            </a:r>
            <a:r>
              <a:rPr lang="en-US" dirty="0"/>
              <a:t>unauthorized person accesses an </a:t>
            </a:r>
            <a:r>
              <a:rPr lang="en-US" dirty="0">
                <a:solidFill>
                  <a:srgbClr val="FF0000"/>
                </a:solidFill>
              </a:rPr>
              <a:t>approximate data value </a:t>
            </a:r>
            <a:r>
              <a:rPr lang="en-US" dirty="0"/>
              <a:t>(for example, </a:t>
            </a:r>
            <a:r>
              <a:rPr lang="en-US" dirty="0" smtClean="0"/>
              <a:t>not knowing </a:t>
            </a:r>
            <a:r>
              <a:rPr lang="en-US" dirty="0"/>
              <a:t>someone’s exact salary but knowing that the salary falls in a </a:t>
            </a:r>
            <a:r>
              <a:rPr lang="en-US" dirty="0" smtClean="0"/>
              <a:t>particular range </a:t>
            </a:r>
            <a:r>
              <a:rPr lang="en-US" dirty="0"/>
              <a:t>or exceeds a particular amount).</a:t>
            </a:r>
          </a:p>
          <a:p>
            <a:r>
              <a:rPr lang="en-US" dirty="0" smtClean="0"/>
              <a:t>An </a:t>
            </a:r>
            <a:r>
              <a:rPr lang="en-US" dirty="0"/>
              <a:t>unauthorized person learns the </a:t>
            </a:r>
            <a:r>
              <a:rPr lang="en-US" dirty="0">
                <a:solidFill>
                  <a:srgbClr val="FF0000"/>
                </a:solidFill>
              </a:rPr>
              <a:t>existence of a piece of data </a:t>
            </a:r>
            <a:r>
              <a:rPr lang="en-US" dirty="0"/>
              <a:t>(for </a:t>
            </a:r>
            <a:r>
              <a:rPr lang="en-US" dirty="0" smtClean="0"/>
              <a:t>example, knowing </a:t>
            </a:r>
            <a:r>
              <a:rPr lang="en-US" dirty="0"/>
              <a:t>that a company is developing a certain new product or that talks </a:t>
            </a:r>
            <a:r>
              <a:rPr lang="en-US" dirty="0" smtClean="0"/>
              <a:t>are underway </a:t>
            </a:r>
            <a:r>
              <a:rPr lang="en-US" dirty="0"/>
              <a:t>about the merger of two companies).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4700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eneral patterns of violation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person, process, or program is (or </a:t>
            </a:r>
            <a:r>
              <a:rPr lang="en-US" dirty="0" smtClean="0"/>
              <a:t>is not</a:t>
            </a:r>
            <a:r>
              <a:rPr lang="en-US" dirty="0"/>
              <a:t>) authorized to access a data item in a particular way. </a:t>
            </a:r>
            <a:endParaRPr lang="en-US" dirty="0" smtClean="0"/>
          </a:p>
          <a:p>
            <a:r>
              <a:rPr lang="en-US" b="1" dirty="0"/>
              <a:t>s</a:t>
            </a:r>
            <a:r>
              <a:rPr lang="en-US" b="1" dirty="0" smtClean="0"/>
              <a:t>ubject</a:t>
            </a:r>
          </a:p>
          <a:p>
            <a:pPr lvl="1"/>
            <a:r>
              <a:rPr lang="en-US" dirty="0" smtClean="0"/>
              <a:t>person</a:t>
            </a:r>
            <a:r>
              <a:rPr lang="en-US" dirty="0"/>
              <a:t>, process, </a:t>
            </a:r>
            <a:r>
              <a:rPr lang="en-US" dirty="0" smtClean="0"/>
              <a:t>or program </a:t>
            </a:r>
          </a:p>
          <a:p>
            <a:r>
              <a:rPr lang="en-US" b="1" dirty="0"/>
              <a:t>object</a:t>
            </a:r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data </a:t>
            </a:r>
            <a:r>
              <a:rPr lang="en-US" dirty="0" smtClean="0"/>
              <a:t>item</a:t>
            </a:r>
          </a:p>
          <a:p>
            <a:r>
              <a:rPr lang="en-US" b="1" dirty="0"/>
              <a:t>access mode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kind of access (such as read, write, </a:t>
            </a:r>
            <a:r>
              <a:rPr lang="en-US" dirty="0" smtClean="0"/>
              <a:t>or execute)</a:t>
            </a:r>
          </a:p>
          <a:p>
            <a:r>
              <a:rPr lang="en-US" b="1" dirty="0"/>
              <a:t>policy</a:t>
            </a:r>
            <a:endParaRPr lang="en-US" dirty="0" smtClean="0"/>
          </a:p>
          <a:p>
            <a:pPr lvl="1"/>
            <a:r>
              <a:rPr lang="en-US" dirty="0" smtClean="0"/>
              <a:t>the authorization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5463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pic>
        <p:nvPicPr>
          <p:cNvPr id="6" name="Content Placeholder 5" descr="fig01-06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441643" y="1667086"/>
            <a:ext cx="6247905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467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Integrity </a:t>
            </a:r>
            <a:r>
              <a:rPr lang="en-US" dirty="0" smtClean="0"/>
              <a:t>vs. Modification</a:t>
            </a:r>
          </a:p>
          <a:p>
            <a:r>
              <a:rPr lang="en-US" dirty="0" smtClean="0"/>
              <a:t>Confidentiality vs. view</a:t>
            </a:r>
          </a:p>
          <a:p>
            <a:r>
              <a:rPr lang="en-US" dirty="0"/>
              <a:t>Integrity is harder to pin down than confidentiality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integrity means different things </a:t>
            </a:r>
            <a:r>
              <a:rPr lang="en-US" dirty="0" smtClean="0"/>
              <a:t>in different </a:t>
            </a:r>
            <a:r>
              <a:rPr lang="en-US" dirty="0"/>
              <a:t>contexts</a:t>
            </a:r>
            <a:r>
              <a:rPr lang="en-US" dirty="0" smtClean="0"/>
              <a:t>.</a:t>
            </a:r>
          </a:p>
          <a:p>
            <a:r>
              <a:rPr lang="en-US" dirty="0"/>
              <a:t>For example, if we say that we have preserved the integrity of an </a:t>
            </a:r>
            <a:r>
              <a:rPr lang="en-US" dirty="0" smtClean="0"/>
              <a:t>item, we </a:t>
            </a:r>
            <a:r>
              <a:rPr lang="en-US" dirty="0"/>
              <a:t>may mean that the item is</a:t>
            </a:r>
          </a:p>
          <a:p>
            <a:pPr lvl="1"/>
            <a:r>
              <a:rPr lang="en-US" dirty="0" smtClean="0"/>
              <a:t>precise</a:t>
            </a:r>
            <a:endParaRPr lang="en-US" dirty="0"/>
          </a:p>
          <a:p>
            <a:pPr lvl="1"/>
            <a:r>
              <a:rPr lang="en-US" dirty="0" smtClean="0"/>
              <a:t>accurate</a:t>
            </a:r>
            <a:endParaRPr lang="en-US" dirty="0"/>
          </a:p>
          <a:p>
            <a:pPr lvl="1"/>
            <a:r>
              <a:rPr lang="en-US" dirty="0" smtClean="0"/>
              <a:t>unmodified</a:t>
            </a:r>
            <a:endParaRPr lang="en-US" dirty="0"/>
          </a:p>
          <a:p>
            <a:pPr lvl="1"/>
            <a:r>
              <a:rPr lang="en-US" dirty="0" smtClean="0"/>
              <a:t>modified </a:t>
            </a:r>
            <a:r>
              <a:rPr lang="en-US" dirty="0"/>
              <a:t>only in acceptable ways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/>
              <a:t>only by authorized people</a:t>
            </a:r>
          </a:p>
          <a:p>
            <a:pPr lvl="1"/>
            <a:r>
              <a:rPr lang="en-US" dirty="0" smtClean="0"/>
              <a:t>modified </a:t>
            </a:r>
            <a:r>
              <a:rPr lang="en-US" dirty="0"/>
              <a:t>only by authorized processes</a:t>
            </a:r>
          </a:p>
          <a:p>
            <a:pPr lvl="1"/>
            <a:r>
              <a:rPr lang="en-US" dirty="0" smtClean="0"/>
              <a:t>consistent</a:t>
            </a:r>
            <a:endParaRPr lang="en-US" dirty="0"/>
          </a:p>
          <a:p>
            <a:pPr lvl="1"/>
            <a:r>
              <a:rPr lang="en-US" dirty="0" smtClean="0"/>
              <a:t>internally </a:t>
            </a:r>
            <a:r>
              <a:rPr lang="en-US" dirty="0"/>
              <a:t>consistent</a:t>
            </a:r>
          </a:p>
          <a:p>
            <a:pPr lvl="1"/>
            <a:r>
              <a:rPr lang="en-US" dirty="0" smtClean="0"/>
              <a:t>meaningful </a:t>
            </a:r>
            <a:r>
              <a:rPr lang="en-US" dirty="0"/>
              <a:t>and usable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25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</a:t>
            </a:r>
            <a:r>
              <a:rPr lang="en-US" dirty="0"/>
              <a:t>particular aspects of </a:t>
            </a: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uthorized actions</a:t>
            </a:r>
            <a:r>
              <a:rPr lang="en-US" dirty="0"/>
              <a:t>, separation and protection </a:t>
            </a:r>
            <a:r>
              <a:rPr lang="en-US" dirty="0" smtClean="0"/>
              <a:t>of resources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rror detection</a:t>
            </a:r>
          </a:p>
          <a:p>
            <a:r>
              <a:rPr lang="en-US" dirty="0"/>
              <a:t>C</a:t>
            </a:r>
            <a:r>
              <a:rPr lang="en-US" dirty="0" smtClean="0"/>
              <a:t>orrection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854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integrity </a:t>
            </a:r>
            <a:r>
              <a:rPr lang="en-US" dirty="0" smtClean="0"/>
              <a:t>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malicious macro </a:t>
            </a:r>
            <a:r>
              <a:rPr lang="en-US" dirty="0"/>
              <a:t>in a Word document inserted the word “not” after some random instances of </a:t>
            </a:r>
            <a:r>
              <a:rPr lang="en-US" dirty="0" smtClean="0"/>
              <a:t>the word </a:t>
            </a:r>
            <a:r>
              <a:rPr lang="en-US" dirty="0"/>
              <a:t>“is;” </a:t>
            </a:r>
            <a:endParaRPr lang="en-US" dirty="0" smtClean="0"/>
          </a:p>
          <a:p>
            <a:pPr lvl="1"/>
            <a:r>
              <a:rPr lang="en-US" dirty="0" smtClean="0"/>
              <a:t>you </a:t>
            </a:r>
            <a:r>
              <a:rPr lang="en-US" dirty="0"/>
              <a:t>can imagine the havoc that ensued. Because the document was </a:t>
            </a:r>
            <a:r>
              <a:rPr lang="en-US" dirty="0" smtClean="0"/>
              <a:t>generally syntactically </a:t>
            </a:r>
            <a:r>
              <a:rPr lang="en-US" dirty="0"/>
              <a:t>correct, people did not immediately detect the change. </a:t>
            </a:r>
            <a:endParaRPr lang="en-US" dirty="0" smtClean="0"/>
          </a:p>
          <a:p>
            <a:r>
              <a:rPr lang="en-US" dirty="0" smtClean="0"/>
              <a:t>A model </a:t>
            </a:r>
            <a:r>
              <a:rPr lang="en-US" dirty="0"/>
              <a:t>of the Pentium computer chip produced an incorrect result in certain </a:t>
            </a:r>
            <a:r>
              <a:rPr lang="en-US" dirty="0" smtClean="0"/>
              <a:t>circumstances of </a:t>
            </a:r>
            <a:r>
              <a:rPr lang="en-US" dirty="0"/>
              <a:t>floating-point arithmetic. </a:t>
            </a:r>
            <a:endParaRPr lang="en-US" dirty="0" smtClean="0"/>
          </a:p>
          <a:p>
            <a:pPr lvl="1"/>
            <a:r>
              <a:rPr lang="en-US" dirty="0" smtClean="0"/>
              <a:t>Although </a:t>
            </a:r>
            <a:r>
              <a:rPr lang="en-US" dirty="0"/>
              <a:t>the circumstances of failure were rare, Intel </a:t>
            </a:r>
            <a:r>
              <a:rPr lang="en-US" dirty="0" smtClean="0"/>
              <a:t>decided to </a:t>
            </a:r>
            <a:r>
              <a:rPr lang="en-US" dirty="0"/>
              <a:t>manufacture and replace the chips.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347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Enforced </a:t>
            </a:r>
            <a:r>
              <a:rPr lang="en-US" dirty="0"/>
              <a:t>Integrity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Integrity can </a:t>
            </a:r>
            <a:r>
              <a:rPr lang="en-US" dirty="0"/>
              <a:t>be enforced in much the </a:t>
            </a:r>
            <a:r>
              <a:rPr lang="en-US" dirty="0" smtClean="0"/>
              <a:t>same way </a:t>
            </a:r>
            <a:r>
              <a:rPr lang="en-US" dirty="0"/>
              <a:t>as can confidentiality: </a:t>
            </a:r>
            <a:endParaRPr lang="en-US" dirty="0" smtClean="0"/>
          </a:p>
          <a:p>
            <a:pPr lvl="1"/>
            <a:r>
              <a:rPr lang="en-US" dirty="0" smtClean="0"/>
              <a:t>By rigorous </a:t>
            </a:r>
            <a:r>
              <a:rPr lang="en-US" dirty="0"/>
              <a:t>control of who or what can access which </a:t>
            </a:r>
            <a:r>
              <a:rPr lang="en-US" dirty="0" smtClean="0"/>
              <a:t>resources in </a:t>
            </a:r>
            <a:r>
              <a:rPr lang="en-US" dirty="0"/>
              <a:t>what ways.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42703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user’s worst nightmare: You turn on the switch and the computer </a:t>
            </a:r>
            <a:r>
              <a:rPr lang="en-US" dirty="0" smtClean="0"/>
              <a:t>does nothing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Your </a:t>
            </a:r>
            <a:r>
              <a:rPr lang="en-US" dirty="0"/>
              <a:t>data and programs are presumably still there, but you cannot get at them.</a:t>
            </a:r>
          </a:p>
          <a:p>
            <a:pPr lvl="1"/>
            <a:r>
              <a:rPr lang="en-US" dirty="0"/>
              <a:t>Fortunately, few of us experience that failure.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of us do experience overload,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gets slower and slower;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computer responds but not in a way </a:t>
            </a:r>
            <a:r>
              <a:rPr lang="en-US" dirty="0" smtClean="0"/>
              <a:t>we consider </a:t>
            </a:r>
            <a:r>
              <a:rPr lang="en-US" dirty="0"/>
              <a:t>normal or acceptable.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336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applies both to data and to services </a:t>
            </a:r>
            <a:endParaRPr lang="en-US" dirty="0" smtClean="0"/>
          </a:p>
          <a:p>
            <a:pPr lvl="1"/>
            <a:r>
              <a:rPr lang="en-US" dirty="0" smtClean="0"/>
              <a:t>Aka. to </a:t>
            </a:r>
            <a:r>
              <a:rPr lang="en-US" dirty="0"/>
              <a:t>information and </a:t>
            </a:r>
            <a:r>
              <a:rPr lang="en-US" dirty="0" smtClean="0"/>
              <a:t>to information processing</a:t>
            </a:r>
            <a:endParaRPr lang="en-US" dirty="0"/>
          </a:p>
          <a:p>
            <a:r>
              <a:rPr lang="en-US" dirty="0"/>
              <a:t>D</a:t>
            </a:r>
            <a:r>
              <a:rPr lang="en-US" dirty="0" smtClean="0"/>
              <a:t>ifferent </a:t>
            </a:r>
            <a:r>
              <a:rPr lang="en-US" dirty="0"/>
              <a:t>people expect availability to mean different </a:t>
            </a:r>
            <a:r>
              <a:rPr lang="en-US" dirty="0" smtClean="0"/>
              <a:t>things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present in a usable form.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has enough capacity to meet the service’s needs.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is making clear progress, and, if in wait mode, it has a bounded waiting time.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service is completed in an acceptable period of time.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29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045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/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Computer Security?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protection of the assets of a computer system</a:t>
            </a:r>
          </a:p>
          <a:p>
            <a:pPr lvl="1"/>
            <a:r>
              <a:rPr lang="en-US" sz="2800" dirty="0" smtClean="0"/>
              <a:t>Hardware</a:t>
            </a:r>
          </a:p>
          <a:p>
            <a:pPr lvl="1"/>
            <a:r>
              <a:rPr lang="en-US" sz="2800" dirty="0" smtClean="0"/>
              <a:t>Software</a:t>
            </a:r>
          </a:p>
          <a:p>
            <a:pPr lvl="1"/>
            <a:r>
              <a:rPr lang="en-US" sz="2800" dirty="0" smtClean="0"/>
              <a:t>Data</a:t>
            </a:r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eople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800" dirty="0"/>
              <a:t>P</a:t>
            </a:r>
            <a:r>
              <a:rPr lang="en-US" sz="2800" dirty="0" smtClean="0"/>
              <a:t>rocesses</a:t>
            </a:r>
            <a:r>
              <a:rPr lang="en-US" sz="2800" dirty="0"/>
              <a:t>, or </a:t>
            </a:r>
            <a:endParaRPr lang="en-US" sz="2800" dirty="0" smtClean="0"/>
          </a:p>
          <a:p>
            <a:pPr lvl="1"/>
            <a:r>
              <a:rPr lang="en-US" sz="2800" dirty="0"/>
              <a:t>C</a:t>
            </a:r>
            <a:r>
              <a:rPr lang="en-US" sz="2800" dirty="0" smtClean="0"/>
              <a:t>ombinations </a:t>
            </a:r>
            <a:r>
              <a:rPr lang="en-US" sz="2800" dirty="0"/>
              <a:t>of these.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0883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vailability </a:t>
            </a:r>
            <a:r>
              <a:rPr lang="en-US" dirty="0"/>
              <a:t>overlaps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30</a:t>
            </a:fld>
            <a:endParaRPr lang="en-US">
              <a:latin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156" y="1794352"/>
            <a:ext cx="5453663" cy="44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2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CIA 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Computer security seeks to prevent unauthorized </a:t>
            </a:r>
            <a:r>
              <a:rPr lang="en-US" b="1" dirty="0" smtClean="0"/>
              <a:t>viewing (confidentiality</a:t>
            </a:r>
            <a:r>
              <a:rPr lang="en-US" b="1" dirty="0"/>
              <a:t>) or modification (integrity) of data while preserving </a:t>
            </a:r>
            <a:r>
              <a:rPr lang="en-US" b="1" dirty="0" smtClean="0"/>
              <a:t>access (availability</a:t>
            </a:r>
            <a:r>
              <a:rPr lang="en-US" b="1" dirty="0"/>
              <a:t>).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928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Persistent Threat (APT)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experts are becoming increasingly concerned about a type of threat </a:t>
            </a:r>
            <a:r>
              <a:rPr lang="en-US" dirty="0" smtClean="0"/>
              <a:t>called </a:t>
            </a:r>
            <a:r>
              <a:rPr lang="en-US" b="1" dirty="0" smtClean="0"/>
              <a:t>advanced </a:t>
            </a:r>
            <a:r>
              <a:rPr lang="en-US" b="1" dirty="0"/>
              <a:t>persistent threat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/>
              <a:t>A lone </a:t>
            </a:r>
            <a:r>
              <a:rPr lang="en-US" dirty="0" smtClean="0"/>
              <a:t>attacker vs. a </a:t>
            </a:r>
            <a:r>
              <a:rPr lang="en-US" dirty="0"/>
              <a:t>few </a:t>
            </a:r>
            <a:r>
              <a:rPr lang="en-US" dirty="0" smtClean="0"/>
              <a:t>million attackers </a:t>
            </a:r>
          </a:p>
          <a:p>
            <a:r>
              <a:rPr lang="en-US" dirty="0" smtClean="0"/>
              <a:t>APT</a:t>
            </a:r>
          </a:p>
          <a:p>
            <a:pPr lvl="1"/>
            <a:r>
              <a:rPr lang="en-US" dirty="0" smtClean="0"/>
              <a:t>Organized</a:t>
            </a:r>
            <a:endParaRPr lang="en-US" dirty="0" smtClean="0"/>
          </a:p>
          <a:p>
            <a:pPr lvl="1"/>
            <a:r>
              <a:rPr lang="en-US" dirty="0" smtClean="0"/>
              <a:t>Directed</a:t>
            </a:r>
          </a:p>
          <a:p>
            <a:pPr lvl="1"/>
            <a:r>
              <a:rPr lang="en-US" dirty="0" smtClean="0"/>
              <a:t>Well financed</a:t>
            </a:r>
          </a:p>
          <a:p>
            <a:pPr lvl="1"/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Silent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32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8049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attackers?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heir </a:t>
            </a:r>
            <a:r>
              <a:rPr lang="en-US" dirty="0"/>
              <a:t>motivations range from chance to a </a:t>
            </a:r>
            <a:r>
              <a:rPr lang="en-US" dirty="0" smtClean="0"/>
              <a:t>specific target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Putting </a:t>
            </a:r>
            <a:r>
              <a:rPr lang="en-US" dirty="0"/>
              <a:t>aside attacks from natural and benign causes, we can explore who </a:t>
            </a:r>
            <a:r>
              <a:rPr lang="en-US" dirty="0" smtClean="0"/>
              <a:t>the attackers </a:t>
            </a:r>
            <a:r>
              <a:rPr lang="en-US" dirty="0"/>
              <a:t>are and what motivates them</a:t>
            </a:r>
            <a:r>
              <a:rPr lang="en-US" dirty="0" smtClean="0"/>
              <a:t>.</a:t>
            </a:r>
          </a:p>
          <a:p>
            <a:r>
              <a:rPr lang="en-US" b="1" dirty="0"/>
              <a:t>No one pattern matches all attackers.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33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364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Attackers</a:t>
            </a:r>
            <a:endParaRPr lang="en-US" dirty="0"/>
          </a:p>
        </p:txBody>
      </p:sp>
      <p:pic>
        <p:nvPicPr>
          <p:cNvPr id="6" name="Content Placeholder 5" descr="fig01-10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06" b="-1906"/>
          <a:stretch/>
        </p:blipFill>
        <p:spPr>
          <a:xfrm>
            <a:off x="1764976" y="1524000"/>
            <a:ext cx="5598225" cy="484632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0089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Attacker’s Psychological Profile?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poor </a:t>
            </a:r>
            <a:r>
              <a:rPr lang="en-US" dirty="0"/>
              <a:t>social skills, often associated with being loners during childhood; </a:t>
            </a:r>
            <a:r>
              <a:rPr lang="en-US" dirty="0"/>
              <a:t> </a:t>
            </a:r>
            <a:r>
              <a:rPr lang="en-US" dirty="0" smtClean="0"/>
              <a:t>the classic </a:t>
            </a:r>
            <a:r>
              <a:rPr lang="en-US" dirty="0"/>
              <a:t>“computer nerd”</a:t>
            </a:r>
          </a:p>
          <a:p>
            <a:r>
              <a:rPr lang="en-US" dirty="0" smtClean="0"/>
              <a:t>fidgeting</a:t>
            </a:r>
            <a:r>
              <a:rPr lang="en-US" dirty="0"/>
              <a:t>, restlessness, inability to make eye contact, lack of response </a:t>
            </a:r>
            <a:r>
              <a:rPr lang="en-US" dirty="0" smtClean="0"/>
              <a:t>to cues </a:t>
            </a:r>
            <a:r>
              <a:rPr lang="en-US" dirty="0"/>
              <a:t>in social interaction, such as facial expressions or body language</a:t>
            </a:r>
          </a:p>
          <a:p>
            <a:r>
              <a:rPr lang="en-US" dirty="0" smtClean="0"/>
              <a:t>exceptional </a:t>
            </a:r>
            <a:r>
              <a:rPr lang="en-US" dirty="0"/>
              <a:t>ability to remember long strings of numbers</a:t>
            </a:r>
          </a:p>
          <a:p>
            <a:r>
              <a:rPr lang="en-US" dirty="0" smtClean="0"/>
              <a:t>ability </a:t>
            </a:r>
            <a:r>
              <a:rPr lang="en-US" dirty="0"/>
              <a:t>to focus on a technical problem intensely and for a long </a:t>
            </a:r>
            <a:r>
              <a:rPr lang="en-US" dirty="0" smtClean="0"/>
              <a:t>time, although </a:t>
            </a:r>
            <a:r>
              <a:rPr lang="en-US" dirty="0"/>
              <a:t>easily distracted on other problems and unable to manage </a:t>
            </a:r>
            <a:r>
              <a:rPr lang="en-US" dirty="0" smtClean="0"/>
              <a:t>several tasks </a:t>
            </a:r>
            <a:r>
              <a:rPr lang="en-US" dirty="0"/>
              <a:t>at once</a:t>
            </a:r>
          </a:p>
          <a:p>
            <a:r>
              <a:rPr lang="en-US" dirty="0" smtClean="0"/>
              <a:t>deep </a:t>
            </a:r>
            <a:r>
              <a:rPr lang="en-US" dirty="0"/>
              <a:t>honesty and respect for laws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35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6342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an attack success?</a:t>
            </a:r>
            <a:endParaRPr lang="en-US" dirty="0"/>
          </a:p>
        </p:txBody>
      </p:sp>
      <p:pic>
        <p:nvPicPr>
          <p:cNvPr id="6" name="Content Placeholder 5" descr="fig01-11.eps"/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08500" y="2007107"/>
            <a:ext cx="3136000" cy="4050286"/>
          </a:xfrm>
        </p:spPr>
      </p:pic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malicious attacker must have three things to ensure success: </a:t>
            </a:r>
            <a:endParaRPr lang="en-US" dirty="0" smtClean="0"/>
          </a:p>
          <a:p>
            <a:pPr lvl="1"/>
            <a:r>
              <a:rPr lang="en-US" dirty="0" smtClean="0"/>
              <a:t>Method (how) </a:t>
            </a:r>
          </a:p>
          <a:p>
            <a:pPr lvl="1"/>
            <a:r>
              <a:rPr lang="en-US" dirty="0" smtClean="0"/>
              <a:t>Opportunity (when)</a:t>
            </a:r>
          </a:p>
          <a:p>
            <a:pPr lvl="1"/>
            <a:r>
              <a:rPr lang="en-US" dirty="0" smtClean="0"/>
              <a:t>Motive (why)</a:t>
            </a:r>
          </a:p>
          <a:p>
            <a:r>
              <a:rPr lang="en-US" dirty="0" smtClean="0"/>
              <a:t>Deny </a:t>
            </a:r>
            <a:r>
              <a:rPr lang="en-US" dirty="0"/>
              <a:t>any of these and the attack will fail.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532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Controls/Countermeasures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control </a:t>
            </a:r>
            <a:r>
              <a:rPr lang="en-US" dirty="0"/>
              <a:t>or </a:t>
            </a:r>
            <a:r>
              <a:rPr lang="en-US" b="1" dirty="0"/>
              <a:t>countermeasure </a:t>
            </a:r>
            <a:r>
              <a:rPr lang="en-US" dirty="0"/>
              <a:t>is a means to counter threats.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Harm</a:t>
            </a:r>
            <a:r>
              <a:rPr lang="en-US" dirty="0" smtClean="0"/>
              <a:t> </a:t>
            </a:r>
            <a:r>
              <a:rPr lang="en-US" dirty="0"/>
              <a:t>occurs when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threat</a:t>
            </a:r>
            <a:r>
              <a:rPr lang="en-US" dirty="0" smtClean="0"/>
              <a:t> is </a:t>
            </a:r>
            <a:r>
              <a:rPr lang="en-US" dirty="0"/>
              <a:t>realized against a </a:t>
            </a:r>
            <a:r>
              <a:rPr lang="en-US" dirty="0">
                <a:solidFill>
                  <a:srgbClr val="FF0000"/>
                </a:solidFill>
              </a:rPr>
              <a:t>vulnerability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possibility for harm to occur is called risk. </a:t>
            </a:r>
            <a:endParaRPr lang="en-US" dirty="0" smtClean="0"/>
          </a:p>
          <a:p>
            <a:r>
              <a:rPr lang="en-US" dirty="0" smtClean="0"/>
              <a:t>Deal </a:t>
            </a:r>
            <a:r>
              <a:rPr lang="en-US" dirty="0"/>
              <a:t>with harm </a:t>
            </a:r>
            <a:endParaRPr lang="en-US" dirty="0" smtClean="0"/>
          </a:p>
          <a:p>
            <a:pPr lvl="1"/>
            <a:r>
              <a:rPr lang="en-US" b="1" dirty="0" smtClean="0"/>
              <a:t>prevent </a:t>
            </a:r>
            <a:r>
              <a:rPr lang="en-US" dirty="0"/>
              <a:t>it, by blocking the attack or closing the vulnerability</a:t>
            </a:r>
          </a:p>
          <a:p>
            <a:pPr lvl="1"/>
            <a:r>
              <a:rPr lang="en-US" b="1" dirty="0" smtClean="0"/>
              <a:t>deter </a:t>
            </a:r>
            <a:r>
              <a:rPr lang="en-US" dirty="0"/>
              <a:t>it, by making the attack harder but not impossible</a:t>
            </a:r>
          </a:p>
          <a:p>
            <a:pPr lvl="1"/>
            <a:r>
              <a:rPr lang="en-US" b="1" dirty="0" smtClean="0"/>
              <a:t>deflect </a:t>
            </a:r>
            <a:r>
              <a:rPr lang="en-US" dirty="0"/>
              <a:t>it, by making another target more attractive (or this one less so)</a:t>
            </a:r>
          </a:p>
          <a:p>
            <a:pPr lvl="1"/>
            <a:r>
              <a:rPr lang="en-US" b="1" dirty="0" smtClean="0"/>
              <a:t>mitigate </a:t>
            </a:r>
            <a:r>
              <a:rPr lang="en-US" dirty="0"/>
              <a:t>it, by making its impact less severe</a:t>
            </a:r>
          </a:p>
          <a:p>
            <a:pPr lvl="1"/>
            <a:r>
              <a:rPr lang="en-US" b="1" dirty="0" smtClean="0"/>
              <a:t>detect </a:t>
            </a:r>
            <a:r>
              <a:rPr lang="en-US" dirty="0"/>
              <a:t>it, either as it happens or some time after the fact</a:t>
            </a:r>
          </a:p>
          <a:p>
            <a:pPr lvl="1"/>
            <a:r>
              <a:rPr lang="en-US" b="1" dirty="0" smtClean="0"/>
              <a:t>recover </a:t>
            </a:r>
            <a:r>
              <a:rPr lang="en-US" dirty="0"/>
              <a:t>from its effects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37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1782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Controls/Countermeasures</a:t>
            </a:r>
            <a:endParaRPr lang="en-US" dirty="0"/>
          </a:p>
        </p:txBody>
      </p:sp>
      <p:pic>
        <p:nvPicPr>
          <p:cNvPr id="4" name="Picture 3" descr="fig01-1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659" y="1524000"/>
            <a:ext cx="6173409" cy="50292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639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Controls</a:t>
            </a:r>
            <a:endParaRPr lang="en-US" dirty="0"/>
          </a:p>
        </p:txBody>
      </p:sp>
      <p:pic>
        <p:nvPicPr>
          <p:cNvPr id="5" name="Picture 4" descr="fig01-1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9" y="2062692"/>
            <a:ext cx="8488431" cy="387981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39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73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Assets</a:t>
            </a:r>
            <a:endParaRPr lang="en-US" dirty="0"/>
          </a:p>
        </p:txBody>
      </p:sp>
      <p:pic>
        <p:nvPicPr>
          <p:cNvPr id="4" name="Picture 3" descr="fig01-0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79" y="1286499"/>
            <a:ext cx="6830784" cy="50488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4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188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hree Control Classes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Physical controls </a:t>
            </a:r>
            <a:r>
              <a:rPr lang="en-US" dirty="0"/>
              <a:t>stop or block an attack by using something tangible </a:t>
            </a:r>
            <a:r>
              <a:rPr lang="en-US" dirty="0" smtClean="0"/>
              <a:t>too, such </a:t>
            </a:r>
            <a:r>
              <a:rPr lang="en-US" dirty="0"/>
              <a:t>as walls and fences</a:t>
            </a:r>
          </a:p>
          <a:p>
            <a:pPr lvl="1"/>
            <a:r>
              <a:rPr lang="en-US" dirty="0" smtClean="0"/>
              <a:t>locks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/>
              <a:t>human) guards</a:t>
            </a:r>
          </a:p>
          <a:p>
            <a:pPr lvl="1"/>
            <a:r>
              <a:rPr lang="en-US" dirty="0" smtClean="0"/>
              <a:t>sprinklers </a:t>
            </a:r>
            <a:r>
              <a:rPr lang="en-US" dirty="0"/>
              <a:t>and other fire extinguishers</a:t>
            </a:r>
          </a:p>
          <a:p>
            <a:r>
              <a:rPr lang="en-US" b="1" dirty="0" smtClean="0"/>
              <a:t>Procedural </a:t>
            </a:r>
            <a:r>
              <a:rPr lang="en-US" dirty="0"/>
              <a:t>or </a:t>
            </a:r>
            <a:r>
              <a:rPr lang="en-US" b="1" dirty="0"/>
              <a:t>administrative </a:t>
            </a:r>
            <a:r>
              <a:rPr lang="en-US" dirty="0"/>
              <a:t>controls use a command or agreement that</a:t>
            </a:r>
          </a:p>
          <a:p>
            <a:pPr lvl="1"/>
            <a:r>
              <a:rPr lang="en-US" dirty="0" smtClean="0"/>
              <a:t>requires </a:t>
            </a:r>
            <a:r>
              <a:rPr lang="en-US" dirty="0"/>
              <a:t>or advises people how to act; for example,</a:t>
            </a:r>
          </a:p>
          <a:p>
            <a:pPr lvl="1"/>
            <a:r>
              <a:rPr lang="en-US" dirty="0" smtClean="0"/>
              <a:t>laws</a:t>
            </a:r>
            <a:r>
              <a:rPr lang="en-US" dirty="0"/>
              <a:t>, regulations</a:t>
            </a:r>
          </a:p>
          <a:p>
            <a:pPr lvl="1"/>
            <a:r>
              <a:rPr lang="en-US" dirty="0" smtClean="0"/>
              <a:t>policies</a:t>
            </a:r>
            <a:r>
              <a:rPr lang="en-US" dirty="0"/>
              <a:t>, procedures, guidelines</a:t>
            </a:r>
          </a:p>
          <a:p>
            <a:pPr lvl="1"/>
            <a:r>
              <a:rPr lang="en-US" dirty="0" smtClean="0"/>
              <a:t>copyrights</a:t>
            </a:r>
            <a:r>
              <a:rPr lang="en-US" dirty="0"/>
              <a:t>, patents</a:t>
            </a:r>
          </a:p>
          <a:p>
            <a:pPr lvl="1"/>
            <a:r>
              <a:rPr lang="en-US" dirty="0" smtClean="0"/>
              <a:t>contracts</a:t>
            </a:r>
            <a:r>
              <a:rPr lang="en-US" dirty="0"/>
              <a:t>, agreements</a:t>
            </a:r>
          </a:p>
          <a:p>
            <a:r>
              <a:rPr lang="en-US" b="1" dirty="0" smtClean="0"/>
              <a:t>Technical </a:t>
            </a:r>
            <a:r>
              <a:rPr lang="en-US" b="1" dirty="0"/>
              <a:t>controls </a:t>
            </a:r>
            <a:r>
              <a:rPr lang="en-US" dirty="0"/>
              <a:t>counter threats with technology (hardware or software</a:t>
            </a:r>
            <a:r>
              <a:rPr lang="en-US" dirty="0" smtClean="0"/>
              <a:t>), including</a:t>
            </a:r>
            <a:endParaRPr lang="en-US" dirty="0"/>
          </a:p>
          <a:p>
            <a:pPr lvl="1"/>
            <a:r>
              <a:rPr lang="en-US" dirty="0" smtClean="0"/>
              <a:t>passwords</a:t>
            </a:r>
            <a:endParaRPr lang="en-US" dirty="0"/>
          </a:p>
          <a:p>
            <a:pPr lvl="1"/>
            <a:r>
              <a:rPr lang="en-US" dirty="0" smtClean="0"/>
              <a:t>program </a:t>
            </a:r>
            <a:r>
              <a:rPr lang="en-US" dirty="0"/>
              <a:t>or operating system access controls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protocols</a:t>
            </a:r>
          </a:p>
          <a:p>
            <a:pPr lvl="1"/>
            <a:r>
              <a:rPr lang="en-US" dirty="0" smtClean="0"/>
              <a:t>firewalls</a:t>
            </a:r>
            <a:r>
              <a:rPr lang="en-US" dirty="0"/>
              <a:t>, intrusion detection systems</a:t>
            </a:r>
          </a:p>
          <a:p>
            <a:pPr lvl="1"/>
            <a:r>
              <a:rPr lang="en-US" dirty="0" smtClean="0"/>
              <a:t>encryption</a:t>
            </a:r>
            <a:endParaRPr lang="en-US" dirty="0"/>
          </a:p>
          <a:p>
            <a:pPr lvl="1"/>
            <a:r>
              <a:rPr lang="en-US" dirty="0" smtClean="0"/>
              <a:t>network </a:t>
            </a:r>
            <a:r>
              <a:rPr lang="en-US" dirty="0"/>
              <a:t>traffic flow regulators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40</a:t>
            </a:fld>
            <a:endParaRPr lang="en-US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9125" y="535581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LiberationSerif"/>
              </a:rPr>
              <a:t>In the rest of this</a:t>
            </a:r>
          </a:p>
          <a:p>
            <a:r>
              <a:rPr lang="en-US" dirty="0" smtClean="0">
                <a:solidFill>
                  <a:srgbClr val="FF0000"/>
                </a:solidFill>
                <a:latin typeface="LiberationSerif"/>
              </a:rPr>
              <a:t>course, </a:t>
            </a:r>
            <a:r>
              <a:rPr lang="en-US" dirty="0">
                <a:solidFill>
                  <a:srgbClr val="FF0000"/>
                </a:solidFill>
                <a:latin typeface="LiberationSerif"/>
              </a:rPr>
              <a:t>we examine how to use controls against specific kinds of threats.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417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Vulnerabilities are weaknesses in a system; threats exploit those weaknesses; controls protect those weaknesses from exploitation</a:t>
            </a:r>
          </a:p>
          <a:p>
            <a:r>
              <a:rPr lang="en-US" dirty="0" smtClean="0"/>
              <a:t>Confidentiality, integrity, and availability are the three basic security primitives</a:t>
            </a:r>
          </a:p>
          <a:p>
            <a:r>
              <a:rPr lang="en-US" dirty="0" smtClean="0"/>
              <a:t>Different attackers pose different kinds of threats based on their capabilities and motivations</a:t>
            </a:r>
          </a:p>
          <a:p>
            <a:r>
              <a:rPr lang="en-US" dirty="0" smtClean="0"/>
              <a:t>Different controls address different threats; controls come in many flavors and can exist at various points in the system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1F0F2-74A4-EF40-82B3-DFFDF0BA3880}" type="slidenum">
              <a:rPr lang="en-US" smtClean="0">
                <a:latin typeface="Arial"/>
              </a:rPr>
              <a:pPr/>
              <a:t>41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034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D2533C"/>
                </a:solidFill>
              </a:rPr>
              <a:t>Values of </a:t>
            </a:r>
            <a:r>
              <a:rPr lang="en-US" dirty="0" smtClean="0">
                <a:solidFill>
                  <a:srgbClr val="D2533C"/>
                </a:solidFill>
              </a:rPr>
              <a:t>Assets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make </a:t>
            </a:r>
            <a:r>
              <a:rPr lang="en-US" dirty="0" smtClean="0"/>
              <a:t>value based</a:t>
            </a:r>
            <a:r>
              <a:rPr lang="en-US" dirty="0"/>
              <a:t> </a:t>
            </a:r>
            <a:r>
              <a:rPr lang="en-US" dirty="0" smtClean="0"/>
              <a:t>decisions </a:t>
            </a:r>
            <a:r>
              <a:rPr lang="en-US" dirty="0"/>
              <a:t>frequently, even when we are not aware of them.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</a:t>
            </a:r>
            <a:endParaRPr lang="en-US" dirty="0" smtClean="0"/>
          </a:p>
          <a:p>
            <a:pPr lvl="1"/>
            <a:r>
              <a:rPr lang="en-US" dirty="0"/>
              <a:t>W</a:t>
            </a:r>
            <a:r>
              <a:rPr lang="en-US" dirty="0" smtClean="0"/>
              <a:t>hen you go </a:t>
            </a:r>
            <a:r>
              <a:rPr lang="en-US" dirty="0"/>
              <a:t>for a swim you can leave a bottle of water and a towel on the beach, but not your </a:t>
            </a:r>
            <a:r>
              <a:rPr lang="en-US" dirty="0" smtClean="0"/>
              <a:t>wallet or </a:t>
            </a:r>
            <a:r>
              <a:rPr lang="en-US" dirty="0"/>
              <a:t>cell phone.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difference relates to the value of the assets</a:t>
            </a:r>
            <a:r>
              <a:rPr lang="en-US" dirty="0" smtClean="0"/>
              <a:t>.</a:t>
            </a:r>
          </a:p>
          <a:p>
            <a:r>
              <a:rPr lang="en-US" dirty="0"/>
              <a:t>The value of an asset depends on the asset owner’s or user’s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photo of you and your friends at </a:t>
            </a:r>
            <a:r>
              <a:rPr lang="en-US" dirty="0" smtClean="0"/>
              <a:t>a party </a:t>
            </a:r>
            <a:r>
              <a:rPr lang="en-US" dirty="0"/>
              <a:t>may have cost you nothing, but it is invaluable because there is no other copy.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5</a:t>
            </a:fld>
            <a:endParaRPr lang="en-US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67879" y="5493660"/>
            <a:ext cx="5300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LiberationSerif-Bold"/>
              </a:rPr>
              <a:t>Assets’ values are personal, time dependent, and often imprecise.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12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D2533C"/>
                </a:solidFill>
                <a:latin typeface="Arial"/>
              </a:rPr>
              <a:t>Values of Assets</a:t>
            </a:r>
            <a:endParaRPr lang="en-US" dirty="0">
              <a:solidFill>
                <a:srgbClr val="D2533C"/>
              </a:solidFill>
              <a:latin typeface="Arial"/>
            </a:endParaRPr>
          </a:p>
        </p:txBody>
      </p:sp>
      <p:pic>
        <p:nvPicPr>
          <p:cNvPr id="3" name="Picture 2" descr="fig01-03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79" y="1227125"/>
            <a:ext cx="6120129" cy="51156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Security in </a:t>
            </a:r>
            <a:r>
              <a:rPr lang="en-US" i="1" dirty="0" smtClean="0">
                <a:latin typeface="Arial"/>
              </a:rPr>
              <a:t>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6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84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Vulnerability–Threat–Control Paradigm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computer security is protecting valuable assets.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study different ways </a:t>
            </a:r>
            <a:r>
              <a:rPr lang="en-US" dirty="0" smtClean="0"/>
              <a:t>of protection</a:t>
            </a:r>
            <a:r>
              <a:rPr lang="en-US" dirty="0"/>
              <a:t>, we use a framework that describes </a:t>
            </a:r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assets may be harmed and </a:t>
            </a:r>
            <a:endParaRPr lang="en-US" dirty="0" smtClean="0"/>
          </a:p>
          <a:p>
            <a:pPr lvl="1"/>
            <a:r>
              <a:rPr lang="en-US" dirty="0" smtClean="0"/>
              <a:t>how to counter </a:t>
            </a:r>
            <a:r>
              <a:rPr lang="en-US" dirty="0"/>
              <a:t>or mitigate that harm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7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496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Vulnerability</a:t>
            </a:r>
          </a:p>
          <a:p>
            <a:r>
              <a:rPr lang="en-US" sz="3600" dirty="0" smtClean="0"/>
              <a:t>Threat</a:t>
            </a:r>
          </a:p>
          <a:p>
            <a:r>
              <a:rPr lang="en-US" sz="3600" dirty="0" smtClean="0"/>
              <a:t>Attack</a:t>
            </a:r>
          </a:p>
          <a:p>
            <a:r>
              <a:rPr lang="en-US" sz="3600" dirty="0" smtClean="0"/>
              <a:t>Countermeasure or control</a:t>
            </a: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Arial"/>
              </a:rPr>
              <a:t>From </a:t>
            </a:r>
            <a:r>
              <a:rPr lang="en-US" i="1" dirty="0" smtClean="0">
                <a:latin typeface="Arial"/>
              </a:rPr>
              <a:t>Security in Computing, Fifth Edition</a:t>
            </a:r>
            <a:r>
              <a:rPr lang="en-US" dirty="0" smtClean="0">
                <a:latin typeface="Arial"/>
              </a:rPr>
              <a:t>, by Charles P. </a:t>
            </a:r>
            <a:r>
              <a:rPr lang="en-US" dirty="0" err="1" smtClean="0">
                <a:latin typeface="Arial"/>
              </a:rPr>
              <a:t>Pfleeger</a:t>
            </a:r>
            <a:r>
              <a:rPr lang="en-US" dirty="0" smtClean="0">
                <a:latin typeface="Arial"/>
              </a:rPr>
              <a:t>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8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weakness in the </a:t>
            </a:r>
            <a:r>
              <a:rPr lang="en-US" dirty="0" smtClean="0"/>
              <a:t>system </a:t>
            </a:r>
            <a:r>
              <a:rPr lang="en-US" dirty="0"/>
              <a:t>that might be exploited to cause loss or harm. </a:t>
            </a:r>
            <a:endParaRPr lang="en-US" dirty="0" smtClean="0"/>
          </a:p>
          <a:p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procedures</a:t>
            </a:r>
            <a:r>
              <a:rPr lang="en-US" dirty="0"/>
              <a:t>, design, or implementation,</a:t>
            </a:r>
            <a:endParaRPr lang="en-US" dirty="0" smtClean="0"/>
          </a:p>
          <a:p>
            <a:r>
              <a:rPr lang="en-US" dirty="0" smtClean="0"/>
              <a:t>For instance</a:t>
            </a:r>
          </a:p>
          <a:p>
            <a:pPr lvl="1"/>
            <a:r>
              <a:rPr lang="en-US" dirty="0" smtClean="0"/>
              <a:t>a particular system </a:t>
            </a:r>
            <a:r>
              <a:rPr lang="en-US" dirty="0"/>
              <a:t>may be vulnerable to unauthorized data manipulation because the system does </a:t>
            </a:r>
            <a:r>
              <a:rPr lang="en-US" dirty="0" smtClean="0"/>
              <a:t>not verify </a:t>
            </a:r>
            <a:r>
              <a:rPr lang="en-US" dirty="0"/>
              <a:t>a user’s identity before allowing data access.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/>
              </a:rPr>
              <a:t>From Security in Computing, Fifth Edition, by Charles P. Pfleeger, et al. (ISBN: 9780134085043). Copyright 2015 by Pearson Education, Inc. All rights reserved.</a:t>
            </a:r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158B-7C94-F543-87DB-41F59EA4FAFA}" type="slidenum">
              <a:rPr lang="en-US" smtClean="0">
                <a:latin typeface="Arial"/>
              </a:rPr>
              <a:pPr/>
              <a:t>9</a:t>
            </a:fld>
            <a:endParaRPr lang="en-US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23617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Words>3676</Words>
  <Application>Microsoft Office PowerPoint</Application>
  <PresentationFormat>On-screen Show (4:3)</PresentationFormat>
  <Paragraphs>334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LiberationSerif</vt:lpstr>
      <vt:lpstr>LiberationSerif-Bold</vt:lpstr>
      <vt:lpstr>华文新魏</vt:lpstr>
      <vt:lpstr>Arial</vt:lpstr>
      <vt:lpstr>Calibri</vt:lpstr>
      <vt:lpstr>Clarity</vt:lpstr>
      <vt:lpstr>Security in Computing, Fifth Edition</vt:lpstr>
      <vt:lpstr>Objectives for Chapter 1</vt:lpstr>
      <vt:lpstr>What Is Computer Security?</vt:lpstr>
      <vt:lpstr>Assets</vt:lpstr>
      <vt:lpstr>Values of Assets</vt:lpstr>
      <vt:lpstr>PowerPoint Presentation</vt:lpstr>
      <vt:lpstr>Vulnerability–Threat–Control Paradigm</vt:lpstr>
      <vt:lpstr>Basic Terms</vt:lpstr>
      <vt:lpstr>Vulnerability</vt:lpstr>
      <vt:lpstr>Threat</vt:lpstr>
      <vt:lpstr>Threat and Vulnerability</vt:lpstr>
      <vt:lpstr>Example: a wall is holding water back. </vt:lpstr>
      <vt:lpstr>Threat Types</vt:lpstr>
      <vt:lpstr>Types of Threats</vt:lpstr>
      <vt:lpstr>Countermeasure or control</vt:lpstr>
      <vt:lpstr>C-I-A Triad</vt:lpstr>
      <vt:lpstr>C-I-A Triad</vt:lpstr>
      <vt:lpstr>C-I-A Triad viewed from different perspectives</vt:lpstr>
      <vt:lpstr>Types of Harm</vt:lpstr>
      <vt:lpstr>Confidentiality &amp; Access Control</vt:lpstr>
      <vt:lpstr>Examples: failure of data confidentiality</vt:lpstr>
      <vt:lpstr>General patterns of violation</vt:lpstr>
      <vt:lpstr>Access Control</vt:lpstr>
      <vt:lpstr>Integrity</vt:lpstr>
      <vt:lpstr>Three particular aspects of integrity</vt:lpstr>
      <vt:lpstr>Example of integrity failures</vt:lpstr>
      <vt:lpstr>Enforced Integrity </vt:lpstr>
      <vt:lpstr>Availability</vt:lpstr>
      <vt:lpstr>Availability</vt:lpstr>
      <vt:lpstr>Availability overlaps</vt:lpstr>
      <vt:lpstr>CIA Summary</vt:lpstr>
      <vt:lpstr>Advanced Persistent Threat (APT)</vt:lpstr>
      <vt:lpstr>Who are attackers? </vt:lpstr>
      <vt:lpstr>Types of Attackers</vt:lpstr>
      <vt:lpstr>An Attacker’s Psychological Profile?</vt:lpstr>
      <vt:lpstr>How an attack success?</vt:lpstr>
      <vt:lpstr>Controls/Countermeasures</vt:lpstr>
      <vt:lpstr>Controls/Countermeasures</vt:lpstr>
      <vt:lpstr>Different Types of Controls</vt:lpstr>
      <vt:lpstr>Three Control Classes</vt:lpstr>
      <vt:lpstr>Summary</vt:lpstr>
    </vt:vector>
  </TitlesOfParts>
  <Company>Qmulos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Computing, Fifth Edition</dc:title>
  <dc:creator>Jonathan Margulies</dc:creator>
  <cp:lastModifiedBy>Frank</cp:lastModifiedBy>
  <cp:revision>135</cp:revision>
  <dcterms:created xsi:type="dcterms:W3CDTF">2015-09-08T13:00:15Z</dcterms:created>
  <dcterms:modified xsi:type="dcterms:W3CDTF">2016-08-17T08:45:11Z</dcterms:modified>
</cp:coreProperties>
</file>