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93" r:id="rId3"/>
    <p:sldId id="294" r:id="rId4"/>
    <p:sldId id="295" r:id="rId5"/>
    <p:sldId id="296" r:id="rId6"/>
    <p:sldId id="292" r:id="rId7"/>
    <p:sldId id="257" r:id="rId8"/>
    <p:sldId id="258" r:id="rId9"/>
    <p:sldId id="297" r:id="rId10"/>
    <p:sldId id="259" r:id="rId11"/>
    <p:sldId id="298" r:id="rId12"/>
    <p:sldId id="260" r:id="rId13"/>
    <p:sldId id="261" r:id="rId14"/>
    <p:sldId id="262" r:id="rId15"/>
    <p:sldId id="299" r:id="rId16"/>
    <p:sldId id="263" r:id="rId17"/>
    <p:sldId id="264" r:id="rId18"/>
    <p:sldId id="300" r:id="rId19"/>
    <p:sldId id="265" r:id="rId20"/>
    <p:sldId id="266" r:id="rId21"/>
    <p:sldId id="267" r:id="rId22"/>
    <p:sldId id="268" r:id="rId23"/>
    <p:sldId id="301" r:id="rId24"/>
    <p:sldId id="269" r:id="rId25"/>
    <p:sldId id="302" r:id="rId26"/>
    <p:sldId id="303" r:id="rId27"/>
    <p:sldId id="304" r:id="rId28"/>
    <p:sldId id="270" r:id="rId29"/>
    <p:sldId id="305" r:id="rId30"/>
    <p:sldId id="271" r:id="rId31"/>
    <p:sldId id="272" r:id="rId32"/>
    <p:sldId id="274" r:id="rId33"/>
    <p:sldId id="275" r:id="rId34"/>
    <p:sldId id="276" r:id="rId35"/>
    <p:sldId id="277" r:id="rId36"/>
    <p:sldId id="278" r:id="rId37"/>
    <p:sldId id="279" r:id="rId38"/>
    <p:sldId id="306" r:id="rId39"/>
    <p:sldId id="307" r:id="rId40"/>
    <p:sldId id="280" r:id="rId41"/>
    <p:sldId id="281" r:id="rId42"/>
    <p:sldId id="308" r:id="rId43"/>
    <p:sldId id="309" r:id="rId44"/>
    <p:sldId id="310" r:id="rId45"/>
    <p:sldId id="282" r:id="rId46"/>
    <p:sldId id="312" r:id="rId47"/>
    <p:sldId id="311" r:id="rId48"/>
    <p:sldId id="313" r:id="rId49"/>
    <p:sldId id="314" r:id="rId50"/>
    <p:sldId id="283" r:id="rId51"/>
    <p:sldId id="284" r:id="rId52"/>
    <p:sldId id="285" r:id="rId53"/>
    <p:sldId id="315" r:id="rId54"/>
    <p:sldId id="286" r:id="rId55"/>
    <p:sldId id="287" r:id="rId56"/>
    <p:sldId id="288" r:id="rId57"/>
    <p:sldId id="289" r:id="rId58"/>
    <p:sldId id="316" r:id="rId59"/>
    <p:sldId id="317" r:id="rId60"/>
    <p:sldId id="290" r:id="rId61"/>
    <p:sldId id="29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21" autoAdjust="0"/>
  </p:normalViewPr>
  <p:slideViewPr>
    <p:cSldViewPr snapToGrid="0" snapToObjects="1">
      <p:cViewPr varScale="1">
        <p:scale>
          <a:sx n="65" d="100"/>
          <a:sy n="65" d="100"/>
        </p:scale>
        <p:origin x="132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0C9C4-9409-BD49-811C-D48E24724D50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3024-8639-1645-A448-7F7EC0FA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38F5-CBCA-EA41-B798-8AF07EB5611C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E00-EEE8-124F-8524-3255E29AA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0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pointing at procedure</a:t>
            </a:r>
            <a:r>
              <a:rPr lang="en-US" baseline="0" dirty="0" smtClean="0"/>
              <a:t> B in this case, the program counter is pointing at code that’s been placed on the stack as a result of an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4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7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r>
              <a:rPr lang="en-US" baseline="0" dirty="0" smtClean="0"/>
              <a:t> (no race condition): A booker books the last seat on the plane, and thereafter the system shows no seat available. See next slide to continue.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 (race condition): Before the first booker can complete the booking for the last available seat, a second booker looks for available seats. This system has a race condition, where the</a:t>
            </a:r>
            <a:r>
              <a:rPr lang="en-US" baseline="0" dirty="0" smtClean="0"/>
              <a:t> overlap in timing of the requests causes errant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7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of this chapter requires basic knowledge of how memory is organized, and this is a nice, simple diagram to refresh students on how it works. The key takeaways: code and data separated, with the heap growing up toward high addresses and the stack growing down from the high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hex value in the same spot in memory can either be a meaningful data</a:t>
            </a:r>
            <a:r>
              <a:rPr lang="en-US" baseline="0" dirty="0" smtClean="0"/>
              <a:t> value or a meaningful instruction depending on whether the computer treats it as code or data. This will be the basis of the attacks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very simple buffer overflow. Character B is placed in memory that wasn’t allocated by or for this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the earlier picture on memory organization, only this one shows where the system data/code reside vs. where the program code and its local data reside. This context is important for understanding how an attack that takes place inside a given program can affect that program vs. how it can affect the rest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buffer overflow effects in the context of the earlier AAAAAAAAAAB example. The</a:t>
            </a:r>
            <a:r>
              <a:rPr lang="en-US" baseline="0" dirty="0" smtClean="0"/>
              <a:t> memory that’s overwritten depends on where the buffer resides.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</a:t>
            </a:r>
            <a:r>
              <a:rPr lang="en-US" baseline="0" dirty="0" smtClean="0"/>
              <a:t> A calls procedure B, procedure B gets added to the stack along with a pointer back to procedure A. In this way, when procedure B is finished running, it can get popped off the stack, and procedure A will just continue executing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</a:t>
            </a:r>
            <a:r>
              <a:rPr lang="en-US" baseline="0" dirty="0" smtClean="0"/>
              <a:t> A calls procedure B, procedure B gets added to the stack along with a pointer back to procedure A. In this way, when procedure B is finished running, it can get popped off the stack, and procedure A will just continue executing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E00-EEE8-124F-8524-3255E29AA7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5E03-FFF5-4515-A4AD-BC830D7D515E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28816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2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DB7-7A4A-45FC-A1C9-0876DA2A45E3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E1C-05B3-44E6-B6BD-9C722211B6F6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0B03-4470-42C2-9D9E-438D81831551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4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3C37-918A-4DF9-A9A7-1519F9CCA9F3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D31E-A65E-43AF-AE3E-17F6DB6683C3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347"/>
            <a:ext cx="9144000" cy="297653"/>
          </a:xfrm>
        </p:spPr>
        <p:txBody>
          <a:bodyPr/>
          <a:lstStyle>
            <a:lvl1pPr>
              <a:defRPr sz="950"/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7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6BC5-C58F-4308-843B-D75E8368E630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71C-A6AA-4737-AA05-762D598A6F5B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F71-5408-43B2-8BDB-7EBF5A3B4391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787-584B-431D-B710-EA5C55C7950D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D0CF-29FB-49CE-ACB6-6AFC7829D12B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0" y="654458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DC4F-7F47-4267-896E-D8283A0DDB9F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458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0242E9-308A-432A-9386-93C7227C44B3}" type="datetime1">
              <a:rPr lang="en-US" smtClean="0">
                <a:latin typeface="Arial"/>
              </a:rPr>
              <a:t>8/21/2016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3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ite.com/subpage/userinpu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3: Programs and Programming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30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 when data is written beyond the space allocated for it, such as a 10</a:t>
            </a:r>
            <a:r>
              <a:rPr lang="en-US" baseline="30000" dirty="0" smtClean="0"/>
              <a:t>th</a:t>
            </a:r>
            <a:r>
              <a:rPr lang="en-US" dirty="0" smtClean="0"/>
              <a:t> byte in a 9-byte array</a:t>
            </a:r>
          </a:p>
          <a:p>
            <a:r>
              <a:rPr lang="en-US" dirty="0" smtClean="0"/>
              <a:t>In a typical exploitable buffer overflow, an attacker’s inputs are expected to go into regions of memory allocated for data, but those inputs are instead allowed to overwrite memory holding executable code</a:t>
            </a:r>
          </a:p>
          <a:p>
            <a:r>
              <a:rPr lang="en-US" dirty="0" smtClean="0"/>
              <a:t>The trick for an attacker is finding buffer overflow opportunities that lead to overwritten memory being executed, and finding the right code to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buffer (or array or string) is a space in which data can be held.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buffer resides </a:t>
            </a:r>
            <a:r>
              <a:rPr lang="en-US" dirty="0" smtClean="0"/>
              <a:t>in memory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memory is finite, a buffer’s capacity is finite.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this reason, in </a:t>
            </a:r>
            <a:r>
              <a:rPr lang="en-US" dirty="0" smtClean="0"/>
              <a:t>many programming </a:t>
            </a:r>
            <a:r>
              <a:rPr lang="en-US" dirty="0"/>
              <a:t>languages the programmer must declare the buffer’s maximum size so </a:t>
            </a:r>
            <a:r>
              <a:rPr lang="en-US" dirty="0" smtClean="0"/>
              <a:t>that the </a:t>
            </a:r>
            <a:r>
              <a:rPr lang="en-US" dirty="0"/>
              <a:t>compiler can set aside that amount of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char </a:t>
            </a:r>
            <a:r>
              <a:rPr lang="en-US" dirty="0" smtClean="0"/>
              <a:t>sample[10];</a:t>
            </a:r>
          </a:p>
          <a:p>
            <a:pPr lvl="1"/>
            <a:r>
              <a:rPr lang="en-US" dirty="0" smtClean="0"/>
              <a:t>What if sample[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/>
              <a:t>] = ‘B</a:t>
            </a:r>
            <a:r>
              <a:rPr lang="en-US" dirty="0" smtClean="0"/>
              <a:t>’;</a:t>
            </a:r>
          </a:p>
          <a:p>
            <a:pPr lvl="1"/>
            <a:r>
              <a:rPr lang="en-US" dirty="0"/>
              <a:t>Note some compilers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generate the code to </a:t>
            </a:r>
            <a:r>
              <a:rPr lang="en-US" dirty="0">
                <a:solidFill>
                  <a:srgbClr val="FF0000"/>
                </a:solidFill>
              </a:rPr>
              <a:t>check</a:t>
            </a:r>
            <a:r>
              <a:rPr lang="en-US" dirty="0"/>
              <a:t> for exceeding bounds.</a:t>
            </a:r>
          </a:p>
          <a:p>
            <a:pPr lvl="1"/>
            <a:r>
              <a:rPr lang="en-US" dirty="0"/>
              <a:t>How about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02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Buffer Overflows Happen –detail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har sample[10];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=0;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&lt;=9;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sample[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‘A’;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ample[10] = ‘B’;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3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9" b="540"/>
          <a:stretch/>
        </p:blipFill>
        <p:spPr>
          <a:xfrm>
            <a:off x="2418946" y="1524000"/>
            <a:ext cx="4279159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 Buffer Can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43" y="1535128"/>
            <a:ext cx="4464930" cy="49404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Stack- Para and Return </a:t>
            </a:r>
            <a:r>
              <a:rPr lang="en-US" dirty="0" err="1" smtClean="0"/>
              <a:t>Addr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2661" cy="4728172"/>
          </a:xfrm>
        </p:spPr>
        <p:txBody>
          <a:bodyPr>
            <a:normAutofit/>
          </a:bodyPr>
          <a:lstStyle/>
          <a:p>
            <a:r>
              <a:rPr lang="en-US" dirty="0"/>
              <a:t>When procedure A calls procedure B,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pushes onto the stack its </a:t>
            </a:r>
            <a:r>
              <a:rPr lang="en-US" dirty="0">
                <a:solidFill>
                  <a:srgbClr val="FF0000"/>
                </a:solidFill>
              </a:rPr>
              <a:t>return address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value of the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 smtClean="0">
                <a:solidFill>
                  <a:srgbClr val="FF0000"/>
                </a:solidFill>
              </a:rPr>
              <a:t>counter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at which execution should </a:t>
            </a:r>
            <a:r>
              <a:rPr lang="en-US" dirty="0" smtClean="0"/>
              <a:t>resume when </a:t>
            </a:r>
            <a:r>
              <a:rPr lang="en-US" dirty="0"/>
              <a:t>B exits,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well as calling parameter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16" y="1908427"/>
            <a:ext cx="4410404" cy="20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Frame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304923" cy="4876800"/>
          </a:xfrm>
        </p:spPr>
        <p:txBody>
          <a:bodyPr/>
          <a:lstStyle/>
          <a:p>
            <a:r>
              <a:rPr lang="en-US" dirty="0"/>
              <a:t>data group of parameters,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address, and </a:t>
            </a:r>
            <a:endParaRPr lang="en-US" dirty="0" smtClean="0"/>
          </a:p>
          <a:p>
            <a:r>
              <a:rPr lang="en-US" dirty="0" smtClean="0"/>
              <a:t>stack </a:t>
            </a:r>
            <a:r>
              <a:rPr lang="en-US" dirty="0"/>
              <a:t>pointer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51545"/>
            <a:ext cx="4254896" cy="29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after Procedure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9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6" r="-2119"/>
          <a:stretch/>
        </p:blipFill>
        <p:spPr>
          <a:xfrm>
            <a:off x="217217" y="1600200"/>
            <a:ext cx="8403880" cy="461649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after Procedure Calls</a:t>
            </a:r>
            <a:endParaRPr lang="en-US" dirty="0"/>
          </a:p>
        </p:txBody>
      </p:sp>
      <p:pic>
        <p:nvPicPr>
          <p:cNvPr id="6" name="Content Placeholder 5" descr="fig03-09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7310" y="2333546"/>
            <a:ext cx="4687470" cy="2732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676" y="1410216"/>
            <a:ext cx="4984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LiberationSerif"/>
              </a:rPr>
              <a:t>Question? </a:t>
            </a:r>
            <a:r>
              <a:rPr lang="en-US" dirty="0">
                <a:latin typeface="LiberationSerif"/>
              </a:rPr>
              <a:t>What if the attacker can</a:t>
            </a:r>
          </a:p>
          <a:p>
            <a:r>
              <a:rPr lang="en-US" dirty="0">
                <a:latin typeface="LiberationSerif"/>
              </a:rPr>
              <a:t>overwrite the program counter,</a:t>
            </a:r>
          </a:p>
          <a:p>
            <a:endParaRPr lang="en-US" dirty="0">
              <a:latin typeface="LiberationSerif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1845" y="5179662"/>
            <a:ext cx="4984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doing </a:t>
            </a:r>
            <a:r>
              <a:rPr lang="en-US" dirty="0">
                <a:latin typeface="LiberationSerif"/>
              </a:rPr>
              <a:t>so will redirect program execution after </a:t>
            </a:r>
            <a:r>
              <a:rPr lang="en-US" dirty="0" smtClean="0">
                <a:latin typeface="LiberationSerif"/>
              </a:rPr>
              <a:t>the procedure </a:t>
            </a:r>
            <a:r>
              <a:rPr lang="en-US" dirty="0">
                <a:latin typeface="LiberationSerif"/>
              </a:rPr>
              <a:t>returns, and that redirection is, in fact, a frequently seen step in exploiting a</a:t>
            </a:r>
          </a:p>
          <a:p>
            <a:r>
              <a:rPr lang="en-US" dirty="0">
                <a:latin typeface="LiberationSerif"/>
              </a:rPr>
              <a:t>buffer overflow.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Compromised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" r="-2137"/>
          <a:stretch/>
        </p:blipFill>
        <p:spPr>
          <a:xfrm>
            <a:off x="416068" y="1572904"/>
            <a:ext cx="8292254" cy="466662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8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security </a:t>
            </a:r>
            <a:r>
              <a:rPr lang="en-US" dirty="0" smtClean="0"/>
              <a:t>problems result </a:t>
            </a:r>
            <a:r>
              <a:rPr lang="en-US" dirty="0"/>
              <a:t>from </a:t>
            </a:r>
            <a:r>
              <a:rPr lang="en-US" dirty="0" err="1"/>
              <a:t>nonmalicious</a:t>
            </a:r>
            <a:r>
              <a:rPr lang="en-US" dirty="0"/>
              <a:t> oversights or blunders, but others are intentional. </a:t>
            </a:r>
            <a:endParaRPr lang="en-US" dirty="0" smtClean="0"/>
          </a:p>
          <a:p>
            <a:r>
              <a:rPr lang="en-US" dirty="0" smtClean="0"/>
              <a:t>A malicious attacker </a:t>
            </a:r>
            <a:r>
              <a:rPr lang="en-US" dirty="0"/>
              <a:t>can exploit a </a:t>
            </a:r>
            <a:r>
              <a:rPr lang="en-US" dirty="0" err="1"/>
              <a:t>nonmalicious</a:t>
            </a:r>
            <a:r>
              <a:rPr lang="en-US" dirty="0"/>
              <a:t> flaw to cause real harm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tudy several common </a:t>
            </a:r>
            <a:r>
              <a:rPr lang="en-US" dirty="0"/>
              <a:t>program failings to show how simple errors during </a:t>
            </a:r>
            <a:r>
              <a:rPr lang="en-US" dirty="0">
                <a:solidFill>
                  <a:srgbClr val="FF0000"/>
                </a:solidFill>
              </a:rPr>
              <a:t>programming</a:t>
            </a:r>
            <a:r>
              <a:rPr lang="en-US" dirty="0"/>
              <a:t> can lead </a:t>
            </a:r>
            <a:r>
              <a:rPr lang="en-US" dirty="0" smtClean="0"/>
              <a:t>to large-scale </a:t>
            </a:r>
            <a:r>
              <a:rPr lang="en-US" dirty="0"/>
              <a:t>problems during execution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describe real </a:t>
            </a:r>
            <a:r>
              <a:rPr lang="en-US" dirty="0"/>
              <a:t>attacks that </a:t>
            </a:r>
            <a:r>
              <a:rPr lang="en-US" dirty="0" smtClean="0"/>
              <a:t>have been </a:t>
            </a:r>
            <a:r>
              <a:rPr lang="en-US" dirty="0"/>
              <a:t>caused by program flaws.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948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Overwriting Memory for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Overwrite the program counter stored in the stack</a:t>
            </a:r>
          </a:p>
          <a:p>
            <a:r>
              <a:rPr lang="en-US" sz="3200" dirty="0" smtClean="0"/>
              <a:t>Overwrite part of the code in low memory, substituting new instructions</a:t>
            </a:r>
          </a:p>
          <a:p>
            <a:r>
              <a:rPr lang="en-US" sz="3200" dirty="0" smtClean="0"/>
              <a:t>Overwrite the program counter and data in the stack so that the program counter points to the stack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Overwrite:</a:t>
            </a:r>
          </a:p>
          <a:p>
            <a:pPr lvl="1"/>
            <a:r>
              <a:rPr lang="en-US" dirty="0" smtClean="0"/>
              <a:t>Another piece of your program’s data</a:t>
            </a:r>
          </a:p>
          <a:p>
            <a:pPr lvl="1"/>
            <a:r>
              <a:rPr lang="en-US" dirty="0" smtClean="0"/>
              <a:t>An instruction in your program</a:t>
            </a:r>
          </a:p>
          <a:p>
            <a:pPr lvl="1"/>
            <a:r>
              <a:rPr lang="en-US" dirty="0" smtClean="0"/>
              <a:t>Data or code belonging to another program</a:t>
            </a:r>
          </a:p>
          <a:p>
            <a:pPr lvl="1"/>
            <a:r>
              <a:rPr lang="en-US" dirty="0" smtClean="0"/>
              <a:t>Data or code belonging to the operating system</a:t>
            </a:r>
          </a:p>
          <a:p>
            <a:r>
              <a:rPr lang="en-US" dirty="0" smtClean="0"/>
              <a:t>Overwriting a program’s instructions gives attackers that program’s execution privileges</a:t>
            </a:r>
          </a:p>
          <a:p>
            <a:r>
              <a:rPr lang="en-US" dirty="0" smtClean="0"/>
              <a:t>Overwriting operating system instructions gives attackers the operating system’s execution privileges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Staying within bounds</a:t>
            </a:r>
          </a:p>
          <a:p>
            <a:pPr lvl="1"/>
            <a:r>
              <a:rPr lang="en-US" dirty="0" smtClean="0"/>
              <a:t>Check lengths before writing</a:t>
            </a:r>
          </a:p>
          <a:p>
            <a:pPr lvl="1"/>
            <a:r>
              <a:rPr lang="en-US" dirty="0" smtClean="0"/>
              <a:t>Confirm that array subscripts are within limits</a:t>
            </a:r>
          </a:p>
          <a:p>
            <a:pPr lvl="1"/>
            <a:r>
              <a:rPr lang="en-US" dirty="0" smtClean="0"/>
              <a:t>Double-check boundary condition code for off-by-one errors</a:t>
            </a:r>
          </a:p>
          <a:p>
            <a:pPr lvl="1"/>
            <a:r>
              <a:rPr lang="en-US" dirty="0" smtClean="0"/>
              <a:t>Limit input to the number of acceptable characters</a:t>
            </a:r>
          </a:p>
          <a:p>
            <a:pPr lvl="1"/>
            <a:r>
              <a:rPr lang="en-US" dirty="0" smtClean="0"/>
              <a:t>Limit programs’ privileges to reduce potential harm</a:t>
            </a:r>
          </a:p>
          <a:p>
            <a:r>
              <a:rPr lang="en-US" dirty="0" smtClean="0"/>
              <a:t>Many languages have overflow protections</a:t>
            </a:r>
          </a:p>
          <a:p>
            <a:r>
              <a:rPr lang="en-US" dirty="0"/>
              <a:t>C</a:t>
            </a:r>
            <a:r>
              <a:rPr lang="en-US" dirty="0" smtClean="0"/>
              <a:t>ode analyzers can identify many overflow vulnerabilities</a:t>
            </a:r>
          </a:p>
          <a:p>
            <a:r>
              <a:rPr lang="en-US" dirty="0" smtClean="0"/>
              <a:t>Canary values in stack to signal modification</a:t>
            </a:r>
          </a:p>
          <a:p>
            <a:pPr lvl="1"/>
            <a:r>
              <a:rPr lang="en-US" dirty="0"/>
              <a:t>wrapping each stack frame in a protective layer.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reference to canary birds that were formerly taken into underground mines;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Programming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programming flaw that is similar to an overflow: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failure to </a:t>
            </a:r>
            <a:r>
              <a:rPr lang="en-US" dirty="0" smtClean="0"/>
              <a:t>check and </a:t>
            </a:r>
            <a:r>
              <a:rPr lang="en-US" dirty="0"/>
              <a:t>control access completely and consistently</a:t>
            </a:r>
            <a:r>
              <a:rPr lang="en-US" dirty="0" smtClean="0"/>
              <a:t>.</a:t>
            </a:r>
          </a:p>
          <a:p>
            <a:r>
              <a:rPr lang="en-US" dirty="0"/>
              <a:t>Incomplete </a:t>
            </a:r>
            <a:r>
              <a:rPr lang="en-US" dirty="0" smtClean="0"/>
              <a:t>Mediation Flaw</a:t>
            </a:r>
          </a:p>
          <a:p>
            <a:r>
              <a:rPr lang="en-US" dirty="0" smtClean="0"/>
              <a:t>Time-of-Check </a:t>
            </a:r>
            <a:r>
              <a:rPr lang="en-US" dirty="0"/>
              <a:t>to </a:t>
            </a:r>
            <a:r>
              <a:rPr lang="en-US" dirty="0" smtClean="0"/>
              <a:t>Time-of-Use Flaw</a:t>
            </a:r>
            <a:endParaRPr lang="en-US" dirty="0"/>
          </a:p>
          <a:p>
            <a:r>
              <a:rPr lang="en-US" dirty="0" smtClean="0"/>
              <a:t>Race Conditions Flaw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79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Mediation: Verifying that the subject is authorized to perform the operation on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</a:t>
            </a:r>
            <a:r>
              <a:rPr lang="en-US" dirty="0" smtClean="0"/>
              <a:t>Mediation-example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www.somesite.com/subpage/userinput.asp</a:t>
            </a:r>
            <a:r>
              <a:rPr lang="en-US" dirty="0" smtClean="0"/>
              <a:t>? parm1</a:t>
            </a:r>
            <a:r>
              <a:rPr lang="en-US" dirty="0"/>
              <a:t>=(</a:t>
            </a:r>
            <a:r>
              <a:rPr lang="en-US" dirty="0" smtClean="0"/>
              <a:t>808)555-1212&amp;parm2=2015Jan17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would happen if parm2 were submitted as </a:t>
            </a:r>
            <a:endParaRPr lang="en-US" dirty="0" smtClean="0"/>
          </a:p>
          <a:p>
            <a:pPr lvl="1"/>
            <a:r>
              <a:rPr lang="en-US" dirty="0" smtClean="0"/>
              <a:t>1800Jan01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1800Feb30? </a:t>
            </a:r>
            <a:r>
              <a:rPr lang="en-US" dirty="0" smtClean="0"/>
              <a:t>Or 2048Min32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1Aardvark2Many</a:t>
            </a:r>
            <a:r>
              <a:rPr lang="en-US" dirty="0" smtClean="0"/>
              <a:t>?</a:t>
            </a:r>
          </a:p>
          <a:p>
            <a:r>
              <a:rPr lang="en-US" dirty="0" smtClean="0"/>
              <a:t>System may </a:t>
            </a:r>
            <a:r>
              <a:rPr lang="en-US" dirty="0" smtClean="0">
                <a:solidFill>
                  <a:srgbClr val="FF0000"/>
                </a:solidFill>
              </a:rPr>
              <a:t>crash</a:t>
            </a:r>
            <a:r>
              <a:rPr lang="en-US" dirty="0" smtClean="0"/>
              <a:t> or generate </a:t>
            </a:r>
            <a:r>
              <a:rPr lang="en-US" dirty="0"/>
              <a:t>a very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43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Incomplete </a:t>
            </a:r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Validate all input</a:t>
            </a:r>
          </a:p>
          <a:p>
            <a:pPr lvl="1"/>
            <a:r>
              <a:rPr lang="en-US" sz="2800" dirty="0" smtClean="0"/>
              <a:t>client side or server side</a:t>
            </a:r>
          </a:p>
          <a:p>
            <a:r>
              <a:rPr lang="en-US" sz="3200" dirty="0" smtClean="0"/>
              <a:t>Limit users’ access to sensitive data and functions</a:t>
            </a:r>
          </a:p>
          <a:p>
            <a:pPr lvl="1"/>
            <a:r>
              <a:rPr lang="en-US" sz="2800" dirty="0" smtClean="0"/>
              <a:t>Price, calculate the total </a:t>
            </a:r>
          </a:p>
          <a:p>
            <a:r>
              <a:rPr lang="en-US" sz="3200" dirty="0" smtClean="0"/>
              <a:t>Complete mediation using a reference monitor</a:t>
            </a:r>
          </a:p>
          <a:p>
            <a:pPr lvl="1"/>
            <a:r>
              <a:rPr lang="en-US" sz="3000" dirty="0"/>
              <a:t>access control</a:t>
            </a:r>
          </a:p>
          <a:p>
            <a:pPr lvl="1"/>
            <a:r>
              <a:rPr lang="en-US" sz="3000" dirty="0"/>
              <a:t>reference monitor</a:t>
            </a:r>
          </a:p>
          <a:p>
            <a:pPr lvl="2"/>
            <a:r>
              <a:rPr lang="en-US" dirty="0" smtClean="0"/>
              <a:t>(1</a:t>
            </a:r>
            <a:r>
              <a:rPr lang="en-US" dirty="0"/>
              <a:t>) small and simple enough to give confidence of </a:t>
            </a:r>
            <a:r>
              <a:rPr lang="en-US" dirty="0" smtClean="0"/>
              <a:t>correctness</a:t>
            </a:r>
          </a:p>
          <a:p>
            <a:pPr lvl="2"/>
            <a:r>
              <a:rPr lang="en-US" sz="1800" dirty="0" smtClean="0"/>
              <a:t>(2</a:t>
            </a:r>
            <a:r>
              <a:rPr lang="en-US" sz="1800" dirty="0"/>
              <a:t>) </a:t>
            </a:r>
            <a:r>
              <a:rPr lang="en-US" sz="1800" dirty="0" err="1"/>
              <a:t>unbypassable</a:t>
            </a:r>
            <a:r>
              <a:rPr lang="en-US" sz="1800" dirty="0"/>
              <a:t>, and </a:t>
            </a:r>
            <a:endParaRPr lang="en-US" sz="1800" dirty="0" smtClean="0"/>
          </a:p>
          <a:p>
            <a:pPr lvl="2"/>
            <a:r>
              <a:rPr lang="en-US" sz="1800" dirty="0" smtClean="0"/>
              <a:t>(</a:t>
            </a:r>
            <a:r>
              <a:rPr lang="en-US" sz="1800" dirty="0"/>
              <a:t>3) always invoked.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Time-of-Check to Time-of-Use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person’s buying a sculpture that </a:t>
            </a:r>
            <a:r>
              <a:rPr lang="en-US" dirty="0" smtClean="0"/>
              <a:t>costs $100.</a:t>
            </a:r>
          </a:p>
          <a:p>
            <a:r>
              <a:rPr lang="en-US" dirty="0"/>
              <a:t>The buyer takes out five $20 bills, carefully counts them in front of the seller, </a:t>
            </a:r>
            <a:r>
              <a:rPr lang="en-US" dirty="0" smtClean="0"/>
              <a:t>and lays </a:t>
            </a:r>
            <a:r>
              <a:rPr lang="en-US" dirty="0"/>
              <a:t>them on the table.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seller turns around to write a receipt.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</a:t>
            </a:r>
            <a:r>
              <a:rPr lang="en-US" dirty="0" smtClean="0"/>
              <a:t>seller’s back </a:t>
            </a:r>
            <a:r>
              <a:rPr lang="en-US" dirty="0"/>
              <a:t>is turned, the buyer takes back one $20 bill.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seller turns around, the </a:t>
            </a:r>
            <a:r>
              <a:rPr lang="en-US" dirty="0" smtClean="0"/>
              <a:t>buyer hands </a:t>
            </a:r>
            <a:r>
              <a:rPr lang="en-US" dirty="0"/>
              <a:t>over the stack of bills, takes the receipt, and leaves with the sculpture. </a:t>
            </a:r>
            <a:endParaRPr lang="en-US" dirty="0" smtClean="0"/>
          </a:p>
          <a:p>
            <a:r>
              <a:rPr lang="en-US" dirty="0" smtClean="0"/>
              <a:t>Between the time </a:t>
            </a:r>
            <a:r>
              <a:rPr lang="en-US" dirty="0"/>
              <a:t>the security was checked (counting the bills) and the access occurred (exchanging </a:t>
            </a:r>
            <a:r>
              <a:rPr lang="en-US" dirty="0" smtClean="0"/>
              <a:t>the sculpture </a:t>
            </a:r>
            <a:r>
              <a:rPr lang="en-US" dirty="0"/>
              <a:t>for the bills), a condition changed: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was checked is no longer valid </a:t>
            </a:r>
            <a:r>
              <a:rPr lang="en-US" dirty="0" smtClean="0"/>
              <a:t>when the </a:t>
            </a:r>
            <a:r>
              <a:rPr lang="en-US" dirty="0"/>
              <a:t>object (that is, the sculpture) is accessed.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731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Time-of-Check to Time-of-Use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3208"/>
          </a:xfrm>
        </p:spPr>
        <p:txBody>
          <a:bodyPr/>
          <a:lstStyle/>
          <a:p>
            <a:r>
              <a:rPr lang="en-US" dirty="0" smtClean="0"/>
              <a:t>Mediation performed with a “bait and switch” in the middle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pic>
        <p:nvPicPr>
          <p:cNvPr id="12" name="Picture 11" descr="fig03-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2" y="2463408"/>
            <a:ext cx="7954772" cy="34145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Time-of-Check to </a:t>
            </a:r>
            <a:r>
              <a:rPr lang="en-US" dirty="0" smtClean="0"/>
              <a:t>Time-of-Use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</a:t>
            </a:r>
            <a:r>
              <a:rPr lang="en-US" dirty="0"/>
              <a:t>Implication</a:t>
            </a:r>
            <a:endParaRPr lang="en-US" dirty="0" smtClean="0"/>
          </a:p>
          <a:p>
            <a:pPr lvl="1"/>
            <a:r>
              <a:rPr lang="en-US" dirty="0" smtClean="0"/>
              <a:t>Checking </a:t>
            </a:r>
            <a:r>
              <a:rPr lang="en-US" dirty="0"/>
              <a:t>one action and performing another </a:t>
            </a:r>
            <a:r>
              <a:rPr lang="en-US" dirty="0" smtClean="0"/>
              <a:t>is an </a:t>
            </a:r>
            <a:r>
              <a:rPr lang="en-US" dirty="0"/>
              <a:t>example of ineffective access control, leading to confidentiality failure or </a:t>
            </a:r>
            <a:r>
              <a:rPr lang="en-US" dirty="0" smtClean="0"/>
              <a:t>integrity failure </a:t>
            </a:r>
            <a:r>
              <a:rPr lang="en-US" dirty="0"/>
              <a:t>or both.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must be wary whenever a time lag or loss of control occurs, </a:t>
            </a:r>
            <a:r>
              <a:rPr lang="en-US" dirty="0" smtClean="0"/>
              <a:t>making sure </a:t>
            </a:r>
            <a:r>
              <a:rPr lang="en-US" dirty="0"/>
              <a:t>that there is no way to corrupt the check’s results during that interval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Countermeasures</a:t>
            </a:r>
          </a:p>
          <a:p>
            <a:pPr lvl="1"/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pPr lvl="2"/>
            <a:r>
              <a:rPr lang="en-US" dirty="0"/>
              <a:t>access-checking software must own the request data until the requested </a:t>
            </a:r>
            <a:r>
              <a:rPr lang="en-US" dirty="0" smtClean="0"/>
              <a:t>action is </a:t>
            </a:r>
            <a:r>
              <a:rPr lang="en-US" dirty="0"/>
              <a:t>complete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allow </a:t>
            </a:r>
            <a:r>
              <a:rPr lang="en-US" dirty="0" smtClean="0"/>
              <a:t>no interruption </a:t>
            </a:r>
            <a:r>
              <a:rPr lang="en-US" dirty="0"/>
              <a:t>(loss of control) during the </a:t>
            </a:r>
            <a:r>
              <a:rPr lang="en-US" dirty="0" smtClean="0"/>
              <a:t>validation.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validation routine can seal the </a:t>
            </a:r>
            <a:r>
              <a:rPr lang="en-US" dirty="0" smtClean="0"/>
              <a:t>request data </a:t>
            </a:r>
            <a:r>
              <a:rPr lang="en-US" dirty="0"/>
              <a:t>to detect modification.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5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Flaw=</a:t>
            </a:r>
            <a:r>
              <a:rPr lang="en-US" dirty="0"/>
              <a:t> </a:t>
            </a:r>
            <a:r>
              <a:rPr lang="en-US" dirty="0" smtClean="0"/>
              <a:t>faults + failures</a:t>
            </a:r>
            <a:endParaRPr lang="en-US" dirty="0"/>
          </a:p>
          <a:p>
            <a:r>
              <a:rPr lang="en-US" dirty="0"/>
              <a:t>When a human makes a mistake, called an </a:t>
            </a:r>
            <a:r>
              <a:rPr lang="en-US" b="1" dirty="0"/>
              <a:t>error</a:t>
            </a:r>
            <a:r>
              <a:rPr lang="en-US" dirty="0"/>
              <a:t>, in performing </a:t>
            </a:r>
            <a:r>
              <a:rPr lang="en-US" dirty="0" smtClean="0"/>
              <a:t>some software </a:t>
            </a:r>
            <a:r>
              <a:rPr lang="en-US" dirty="0"/>
              <a:t>activity, the error may lead to a </a:t>
            </a:r>
            <a:r>
              <a:rPr lang="en-US" b="1" dirty="0"/>
              <a:t>fault</a:t>
            </a:r>
            <a:r>
              <a:rPr lang="en-US" dirty="0"/>
              <a:t>, or an incorrect step, </a:t>
            </a:r>
            <a:r>
              <a:rPr lang="en-US" dirty="0" smtClean="0"/>
              <a:t>command, process</a:t>
            </a:r>
            <a:r>
              <a:rPr lang="en-US" dirty="0"/>
              <a:t>, or data definition in a computer program, design, or </a:t>
            </a:r>
            <a:r>
              <a:rPr lang="en-US" dirty="0" smtClean="0"/>
              <a:t>documentation</a:t>
            </a:r>
          </a:p>
          <a:p>
            <a:r>
              <a:rPr lang="en-US" dirty="0"/>
              <a:t>A </a:t>
            </a:r>
            <a:r>
              <a:rPr lang="en-US" b="1" dirty="0"/>
              <a:t>failure </a:t>
            </a:r>
            <a:r>
              <a:rPr lang="en-US" dirty="0"/>
              <a:t>is a departure from the system’s required behavior.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76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1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1" b="1458"/>
          <a:stretch/>
        </p:blipFill>
        <p:spPr>
          <a:xfrm>
            <a:off x="566385" y="1417418"/>
            <a:ext cx="7995172" cy="5029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0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pic>
        <p:nvPicPr>
          <p:cNvPr id="8" name="Content Placeholder 7" descr="fig03-1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6" b="-1843"/>
          <a:stretch/>
        </p:blipFill>
        <p:spPr>
          <a:xfrm>
            <a:off x="1419697" y="1273320"/>
            <a:ext cx="6299115" cy="521208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71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Programming 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Undocumented access points (backdoors)</a:t>
            </a:r>
          </a:p>
          <a:p>
            <a:pPr lvl="1"/>
            <a:r>
              <a:rPr lang="en-US" dirty="0"/>
              <a:t>The Easter Bunny!</a:t>
            </a:r>
            <a:endParaRPr lang="en-US" dirty="0" smtClean="0"/>
          </a:p>
          <a:p>
            <a:r>
              <a:rPr lang="en-US" dirty="0" smtClean="0"/>
              <a:t>Off-by-one errors</a:t>
            </a:r>
          </a:p>
          <a:p>
            <a:r>
              <a:rPr lang="en-US" dirty="0" smtClean="0"/>
              <a:t>Integer overflows</a:t>
            </a:r>
          </a:p>
          <a:p>
            <a:r>
              <a:rPr lang="en-US" dirty="0" err="1" smtClean="0"/>
              <a:t>Unterminated</a:t>
            </a:r>
            <a:r>
              <a:rPr lang="en-US" dirty="0" smtClean="0"/>
              <a:t> null-terminated string</a:t>
            </a:r>
          </a:p>
          <a:p>
            <a:r>
              <a:rPr lang="en-US" dirty="0" smtClean="0"/>
              <a:t>Unsafe utility libraries</a:t>
            </a:r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sz="1800" dirty="0" err="1" smtClean="0"/>
              <a:t>src</a:t>
            </a:r>
            <a:r>
              <a:rPr lang="en-US" sz="1800" dirty="0"/>
              <a:t>) </a:t>
            </a:r>
            <a:r>
              <a:rPr lang="en-US" dirty="0"/>
              <a:t>copies a string from </a:t>
            </a:r>
            <a:r>
              <a:rPr lang="en-US" sz="1800" dirty="0" err="1"/>
              <a:t>src</a:t>
            </a:r>
            <a:r>
              <a:rPr lang="en-US" sz="1800" dirty="0"/>
              <a:t> </a:t>
            </a:r>
            <a:r>
              <a:rPr lang="en-US" dirty="0"/>
              <a:t>to </a:t>
            </a:r>
            <a:r>
              <a:rPr lang="en-US" sz="1800" dirty="0" err="1"/>
              <a:t>dest</a:t>
            </a:r>
            <a:r>
              <a:rPr lang="en-US" dirty="0"/>
              <a:t>, stopping on a null, with the potential to </a:t>
            </a:r>
            <a:r>
              <a:rPr lang="en-US" dirty="0" smtClean="0"/>
              <a:t>overrun allocated </a:t>
            </a:r>
            <a:r>
              <a:rPr lang="en-US" dirty="0"/>
              <a:t>memory.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safer function is </a:t>
            </a:r>
            <a:r>
              <a:rPr lang="en-US" sz="1800" dirty="0" err="1"/>
              <a:t>strncpy</a:t>
            </a:r>
            <a:r>
              <a:rPr lang="en-US" sz="1800" dirty="0"/>
              <a:t>(</a:t>
            </a:r>
            <a:r>
              <a:rPr lang="en-US" sz="1800" dirty="0" err="1"/>
              <a:t>dest</a:t>
            </a:r>
            <a:r>
              <a:rPr lang="en-US" sz="1800" dirty="0"/>
              <a:t>, </a:t>
            </a:r>
            <a:r>
              <a:rPr lang="en-US" sz="1800" dirty="0" err="1"/>
              <a:t>src</a:t>
            </a:r>
            <a:r>
              <a:rPr lang="en-US" sz="1800" dirty="0"/>
              <a:t>, max)</a:t>
            </a:r>
            <a:r>
              <a:rPr lang="en-US" dirty="0"/>
              <a:t>, which copies up to </a:t>
            </a:r>
            <a:r>
              <a:rPr lang="en-US" dirty="0" smtClean="0"/>
              <a:t>the null </a:t>
            </a:r>
            <a:r>
              <a:rPr lang="en-US" dirty="0"/>
              <a:t>delimiter or </a:t>
            </a:r>
            <a:r>
              <a:rPr lang="en-US" sz="1800" dirty="0"/>
              <a:t>max </a:t>
            </a:r>
            <a:r>
              <a:rPr lang="en-US" dirty="0"/>
              <a:t>characters, whichever comes first.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8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planted by an agent with malicious intent to cause unanticipated or undesired effects</a:t>
            </a:r>
          </a:p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A program that can replicate itself and pass on malicious code to other </a:t>
            </a:r>
            <a:r>
              <a:rPr lang="en-US" dirty="0" err="1" smtClean="0"/>
              <a:t>nonmalicious</a:t>
            </a:r>
            <a:r>
              <a:rPr lang="en-US" dirty="0" smtClean="0"/>
              <a:t> programs by modifying them</a:t>
            </a:r>
          </a:p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A program that spreads copies of itself through a network</a:t>
            </a:r>
          </a:p>
          <a:p>
            <a:r>
              <a:rPr lang="en-US" dirty="0" smtClean="0"/>
              <a:t>Trojan horse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that, in addition to its stated effect, has a second, nonobvious, malicious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95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6713"/>
              </p:ext>
            </p:extLst>
          </p:nvPr>
        </p:nvGraphicFramePr>
        <p:xfrm>
          <a:off x="524039" y="1537368"/>
          <a:ext cx="8229601" cy="49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Document" r:id="rId3" imgW="5626100" imgH="3390900" progId="Word.Document.12">
                  <p:embed/>
                </p:oleObj>
              </mc:Choice>
              <mc:Fallback>
                <p:oleObj name="Document" r:id="rId3" imgW="56261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9" y="1537368"/>
                        <a:ext cx="8229601" cy="496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11474"/>
              </p:ext>
            </p:extLst>
          </p:nvPr>
        </p:nvGraphicFramePr>
        <p:xfrm>
          <a:off x="555792" y="1524000"/>
          <a:ext cx="8131008" cy="517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Document" r:id="rId3" imgW="5626100" imgH="3581400" progId="Word.Document.12">
                  <p:embed/>
                </p:oleObj>
              </mc:Choice>
              <mc:Fallback>
                <p:oleObj name="Document" r:id="rId3" imgW="5626100" imgH="358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792" y="1524000"/>
                        <a:ext cx="8131008" cy="517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3124"/>
              </p:ext>
            </p:extLst>
          </p:nvPr>
        </p:nvGraphicFramePr>
        <p:xfrm>
          <a:off x="818136" y="1464624"/>
          <a:ext cx="7537116" cy="5325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136" y="1464624"/>
                        <a:ext cx="7537116" cy="5325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Malware (cont.)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54256"/>
              </p:ext>
            </p:extLst>
          </p:nvPr>
        </p:nvGraphicFramePr>
        <p:xfrm>
          <a:off x="815466" y="1441445"/>
          <a:ext cx="7548592" cy="533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Document" r:id="rId3" imgW="5626100" imgH="3975100" progId="Word.Document.12">
                  <p:embed/>
                </p:oleObj>
              </mc:Choice>
              <mc:Fallback>
                <p:oleObj name="Document" r:id="rId3" imgW="56261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466" y="1441445"/>
                        <a:ext cx="7548592" cy="533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42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Details: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harm</a:t>
            </a:r>
            <a:r>
              <a:rPr lang="en-US" dirty="0" smtClean="0"/>
              <a:t>—how </a:t>
            </a:r>
            <a:r>
              <a:rPr lang="en-US" dirty="0"/>
              <a:t>they affect users and systems</a:t>
            </a:r>
          </a:p>
          <a:p>
            <a:r>
              <a:rPr lang="en-US" i="1" dirty="0" smtClean="0"/>
              <a:t>transmission </a:t>
            </a:r>
            <a:r>
              <a:rPr lang="en-US" i="1" dirty="0"/>
              <a:t>and propagation</a:t>
            </a:r>
            <a:r>
              <a:rPr lang="en-US" dirty="0"/>
              <a:t>—how they are transmitted and replicate, </a:t>
            </a:r>
            <a:r>
              <a:rPr lang="en-US" dirty="0" smtClean="0"/>
              <a:t>and how </a:t>
            </a:r>
            <a:r>
              <a:rPr lang="en-US" dirty="0"/>
              <a:t>they cause further transmission</a:t>
            </a:r>
          </a:p>
          <a:p>
            <a:r>
              <a:rPr lang="en-US" i="1" dirty="0" smtClean="0"/>
              <a:t>activation—</a:t>
            </a:r>
            <a:r>
              <a:rPr lang="en-US" dirty="0" smtClean="0"/>
              <a:t>how </a:t>
            </a:r>
            <a:r>
              <a:rPr lang="en-US" dirty="0"/>
              <a:t>they gain control and install themselves so that they </a:t>
            </a:r>
            <a:r>
              <a:rPr lang="en-US" dirty="0" smtClean="0"/>
              <a:t>can reactivate</a:t>
            </a:r>
            <a:endParaRPr lang="en-US" dirty="0"/>
          </a:p>
          <a:p>
            <a:r>
              <a:rPr lang="en-US" i="1" smtClean="0"/>
              <a:t>stealth</a:t>
            </a:r>
            <a:r>
              <a:rPr lang="en-US" smtClean="0"/>
              <a:t>—how </a:t>
            </a:r>
            <a:r>
              <a:rPr lang="en-US" dirty="0"/>
              <a:t>they hide to avoid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450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alicious </a:t>
            </a:r>
            <a:r>
              <a:rPr lang="en-US" dirty="0"/>
              <a:t>C</a:t>
            </a:r>
            <a:r>
              <a:rPr lang="en-US" dirty="0" smtClean="0"/>
              <a:t>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Nondestructive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sending </a:t>
            </a:r>
            <a:r>
              <a:rPr lang="en-US" dirty="0"/>
              <a:t>a funny message or </a:t>
            </a:r>
            <a:r>
              <a:rPr lang="en-US" dirty="0" smtClean="0"/>
              <a:t>flashing an </a:t>
            </a:r>
            <a:r>
              <a:rPr lang="en-US" dirty="0"/>
              <a:t>image on the screen, often simply to show the author’s capability. </a:t>
            </a:r>
            <a:endParaRPr lang="en-US" dirty="0"/>
          </a:p>
          <a:p>
            <a:pPr lvl="1"/>
            <a:r>
              <a:rPr lang="en-US" dirty="0" smtClean="0"/>
              <a:t>This category </a:t>
            </a:r>
            <a:r>
              <a:rPr lang="en-US" dirty="0"/>
              <a:t>would also include </a:t>
            </a:r>
            <a:r>
              <a:rPr lang="en-US" b="1" dirty="0"/>
              <a:t>virus hoaxes</a:t>
            </a:r>
            <a:r>
              <a:rPr lang="en-US" dirty="0"/>
              <a:t>, messages falsely warning of a </a:t>
            </a:r>
            <a:r>
              <a:rPr lang="en-US" dirty="0" smtClean="0"/>
              <a:t>piece of </a:t>
            </a:r>
            <a:r>
              <a:rPr lang="en-US" dirty="0"/>
              <a:t>malicious code, apparently to cause receivers to panic and forward </a:t>
            </a:r>
            <a:r>
              <a:rPr lang="en-US" dirty="0" smtClean="0"/>
              <a:t>the message </a:t>
            </a:r>
            <a:r>
              <a:rPr lang="en-US" dirty="0"/>
              <a:t>to contacts, thus spreading the panic.</a:t>
            </a:r>
          </a:p>
          <a:p>
            <a:r>
              <a:rPr lang="en-US" i="1" dirty="0" smtClean="0"/>
              <a:t>Destructive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type of code corrupts files, deletes files, damages </a:t>
            </a:r>
            <a:r>
              <a:rPr lang="en-US" dirty="0" smtClean="0"/>
              <a:t>software, or </a:t>
            </a:r>
            <a:r>
              <a:rPr lang="en-US" dirty="0"/>
              <a:t>executes commands to cause hardware stress or breakage with no </a:t>
            </a:r>
            <a:r>
              <a:rPr lang="en-US" dirty="0" smtClean="0"/>
              <a:t>apparent motive </a:t>
            </a:r>
            <a:r>
              <a:rPr lang="en-US" dirty="0"/>
              <a:t>other than to harm the recipient.</a:t>
            </a:r>
          </a:p>
          <a:p>
            <a:r>
              <a:rPr lang="en-US" i="1" dirty="0" smtClean="0"/>
              <a:t>Commercial </a:t>
            </a:r>
            <a:r>
              <a:rPr lang="en-US" i="1" dirty="0"/>
              <a:t>or criminal intent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infection of this type tries to take over </a:t>
            </a:r>
            <a:r>
              <a:rPr lang="en-US" dirty="0" smtClean="0"/>
              <a:t>the recipient’s </a:t>
            </a:r>
            <a:r>
              <a:rPr lang="en-US" dirty="0"/>
              <a:t>computer, installing code to allow a remote agent to cause </a:t>
            </a:r>
            <a:r>
              <a:rPr lang="en-US" dirty="0" smtClean="0"/>
              <a:t>the computer </a:t>
            </a:r>
            <a:r>
              <a:rPr lang="en-US" dirty="0"/>
              <a:t>to perform actions on the agent’s signal or to forward sensitive data </a:t>
            </a:r>
            <a:r>
              <a:rPr lang="en-US" dirty="0" smtClean="0"/>
              <a:t>to the </a:t>
            </a:r>
            <a:r>
              <a:rPr lang="en-US" dirty="0"/>
              <a:t>agent. </a:t>
            </a:r>
            <a:endParaRPr lang="en-US" dirty="0" smtClean="0"/>
          </a:p>
          <a:p>
            <a:pPr lvl="1"/>
            <a:r>
              <a:rPr lang="en-US" dirty="0" smtClean="0"/>
              <a:t>collecting </a:t>
            </a:r>
            <a:r>
              <a:rPr lang="en-US" dirty="0"/>
              <a:t>personal data, for </a:t>
            </a:r>
            <a:r>
              <a:rPr lang="en-US" dirty="0" smtClean="0"/>
              <a:t>example, login </a:t>
            </a:r>
            <a:r>
              <a:rPr lang="en-US" dirty="0"/>
              <a:t>credentials to a banking web site, collecting proprietary data, such </a:t>
            </a:r>
            <a:r>
              <a:rPr lang="en-US" dirty="0" smtClean="0"/>
              <a:t>as corporate </a:t>
            </a:r>
            <a:r>
              <a:rPr lang="en-US" dirty="0"/>
              <a:t>plans (as was reported for an infection of computers of five </a:t>
            </a:r>
            <a:r>
              <a:rPr lang="en-US" dirty="0" smtClean="0"/>
              <a:t>petroleum industry </a:t>
            </a:r>
            <a:r>
              <a:rPr lang="en-US" dirty="0"/>
              <a:t>companies in February 2011), or serving as a compromised agent </a:t>
            </a:r>
            <a:r>
              <a:rPr lang="en-US" dirty="0" smtClean="0"/>
              <a:t>for sending </a:t>
            </a:r>
            <a:r>
              <a:rPr lang="en-US" dirty="0"/>
              <a:t>spam email or mounting a denial-of-service attack,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86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 flaws can have two kinds of security implications: </a:t>
            </a:r>
            <a:endParaRPr lang="en-US" sz="2800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cause </a:t>
            </a:r>
            <a:r>
              <a:rPr lang="en-US" sz="2400" dirty="0" smtClean="0"/>
              <a:t>integrity problems </a:t>
            </a:r>
            <a:r>
              <a:rPr lang="en-US" sz="2400" dirty="0"/>
              <a:t>leading to harmful output or action, and </a:t>
            </a:r>
            <a:r>
              <a:rPr lang="en-US" sz="2400" dirty="0" smtClean="0"/>
              <a:t>(remember </a:t>
            </a:r>
            <a:r>
              <a:rPr lang="en-US" sz="2400" dirty="0" smtClean="0">
                <a:solidFill>
                  <a:srgbClr val="FF0000"/>
                </a:solidFill>
              </a:rPr>
              <a:t>CIA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/>
              <a:t>Integrity involves not only correctness but </a:t>
            </a:r>
            <a:r>
              <a:rPr lang="en-US" sz="2000" dirty="0" smtClean="0"/>
              <a:t>also accuracy</a:t>
            </a:r>
            <a:r>
              <a:rPr lang="en-US" sz="2000" dirty="0"/>
              <a:t>, precision, and </a:t>
            </a:r>
            <a:r>
              <a:rPr lang="en-US" sz="2000" dirty="0" smtClean="0"/>
              <a:t>consistency</a:t>
            </a:r>
          </a:p>
          <a:p>
            <a:pPr lvl="2"/>
            <a:r>
              <a:rPr lang="en-US" sz="2000" dirty="0"/>
              <a:t>A faulty program can also </a:t>
            </a:r>
            <a:r>
              <a:rPr lang="en-US" sz="2000" dirty="0" smtClean="0"/>
              <a:t>inappropriately modify </a:t>
            </a:r>
            <a:r>
              <a:rPr lang="en-US" sz="2000" dirty="0"/>
              <a:t>previously correct data, sometimes by overwriting or deleting </a:t>
            </a:r>
            <a:r>
              <a:rPr lang="en-US" sz="2000" dirty="0" smtClean="0"/>
              <a:t>the original </a:t>
            </a:r>
            <a:r>
              <a:rPr lang="en-US" sz="2000" dirty="0"/>
              <a:t>data.</a:t>
            </a:r>
            <a:endParaRPr lang="en-US" sz="2000" dirty="0" smtClean="0"/>
          </a:p>
          <a:p>
            <a:pPr lvl="1"/>
            <a:r>
              <a:rPr lang="en-US" sz="2400" dirty="0" smtClean="0"/>
              <a:t>offer </a:t>
            </a:r>
            <a:r>
              <a:rPr lang="en-US" sz="2400" dirty="0"/>
              <a:t>an opportunity </a:t>
            </a:r>
            <a:r>
              <a:rPr lang="en-US" sz="2400" dirty="0" smtClean="0"/>
              <a:t>for exploitation </a:t>
            </a:r>
            <a:r>
              <a:rPr lang="en-US" sz="2400" dirty="0"/>
              <a:t>by a malicious actor</a:t>
            </a:r>
            <a:r>
              <a:rPr lang="en-US" sz="2400" dirty="0" smtClean="0"/>
              <a:t>.</a:t>
            </a:r>
          </a:p>
          <a:p>
            <a:pPr lvl="2"/>
            <a:r>
              <a:rPr lang="en-US" dirty="0"/>
              <a:t>If an attacker learns of a flaw and can use it to </a:t>
            </a:r>
            <a:r>
              <a:rPr lang="en-US" dirty="0" smtClean="0"/>
              <a:t>manipulate the </a:t>
            </a:r>
            <a:r>
              <a:rPr lang="en-US" dirty="0"/>
              <a:t>program’s behavior, a simple and </a:t>
            </a:r>
            <a:r>
              <a:rPr lang="en-US" dirty="0" err="1"/>
              <a:t>nonmalicious</a:t>
            </a:r>
            <a:r>
              <a:rPr lang="en-US" dirty="0"/>
              <a:t> flaw can become part of </a:t>
            </a:r>
            <a:r>
              <a:rPr lang="en-US" dirty="0" smtClean="0"/>
              <a:t>a malicious </a:t>
            </a:r>
            <a:r>
              <a:rPr lang="en-US" dirty="0"/>
              <a:t>attack.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124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from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 to users and systems:</a:t>
            </a:r>
          </a:p>
          <a:p>
            <a:pPr lvl="1"/>
            <a:r>
              <a:rPr lang="en-US" dirty="0" smtClean="0"/>
              <a:t>Sending email to user contacts</a:t>
            </a:r>
          </a:p>
          <a:p>
            <a:pPr lvl="1"/>
            <a:r>
              <a:rPr lang="en-US" dirty="0" smtClean="0"/>
              <a:t>Deleting or encrypting files</a:t>
            </a:r>
          </a:p>
          <a:p>
            <a:pPr lvl="1"/>
            <a:r>
              <a:rPr lang="en-US" dirty="0" smtClean="0"/>
              <a:t>Modifying system information, such as the Windows registry</a:t>
            </a:r>
          </a:p>
          <a:p>
            <a:pPr lvl="1"/>
            <a:r>
              <a:rPr lang="en-US" dirty="0" smtClean="0"/>
              <a:t>Stealing sensitive information, such as passwords</a:t>
            </a:r>
          </a:p>
          <a:p>
            <a:pPr lvl="1"/>
            <a:r>
              <a:rPr lang="en-US" dirty="0" smtClean="0"/>
              <a:t>Attaching to critical system files</a:t>
            </a:r>
          </a:p>
          <a:p>
            <a:pPr lvl="1"/>
            <a:r>
              <a:rPr lang="en-US" dirty="0" smtClean="0"/>
              <a:t>Hide copies of malware in multiple complementary locations</a:t>
            </a:r>
          </a:p>
          <a:p>
            <a:r>
              <a:rPr lang="en-US" dirty="0" smtClean="0"/>
              <a:t>Harm to the world:</a:t>
            </a:r>
          </a:p>
          <a:p>
            <a:pPr lvl="1"/>
            <a:r>
              <a:rPr lang="en-US" dirty="0" smtClean="0"/>
              <a:t>Some malware has been known to infect millions of systems, growing at a geometric rate</a:t>
            </a:r>
          </a:p>
          <a:p>
            <a:pPr lvl="1"/>
            <a:r>
              <a:rPr lang="en-US" dirty="0" smtClean="0"/>
              <a:t>Infected systems often become staging areas for new infections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and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installer program</a:t>
            </a:r>
          </a:p>
          <a:p>
            <a:r>
              <a:rPr lang="en-US" dirty="0" smtClean="0"/>
              <a:t>Attached file</a:t>
            </a:r>
          </a:p>
          <a:p>
            <a:r>
              <a:rPr lang="en-US" dirty="0" smtClean="0"/>
              <a:t>Document viruses</a:t>
            </a:r>
          </a:p>
          <a:p>
            <a:r>
              <a:rPr lang="en-US" dirty="0" err="1" smtClean="0"/>
              <a:t>Autorun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nonmalicious</a:t>
            </a:r>
            <a:r>
              <a:rPr lang="en-US" dirty="0" smtClean="0"/>
              <a:t> programs:</a:t>
            </a:r>
          </a:p>
          <a:p>
            <a:pPr lvl="1"/>
            <a:r>
              <a:rPr lang="en-US" dirty="0" smtClean="0"/>
              <a:t>Appended viruses</a:t>
            </a:r>
          </a:p>
          <a:p>
            <a:pPr lvl="1"/>
            <a:r>
              <a:rPr lang="en-US" dirty="0" smtClean="0"/>
              <a:t>Viruses that surround a program</a:t>
            </a:r>
          </a:p>
          <a:p>
            <a:pPr lvl="1"/>
            <a:r>
              <a:rPr lang="en-US" dirty="0" smtClean="0"/>
              <a:t>Integrated viruses and replacements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0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42</a:t>
            </a:fld>
            <a:endParaRPr lang="en-US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50" y="1340741"/>
            <a:ext cx="5791500" cy="41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53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43</a:t>
            </a:fld>
            <a:endParaRPr lang="en-US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37" y="1256163"/>
            <a:ext cx="5759325" cy="43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37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44</a:t>
            </a:fld>
            <a:endParaRPr lang="en-US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93" y="1521978"/>
            <a:ext cx="5775413" cy="38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0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One-time execution (implanting)</a:t>
            </a:r>
          </a:p>
          <a:p>
            <a:r>
              <a:rPr lang="en-US" dirty="0" smtClean="0"/>
              <a:t>Boot sector viruses</a:t>
            </a:r>
          </a:p>
          <a:p>
            <a:r>
              <a:rPr lang="en-US" dirty="0" smtClean="0"/>
              <a:t>Memory-resident viruses</a:t>
            </a:r>
          </a:p>
          <a:p>
            <a:r>
              <a:rPr lang="en-US" dirty="0" smtClean="0"/>
              <a:t>Application files</a:t>
            </a:r>
          </a:p>
          <a:p>
            <a:r>
              <a:rPr lang="en-US" dirty="0" smtClean="0"/>
              <a:t>Code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1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Execution (Implanting)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Malicious code often executes a one-time process to transmit or receive and install </a:t>
            </a:r>
            <a:r>
              <a:rPr lang="en-US" dirty="0" smtClean="0"/>
              <a:t>the infection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user clicks to download a file, other times the user opens </a:t>
            </a:r>
            <a:r>
              <a:rPr lang="en-US" dirty="0" smtClean="0"/>
              <a:t>an attachment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malicious code is downloaded silently as a web page </a:t>
            </a:r>
            <a:r>
              <a:rPr lang="en-US" dirty="0" smtClean="0"/>
              <a:t>is displayed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first step to acquire and install the code must be quick and </a:t>
            </a:r>
            <a:r>
              <a:rPr lang="en-US" dirty="0" smtClean="0"/>
              <a:t>not obvious </a:t>
            </a:r>
            <a:r>
              <a:rPr lang="en-US" dirty="0"/>
              <a:t>to the user.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344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47</a:t>
            </a:fld>
            <a:endParaRPr lang="en-US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58" y="1398689"/>
            <a:ext cx="5807588" cy="37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Memory-Resident Viruses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frequently used parts of the operating system and for a few specialized user </a:t>
            </a:r>
            <a:r>
              <a:rPr lang="en-US" dirty="0" smtClean="0"/>
              <a:t>programs, it </a:t>
            </a:r>
            <a:r>
              <a:rPr lang="en-US" dirty="0"/>
              <a:t>would take too long to reload the program each time it is needed. </a:t>
            </a:r>
            <a:endParaRPr lang="en-US" dirty="0" smtClean="0"/>
          </a:p>
          <a:p>
            <a:pPr lvl="1"/>
            <a:r>
              <a:rPr lang="en-US" dirty="0" smtClean="0"/>
              <a:t>such code remains </a:t>
            </a:r>
            <a:r>
              <a:rPr lang="en-US" dirty="0"/>
              <a:t>in memory and is called “resident” code. </a:t>
            </a:r>
            <a:endParaRPr lang="en-US" dirty="0" smtClean="0"/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routine </a:t>
            </a:r>
            <a:r>
              <a:rPr lang="en-US" dirty="0"/>
              <a:t>that interprets keys pressed on the keyboard,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code that handles error </a:t>
            </a:r>
            <a:r>
              <a:rPr lang="en-US" dirty="0" smtClean="0"/>
              <a:t>conditions that </a:t>
            </a:r>
            <a:r>
              <a:rPr lang="en-US" dirty="0"/>
              <a:t>arise during a program’s execution, or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program that acts like an alarm </a:t>
            </a:r>
            <a:r>
              <a:rPr lang="en-US" dirty="0" smtClean="0"/>
              <a:t>clock, sounding </a:t>
            </a:r>
            <a:r>
              <a:rPr lang="en-US" dirty="0"/>
              <a:t>a signal at a time the user determines.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585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scanners look for identical patterns, malicious code writers try to vary </a:t>
            </a:r>
            <a:r>
              <a:rPr lang="en-US" dirty="0" smtClean="0"/>
              <a:t>the appearance </a:t>
            </a:r>
            <a:r>
              <a:rPr lang="en-US" dirty="0"/>
              <a:t>of their code in several ways:</a:t>
            </a:r>
          </a:p>
          <a:p>
            <a:pPr lvl="1"/>
            <a:r>
              <a:rPr lang="en-US" dirty="0" smtClean="0"/>
              <a:t>Rearrange </a:t>
            </a:r>
            <a:r>
              <a:rPr lang="en-US" dirty="0"/>
              <a:t>the order of modules.</a:t>
            </a:r>
          </a:p>
          <a:p>
            <a:pPr lvl="1"/>
            <a:r>
              <a:rPr lang="en-US" dirty="0" smtClean="0"/>
              <a:t>Rearrange </a:t>
            </a:r>
            <a:r>
              <a:rPr lang="en-US" dirty="0"/>
              <a:t>the order of instructions (when order does not affect execution; </a:t>
            </a:r>
            <a:endParaRPr lang="en-US" dirty="0" smtClean="0"/>
          </a:p>
          <a:p>
            <a:pPr lvl="2"/>
            <a:r>
              <a:rPr lang="en-US" dirty="0" smtClean="0"/>
              <a:t>for example </a:t>
            </a:r>
            <a:r>
              <a:rPr lang="en-US" dirty="0"/>
              <a:t>A := 1; B := 2 can be rearranged with no detrimental effect).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instructions, (such as A := A), that have no impact.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random strings (perhaps as constants that are never used).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instructions with others of equivalent effect, </a:t>
            </a:r>
            <a:endParaRPr lang="en-US" dirty="0" smtClean="0"/>
          </a:p>
          <a:p>
            <a:pPr lvl="2"/>
            <a:r>
              <a:rPr lang="en-US" dirty="0" smtClean="0"/>
              <a:t>such </a:t>
            </a:r>
            <a:r>
              <a:rPr lang="en-US" dirty="0"/>
              <a:t>as replacing A := </a:t>
            </a:r>
            <a:r>
              <a:rPr lang="en-US" dirty="0" smtClean="0"/>
              <a:t>B–1 </a:t>
            </a:r>
            <a:r>
              <a:rPr lang="en-US" dirty="0"/>
              <a:t>with A := B + (–1) or A := B + 2 – 1.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instructions that are never executed (for example, in the </a:t>
            </a:r>
            <a:r>
              <a:rPr lang="en-US" i="1" dirty="0"/>
              <a:t>else </a:t>
            </a:r>
            <a:r>
              <a:rPr lang="en-US" dirty="0"/>
              <a:t>part of </a:t>
            </a:r>
            <a:r>
              <a:rPr lang="en-US" dirty="0" smtClean="0"/>
              <a:t>a conditional </a:t>
            </a:r>
            <a:r>
              <a:rPr lang="en-US" dirty="0"/>
              <a:t>expression that is always true).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6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xamine </a:t>
            </a:r>
            <a:r>
              <a:rPr lang="en-US" dirty="0"/>
              <a:t>several programming flaws that have </a:t>
            </a:r>
            <a:r>
              <a:rPr lang="en-US" dirty="0" smtClean="0"/>
              <a:t>security implications</a:t>
            </a:r>
            <a:r>
              <a:rPr lang="en-US" dirty="0"/>
              <a:t>. </a:t>
            </a:r>
          </a:p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what activities during program design, development, </a:t>
            </a:r>
            <a:r>
              <a:rPr lang="en-US" dirty="0" smtClean="0"/>
              <a:t>and deployment </a:t>
            </a:r>
            <a:r>
              <a:rPr lang="en-US" dirty="0"/>
              <a:t>can improve program security.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97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Effects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69661"/>
              </p:ext>
            </p:extLst>
          </p:nvPr>
        </p:nvGraphicFramePr>
        <p:xfrm>
          <a:off x="1887538" y="1528763"/>
          <a:ext cx="517842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Document" r:id="rId3" imgW="4572000" imgH="4787900" progId="Word.Document.12">
                  <p:embed/>
                </p:oleObj>
              </mc:Choice>
              <mc:Fallback>
                <p:oleObj name="Document" r:id="rId3" imgW="45720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538" y="1528763"/>
                        <a:ext cx="517842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88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software acquired from reliable sources</a:t>
            </a:r>
          </a:p>
          <a:p>
            <a:r>
              <a:rPr lang="en-US" dirty="0" smtClean="0"/>
              <a:t>Test software in an isolated environment</a:t>
            </a:r>
          </a:p>
          <a:p>
            <a:r>
              <a:rPr lang="en-US" dirty="0" smtClean="0"/>
              <a:t>Only open attachments when you know them to be safe</a:t>
            </a:r>
          </a:p>
          <a:p>
            <a:r>
              <a:rPr lang="en-US" dirty="0" smtClean="0"/>
              <a:t>Treat every website as potentially harmful</a:t>
            </a:r>
          </a:p>
          <a:p>
            <a:r>
              <a:rPr lang="en-US" dirty="0" smtClean="0"/>
              <a:t>Create and maintain 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 scanners look for signs of malicious code infection using signatures in program files and memory</a:t>
            </a:r>
          </a:p>
          <a:p>
            <a:r>
              <a:rPr lang="en-US" dirty="0" smtClean="0"/>
              <a:t>Traditional virus scanners have trouble keeping up with new malware—detect about 45% of infections</a:t>
            </a:r>
          </a:p>
          <a:p>
            <a:r>
              <a:rPr lang="en-US" dirty="0" smtClean="0"/>
              <a:t>Detection mechanisms:</a:t>
            </a:r>
          </a:p>
          <a:p>
            <a:pPr lvl="1"/>
            <a:r>
              <a:rPr lang="en-US" dirty="0" smtClean="0"/>
              <a:t>Known string patterns in files or memory</a:t>
            </a:r>
          </a:p>
          <a:p>
            <a:pPr lvl="1"/>
            <a:r>
              <a:rPr lang="en-US" dirty="0" smtClean="0"/>
              <a:t>Execution patterns</a:t>
            </a:r>
          </a:p>
          <a:p>
            <a:pPr lvl="1"/>
            <a:r>
              <a:rPr lang="en-US" dirty="0" smtClean="0"/>
              <a:t>Storage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52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Red worm </a:t>
            </a:r>
            <a:r>
              <a:rPr lang="en-US" dirty="0" smtClean="0">
                <a:solidFill>
                  <a:srgbClr val="FF0000"/>
                </a:solidFill>
              </a:rPr>
              <a:t>Code Pattern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default.ida?NNNNNNNNNNNNNNNNNNNNNNNNNNNNNNN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NNNNNNNNNNNNNNNNNNNNNNNNNNNNNNNNNNNNNNN</a:t>
            </a:r>
          </a:p>
          <a:p>
            <a:pPr marL="0" indent="0">
              <a:buNone/>
            </a:pPr>
            <a:r>
              <a:rPr lang="en-US" dirty="0"/>
              <a:t>NNNNNNNNNNNNNNNNNNNNNNNNNNNNNNNNNNNNNNN</a:t>
            </a:r>
          </a:p>
          <a:p>
            <a:pPr marL="0" indent="0">
              <a:buNone/>
            </a:pPr>
            <a:r>
              <a:rPr lang="en-US" dirty="0"/>
              <a:t>NNNNNNNNNNNNNNNNNNNNNNNNNNNNNNNNNNNNNNN</a:t>
            </a:r>
          </a:p>
          <a:p>
            <a:pPr marL="0" indent="0">
              <a:buNone/>
            </a:pPr>
            <a:r>
              <a:rPr lang="en-US" dirty="0"/>
              <a:t>NNNNNNNNNNNNNNNNNNNNNNNNNNNNNNNNNNNNNNN</a:t>
            </a:r>
          </a:p>
          <a:p>
            <a:pPr marL="0" indent="0">
              <a:buNone/>
            </a:pPr>
            <a:r>
              <a:rPr lang="en-US" dirty="0"/>
              <a:t>%u9090%u6858%ucbd3</a:t>
            </a:r>
          </a:p>
          <a:p>
            <a:pPr marL="0" indent="0">
              <a:buNone/>
            </a:pPr>
            <a:r>
              <a:rPr lang="en-US" dirty="0"/>
              <a:t>%u7801%u9090%u6858%ucdb3%u7801%u9090%u6858</a:t>
            </a:r>
          </a:p>
          <a:p>
            <a:pPr marL="0" indent="0">
              <a:buNone/>
            </a:pPr>
            <a:r>
              <a:rPr lang="en-US" dirty="0"/>
              <a:t>%ucbd3%u7801%u9090</a:t>
            </a:r>
          </a:p>
          <a:p>
            <a:pPr marL="0" indent="0">
              <a:buNone/>
            </a:pPr>
            <a:r>
              <a:rPr lang="en-US" dirty="0"/>
              <a:t>%u9090%u8190%u00c3%u0003%ub00%u531b%u53ff</a:t>
            </a:r>
          </a:p>
          <a:p>
            <a:pPr marL="0" indent="0">
              <a:buNone/>
            </a:pPr>
            <a:r>
              <a:rPr lang="en-US" dirty="0"/>
              <a:t>%u0078%u0000%u00=a HTTP/1.0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325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</a:t>
            </a:r>
            <a:r>
              <a:rPr lang="en-US" dirty="0" smtClean="0"/>
              <a:t>Signatures-</a:t>
            </a:r>
            <a:r>
              <a:rPr lang="en-US" b="1" dirty="0"/>
              <a:t>Storage Patterns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54</a:t>
            </a:fld>
            <a:endParaRPr lang="en-US">
              <a:latin typeface="Arial"/>
            </a:endParaRPr>
          </a:p>
        </p:txBody>
      </p:sp>
      <p:pic>
        <p:nvPicPr>
          <p:cNvPr id="5" name="Picture 4" descr="fig03-2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1" y="1512124"/>
            <a:ext cx="6683248" cy="5029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4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for Developers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Modular code: Each code module should be</a:t>
            </a:r>
          </a:p>
          <a:p>
            <a:pPr lvl="1"/>
            <a:r>
              <a:rPr lang="en-US" dirty="0" smtClean="0"/>
              <a:t>Single-purpose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Independent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Mutual Suspicion</a:t>
            </a:r>
          </a:p>
          <a:p>
            <a:r>
              <a:rPr lang="en-US" dirty="0" smtClean="0"/>
              <a:t>Confinement</a:t>
            </a:r>
          </a:p>
          <a:p>
            <a:r>
              <a:rPr lang="en-US" dirty="0" smtClean="0"/>
              <a:t>Genetic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55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3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Function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Installation testing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Penetration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56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9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for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Economy of mechanism</a:t>
            </a:r>
          </a:p>
          <a:p>
            <a:r>
              <a:rPr lang="en-US" dirty="0" smtClean="0"/>
              <a:t>Open design</a:t>
            </a:r>
          </a:p>
          <a:p>
            <a:r>
              <a:rPr lang="en-US" dirty="0" smtClean="0"/>
              <a:t>Complete mediation</a:t>
            </a:r>
          </a:p>
          <a:p>
            <a:r>
              <a:rPr lang="en-US" dirty="0" smtClean="0"/>
              <a:t>Permission based</a:t>
            </a:r>
          </a:p>
          <a:p>
            <a:r>
              <a:rPr lang="en-US" dirty="0" smtClean="0"/>
              <a:t>Separation of privilege</a:t>
            </a:r>
          </a:p>
          <a:p>
            <a:r>
              <a:rPr lang="en-US" dirty="0" smtClean="0"/>
              <a:t>Least common mechanism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57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0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58</a:t>
            </a:fld>
            <a:endParaRPr lang="en-US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355" y="1271599"/>
            <a:ext cx="7588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Least privilege</a:t>
            </a:r>
            <a:r>
              <a:rPr lang="en-US" dirty="0">
                <a:latin typeface="LiberationSerif"/>
              </a:rPr>
              <a:t>. Each user and each program should operate using the </a:t>
            </a:r>
            <a:r>
              <a:rPr lang="en-US" dirty="0" smtClean="0">
                <a:latin typeface="LiberationSerif"/>
              </a:rPr>
              <a:t>fewest privileges </a:t>
            </a:r>
            <a:r>
              <a:rPr lang="en-US" dirty="0">
                <a:latin typeface="LiberationSerif"/>
              </a:rPr>
              <a:t>possible. In this way, damage from an inadvertent or malicious </a:t>
            </a:r>
            <a:r>
              <a:rPr lang="en-US" dirty="0" smtClean="0">
                <a:latin typeface="LiberationSerif"/>
              </a:rPr>
              <a:t>attack is </a:t>
            </a:r>
            <a:r>
              <a:rPr lang="en-US" dirty="0">
                <a:latin typeface="LiberationSerif"/>
              </a:rPr>
              <a:t>minimized.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Economy of mechanism</a:t>
            </a:r>
            <a:r>
              <a:rPr lang="en-US" dirty="0">
                <a:latin typeface="LiberationSerif"/>
              </a:rPr>
              <a:t>. The design of the protection system should be </a:t>
            </a:r>
            <a:r>
              <a:rPr lang="en-US" dirty="0" smtClean="0">
                <a:latin typeface="LiberationSerif"/>
              </a:rPr>
              <a:t>small, simple</a:t>
            </a:r>
            <a:r>
              <a:rPr lang="en-US" dirty="0">
                <a:latin typeface="LiberationSerif"/>
              </a:rPr>
              <a:t>, and straightforward. Such a protection system can be carefully </a:t>
            </a:r>
            <a:r>
              <a:rPr lang="en-US" dirty="0" smtClean="0">
                <a:latin typeface="LiberationSerif"/>
              </a:rPr>
              <a:t>analyzed, exhaustively </a:t>
            </a:r>
            <a:r>
              <a:rPr lang="en-US" dirty="0">
                <a:latin typeface="LiberationSerif"/>
              </a:rPr>
              <a:t>tested, perhaps verified, and relied on.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Open design</a:t>
            </a:r>
            <a:r>
              <a:rPr lang="en-US" dirty="0">
                <a:latin typeface="LiberationSerif"/>
              </a:rPr>
              <a:t>. The protection mechanism must not depend on the ignorance </a:t>
            </a:r>
            <a:r>
              <a:rPr lang="en-US" dirty="0" smtClean="0">
                <a:latin typeface="LiberationSerif"/>
              </a:rPr>
              <a:t>of potential </a:t>
            </a:r>
            <a:r>
              <a:rPr lang="en-US" dirty="0">
                <a:latin typeface="LiberationSerif"/>
              </a:rPr>
              <a:t>attackers; the mechanism should be public, depending on secrecy </a:t>
            </a:r>
            <a:r>
              <a:rPr lang="en-US" dirty="0" smtClean="0">
                <a:latin typeface="LiberationSerif"/>
              </a:rPr>
              <a:t>of relatively </a:t>
            </a:r>
            <a:r>
              <a:rPr lang="en-US" dirty="0">
                <a:latin typeface="LiberationSerif"/>
              </a:rPr>
              <a:t>few key items, such as a password table. An open design is </a:t>
            </a:r>
            <a:r>
              <a:rPr lang="en-US" dirty="0" smtClean="0">
                <a:latin typeface="LiberationSerif"/>
              </a:rPr>
              <a:t>also available </a:t>
            </a:r>
            <a:r>
              <a:rPr lang="en-US" dirty="0">
                <a:latin typeface="LiberationSerif"/>
              </a:rPr>
              <a:t>for extensive public scrutiny, thereby providing </a:t>
            </a:r>
            <a:r>
              <a:rPr lang="en-US" dirty="0" smtClean="0">
                <a:latin typeface="LiberationSerif"/>
              </a:rPr>
              <a:t>independent confirmation </a:t>
            </a:r>
            <a:r>
              <a:rPr lang="en-US" dirty="0">
                <a:latin typeface="LiberationSerif"/>
              </a:rPr>
              <a:t>of the design security</a:t>
            </a:r>
            <a:r>
              <a:rPr lang="en-US" dirty="0" smtClean="0">
                <a:latin typeface="LiberationSerif"/>
              </a:rPr>
              <a:t>.</a:t>
            </a:r>
            <a:endParaRPr lang="en-US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2794175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59</a:t>
            </a:fld>
            <a:endParaRPr lang="en-US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716" y="987063"/>
            <a:ext cx="8067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Complete mediation</a:t>
            </a:r>
            <a:r>
              <a:rPr lang="en-US" dirty="0">
                <a:latin typeface="LiberationSerif"/>
              </a:rPr>
              <a:t>. Every access attempt must be checked. Both direct </a:t>
            </a:r>
            <a:r>
              <a:rPr lang="en-US" dirty="0" smtClean="0">
                <a:latin typeface="LiberationSerif"/>
              </a:rPr>
              <a:t>access attempts </a:t>
            </a:r>
            <a:r>
              <a:rPr lang="en-US" dirty="0">
                <a:latin typeface="LiberationSerif"/>
              </a:rPr>
              <a:t>(requests) and attempts to circumvent the access-checking </a:t>
            </a:r>
            <a:r>
              <a:rPr lang="en-US" dirty="0" smtClean="0">
                <a:latin typeface="LiberationSerif"/>
              </a:rPr>
              <a:t>mechanism should </a:t>
            </a:r>
            <a:r>
              <a:rPr lang="en-US" dirty="0">
                <a:latin typeface="LiberationSerif"/>
              </a:rPr>
              <a:t>be considered, and the mechanism should be positioned so that it </a:t>
            </a:r>
            <a:r>
              <a:rPr lang="en-US" dirty="0" smtClean="0">
                <a:latin typeface="LiberationSerif"/>
              </a:rPr>
              <a:t>cannot be </a:t>
            </a:r>
            <a:r>
              <a:rPr lang="en-US" dirty="0">
                <a:latin typeface="LiberationSerif"/>
              </a:rPr>
              <a:t>circumvented.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Permission based</a:t>
            </a:r>
            <a:r>
              <a:rPr lang="en-US" dirty="0">
                <a:latin typeface="LiberationSerif"/>
              </a:rPr>
              <a:t>. The default condition should be denial of access. A</a:t>
            </a:r>
          </a:p>
          <a:p>
            <a:r>
              <a:rPr lang="en-US" dirty="0">
                <a:latin typeface="LiberationSerif"/>
              </a:rPr>
              <a:t>conservative designer identifies the items that should be accessible, rather </a:t>
            </a:r>
            <a:r>
              <a:rPr lang="en-US" dirty="0" smtClean="0">
                <a:latin typeface="LiberationSerif"/>
              </a:rPr>
              <a:t>than those </a:t>
            </a:r>
            <a:r>
              <a:rPr lang="en-US" dirty="0">
                <a:latin typeface="LiberationSerif"/>
              </a:rPr>
              <a:t>that should not.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Separation of privilege</a:t>
            </a:r>
            <a:r>
              <a:rPr lang="en-US" dirty="0">
                <a:latin typeface="LiberationSerif"/>
              </a:rPr>
              <a:t>. Ideally, access to objects should depend on more </a:t>
            </a:r>
            <a:r>
              <a:rPr lang="en-US" dirty="0" smtClean="0">
                <a:latin typeface="LiberationSerif"/>
              </a:rPr>
              <a:t>than one </a:t>
            </a:r>
            <a:r>
              <a:rPr lang="en-US" dirty="0">
                <a:latin typeface="LiberationSerif"/>
              </a:rPr>
              <a:t>condition, such as user authentication plus a cryptographic key. In this </a:t>
            </a:r>
            <a:r>
              <a:rPr lang="en-US" dirty="0" smtClean="0">
                <a:latin typeface="LiberationSerif"/>
              </a:rPr>
              <a:t>way, someone </a:t>
            </a:r>
            <a:r>
              <a:rPr lang="en-US" dirty="0">
                <a:latin typeface="LiberationSerif"/>
              </a:rPr>
              <a:t>who defeats one protection system will not have complete access.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Least common mechanism</a:t>
            </a:r>
            <a:r>
              <a:rPr lang="en-US" dirty="0">
                <a:latin typeface="LiberationSerif"/>
              </a:rPr>
              <a:t>. Shared objects provide potential channels for</a:t>
            </a:r>
          </a:p>
          <a:p>
            <a:r>
              <a:rPr lang="en-US" dirty="0">
                <a:latin typeface="LiberationSerif"/>
              </a:rPr>
              <a:t>information flow. Systems employing physical or logical separation reduce the</a:t>
            </a:r>
          </a:p>
          <a:p>
            <a:r>
              <a:rPr lang="en-US" dirty="0">
                <a:latin typeface="LiberationSerif"/>
              </a:rPr>
              <a:t>risk from sharing.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i="1" dirty="0">
                <a:latin typeface="LiberationSerif-Italic"/>
              </a:rPr>
              <a:t>Ease of use</a:t>
            </a:r>
            <a:r>
              <a:rPr lang="en-US" dirty="0">
                <a:latin typeface="LiberationSerif"/>
              </a:rPr>
              <a:t>. If a protection mechanism is easy to use, it is unlikely to be</a:t>
            </a:r>
          </a:p>
          <a:p>
            <a:r>
              <a:rPr lang="en-US" dirty="0">
                <a:latin typeface="LiberationSerif"/>
              </a:rPr>
              <a:t>avoided.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Learn about memory organization, buffer overflows, and relevant countermeasures</a:t>
            </a:r>
          </a:p>
          <a:p>
            <a:r>
              <a:rPr lang="en-US" sz="2800" dirty="0" smtClean="0"/>
              <a:t>Common programming bugs, such as off-by-one errors, race conditions, and incomplete mediation</a:t>
            </a:r>
          </a:p>
          <a:p>
            <a:r>
              <a:rPr lang="en-US" sz="2800" dirty="0" smtClean="0"/>
              <a:t>Survey of past malware and malware capabilities</a:t>
            </a:r>
          </a:p>
          <a:p>
            <a:r>
              <a:rPr lang="en-US" sz="2800" dirty="0" smtClean="0"/>
              <a:t>Virus detection</a:t>
            </a:r>
          </a:p>
          <a:p>
            <a:r>
              <a:rPr lang="en-US" sz="2800" dirty="0" smtClean="0"/>
              <a:t>Tips for programmers on writing code for security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9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Countermeasures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Proofs of program correctness—where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/>
              <a:t>verification involves making initial assertions about the program’s inputs and </a:t>
            </a:r>
            <a:r>
              <a:rPr lang="en-US" dirty="0" smtClean="0"/>
              <a:t>then checking </a:t>
            </a:r>
            <a:r>
              <a:rPr lang="en-US" dirty="0"/>
              <a:t>to see if the desired output is generated</a:t>
            </a:r>
          </a:p>
          <a:p>
            <a:pPr lvl="1"/>
            <a:r>
              <a:rPr lang="en-US" dirty="0" smtClean="0"/>
              <a:t>Defensive programming</a:t>
            </a:r>
          </a:p>
          <a:p>
            <a:pPr lvl="2"/>
            <a:r>
              <a:rPr lang="en-US" dirty="0"/>
              <a:t>anticipate what could go </a:t>
            </a:r>
            <a:r>
              <a:rPr lang="en-US" dirty="0" smtClean="0"/>
              <a:t>wrong, </a:t>
            </a:r>
          </a:p>
          <a:p>
            <a:pPr lvl="2"/>
            <a:r>
              <a:rPr lang="en-US" i="1" dirty="0" smtClean="0"/>
              <a:t>E.g., out </a:t>
            </a:r>
            <a:r>
              <a:rPr lang="en-US" i="1" dirty="0"/>
              <a:t>of range</a:t>
            </a:r>
            <a:endParaRPr lang="en-US" dirty="0" smtClean="0"/>
          </a:p>
          <a:p>
            <a:pPr lvl="1"/>
            <a:r>
              <a:rPr lang="en-US" dirty="0" smtClean="0"/>
              <a:t>Design by </a:t>
            </a:r>
            <a:r>
              <a:rPr lang="en-US" dirty="0" smtClean="0"/>
              <a:t>contract</a:t>
            </a:r>
          </a:p>
          <a:p>
            <a:pPr lvl="2"/>
            <a:r>
              <a:rPr lang="en-US" dirty="0"/>
              <a:t>Preconditions and </a:t>
            </a:r>
            <a:r>
              <a:rPr lang="en-US" dirty="0" err="1"/>
              <a:t>postconditions</a:t>
            </a:r>
            <a:endParaRPr lang="en-US" dirty="0" smtClean="0"/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Penetrate-and-patch</a:t>
            </a:r>
          </a:p>
          <a:p>
            <a:pPr lvl="2"/>
            <a:r>
              <a:rPr lang="en-US" dirty="0"/>
              <a:t>ethical hacking,</a:t>
            </a:r>
            <a:endParaRPr lang="en-US" dirty="0" smtClean="0"/>
          </a:p>
          <a:p>
            <a:pPr lvl="1"/>
            <a:r>
              <a:rPr lang="en-US" dirty="0" smtClean="0"/>
              <a:t>Security by </a:t>
            </a:r>
            <a:r>
              <a:rPr lang="en-US" dirty="0" smtClean="0"/>
              <a:t>obscurity</a:t>
            </a:r>
          </a:p>
          <a:p>
            <a:pPr lvl="2"/>
            <a:r>
              <a:rPr lang="en-US" dirty="0"/>
              <a:t>assuming the attacker will not find a vulnerability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60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62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 overflow attacks can take advantage of the fact that code and data are stored in the same memory in order to maliciously modify executing programs</a:t>
            </a:r>
          </a:p>
          <a:p>
            <a:r>
              <a:rPr lang="en-US" dirty="0" smtClean="0"/>
              <a:t>Programs can have a number of other types of vulnerabilities, including off-by-one errors, incomplete mediation, and race conditions</a:t>
            </a:r>
          </a:p>
          <a:p>
            <a:r>
              <a:rPr lang="en-US" dirty="0" smtClean="0"/>
              <a:t>Malware can have a variety of harmful effects depending on its characteristics, including resource usage, infection vector, and payload</a:t>
            </a:r>
          </a:p>
          <a:p>
            <a:r>
              <a:rPr lang="en-US" dirty="0" smtClean="0"/>
              <a:t>Developers can use a variety of techniques for writing and testing code for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61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  <p:pic>
        <p:nvPicPr>
          <p:cNvPr id="16" name="Picture 15" descr="fig03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5" y="1523169"/>
            <a:ext cx="4056017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3-02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" b="-2269"/>
          <a:stretch/>
        </p:blipFill>
        <p:spPr>
          <a:xfrm>
            <a:off x="1492539" y="1620917"/>
            <a:ext cx="6150778" cy="493776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same hex value in the same spot in memory can </a:t>
            </a:r>
          </a:p>
          <a:p>
            <a:pPr lvl="1"/>
            <a:r>
              <a:rPr lang="en-US" dirty="0"/>
              <a:t>either be a meaningful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value or </a:t>
            </a:r>
          </a:p>
          <a:p>
            <a:pPr lvl="1"/>
            <a:r>
              <a:rPr lang="en-US" dirty="0"/>
              <a:t>a meaningful </a:t>
            </a:r>
            <a:r>
              <a:rPr lang="en-US" dirty="0">
                <a:solidFill>
                  <a:srgbClr val="FF0000"/>
                </a:solidFill>
              </a:rPr>
              <a:t>instruction </a:t>
            </a:r>
          </a:p>
          <a:p>
            <a:r>
              <a:rPr lang="en-US" dirty="0"/>
              <a:t>It depends on whether the computer treats it as code or data. </a:t>
            </a:r>
          </a:p>
          <a:p>
            <a:r>
              <a:rPr lang="en-US" dirty="0"/>
              <a:t>This will be the basis of the </a:t>
            </a:r>
            <a:r>
              <a:rPr lang="en-US" dirty="0" smtClean="0"/>
              <a:t>attacks</a:t>
            </a:r>
          </a:p>
          <a:p>
            <a:pPr lvl="1"/>
            <a:r>
              <a:rPr lang="en-US" dirty="0"/>
              <a:t>Usually we do not treat code as data, or vice versa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attackers sometimes do, </a:t>
            </a:r>
            <a:r>
              <a:rPr lang="en-US" dirty="0" smtClean="0"/>
              <a:t>however, especially </a:t>
            </a:r>
            <a:r>
              <a:rPr lang="en-US" dirty="0"/>
              <a:t>in memory overflow attacks.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attacker’s trick is to cause data to spill </a:t>
            </a:r>
            <a:r>
              <a:rPr lang="en-US" dirty="0" smtClean="0"/>
              <a:t>over into </a:t>
            </a:r>
            <a:r>
              <a:rPr lang="en-US" dirty="0"/>
              <a:t>executable code and then to select the data values such that they are interpreted </a:t>
            </a:r>
            <a:r>
              <a:rPr lang="en-US" dirty="0" smtClean="0"/>
              <a:t>as valid </a:t>
            </a:r>
            <a:r>
              <a:rPr lang="en-US" dirty="0"/>
              <a:t>instructions to perform the attacker’s goal.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some attackers this is a two-step goal:</a:t>
            </a:r>
          </a:p>
          <a:p>
            <a:pPr lvl="1"/>
            <a:r>
              <a:rPr lang="en-US" dirty="0"/>
              <a:t>First cause the overflow and then </a:t>
            </a:r>
            <a:endParaRPr lang="en-US" dirty="0" smtClean="0"/>
          </a:p>
          <a:p>
            <a:pPr lvl="1"/>
            <a:r>
              <a:rPr lang="en-US" dirty="0" smtClean="0"/>
              <a:t>experiment </a:t>
            </a:r>
            <a:r>
              <a:rPr lang="en-US" dirty="0"/>
              <a:t>with the ensuing action to cause a </a:t>
            </a:r>
            <a:r>
              <a:rPr lang="en-US" dirty="0" smtClean="0"/>
              <a:t>desired, predictable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57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7723</TotalTime>
  <Words>5373</Words>
  <Application>Microsoft Office PowerPoint</Application>
  <PresentationFormat>On-screen Show (4:3)</PresentationFormat>
  <Paragraphs>476</Paragraphs>
  <Slides>61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LiberationSerif</vt:lpstr>
      <vt:lpstr>LiberationSerif-Italic</vt:lpstr>
      <vt:lpstr>Arial</vt:lpstr>
      <vt:lpstr>Calibri</vt:lpstr>
      <vt:lpstr>Courier New</vt:lpstr>
      <vt:lpstr>Clarity</vt:lpstr>
      <vt:lpstr>Document</vt:lpstr>
      <vt:lpstr>Security in Computing, Fifth Edition</vt:lpstr>
      <vt:lpstr>Motivation </vt:lpstr>
      <vt:lpstr>Motivation</vt:lpstr>
      <vt:lpstr>Motivation</vt:lpstr>
      <vt:lpstr>Goal</vt:lpstr>
      <vt:lpstr>Objectives for Chapter 3</vt:lpstr>
      <vt:lpstr>Memory Allocation</vt:lpstr>
      <vt:lpstr>Data vs. Instructions</vt:lpstr>
      <vt:lpstr>Data vs. Instructions</vt:lpstr>
      <vt:lpstr>Buffer Overflows</vt:lpstr>
      <vt:lpstr>Buffer Overflows</vt:lpstr>
      <vt:lpstr>How Buffer Overflows Happen –detail example</vt:lpstr>
      <vt:lpstr>Memory Organization</vt:lpstr>
      <vt:lpstr>Where a Buffer Can Overflow</vt:lpstr>
      <vt:lpstr>The Stack- Para and Return Addr.</vt:lpstr>
      <vt:lpstr>The Stack Frame</vt:lpstr>
      <vt:lpstr>The Stack after Procedure Calls</vt:lpstr>
      <vt:lpstr>The Stack after Procedure Calls</vt:lpstr>
      <vt:lpstr>Compromised Stack</vt:lpstr>
      <vt:lpstr>Overwriting Memory for Execution</vt:lpstr>
      <vt:lpstr>Harm from Buffer Overflows</vt:lpstr>
      <vt:lpstr>Overflow Countermeasures</vt:lpstr>
      <vt:lpstr>Other Programming flaws</vt:lpstr>
      <vt:lpstr>Incomplete Mediation</vt:lpstr>
      <vt:lpstr>Incomplete Mediation-example</vt:lpstr>
      <vt:lpstr>Preventing Incomplete Mediation</vt:lpstr>
      <vt:lpstr>Time-of-Check to Time-of-Use</vt:lpstr>
      <vt:lpstr>Time-of-Check to Time-of-Use</vt:lpstr>
      <vt:lpstr>Time-of-Check to Time-of-Use</vt:lpstr>
      <vt:lpstr>Race Conditions</vt:lpstr>
      <vt:lpstr>Race Conditions</vt:lpstr>
      <vt:lpstr>Other Programming Oversights</vt:lpstr>
      <vt:lpstr>Malware</vt:lpstr>
      <vt:lpstr>Types of Malware</vt:lpstr>
      <vt:lpstr>Types of Malware (cont.)</vt:lpstr>
      <vt:lpstr>History of Malware</vt:lpstr>
      <vt:lpstr>History of Malware (cont.)</vt:lpstr>
      <vt:lpstr>Technical Details: Malicious Code</vt:lpstr>
      <vt:lpstr>Malicious Code Types</vt:lpstr>
      <vt:lpstr>Harm from Malicious Code</vt:lpstr>
      <vt:lpstr>Transmission and Propagation</vt:lpstr>
      <vt:lpstr>PowerPoint Presentation</vt:lpstr>
      <vt:lpstr>PowerPoint Presentation</vt:lpstr>
      <vt:lpstr>PowerPoint Presentation</vt:lpstr>
      <vt:lpstr>Malware Activation</vt:lpstr>
      <vt:lpstr>One-Time Execution (Implanting)</vt:lpstr>
      <vt:lpstr>PowerPoint Presentation</vt:lpstr>
      <vt:lpstr>Memory-Resident Viruses</vt:lpstr>
      <vt:lpstr>Stealth</vt:lpstr>
      <vt:lpstr>Virus Effects</vt:lpstr>
      <vt:lpstr>Countermeasures for Users</vt:lpstr>
      <vt:lpstr>Virus Detection</vt:lpstr>
      <vt:lpstr>Code Red worm Code Pattern</vt:lpstr>
      <vt:lpstr>Virus Signatures-Storage Patterns</vt:lpstr>
      <vt:lpstr>Countermeasures for Developers</vt:lpstr>
      <vt:lpstr>Code Testing</vt:lpstr>
      <vt:lpstr>Design Principles for Security</vt:lpstr>
      <vt:lpstr>PowerPoint Presentation</vt:lpstr>
      <vt:lpstr>PowerPoint Presentation</vt:lpstr>
      <vt:lpstr>Other Countermeasures</vt:lpstr>
      <vt:lpstr>Summary</vt:lpstr>
    </vt:vector>
  </TitlesOfParts>
  <Company>Qmulos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Frank</cp:lastModifiedBy>
  <cp:revision>122</cp:revision>
  <dcterms:created xsi:type="dcterms:W3CDTF">2015-09-09T13:03:04Z</dcterms:created>
  <dcterms:modified xsi:type="dcterms:W3CDTF">2016-08-22T05:55:06Z</dcterms:modified>
</cp:coreProperties>
</file>