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85" r:id="rId3"/>
    <p:sldId id="257" r:id="rId4"/>
    <p:sldId id="258" r:id="rId5"/>
    <p:sldId id="259" r:id="rId6"/>
    <p:sldId id="286" r:id="rId7"/>
    <p:sldId id="260" r:id="rId8"/>
    <p:sldId id="261" r:id="rId9"/>
    <p:sldId id="262" r:id="rId10"/>
    <p:sldId id="263" r:id="rId11"/>
    <p:sldId id="287" r:id="rId12"/>
    <p:sldId id="264" r:id="rId13"/>
    <p:sldId id="265" r:id="rId14"/>
    <p:sldId id="288" r:id="rId15"/>
    <p:sldId id="266" r:id="rId16"/>
    <p:sldId id="267" r:id="rId17"/>
    <p:sldId id="268" r:id="rId18"/>
    <p:sldId id="280" r:id="rId19"/>
    <p:sldId id="289" r:id="rId20"/>
    <p:sldId id="290" r:id="rId21"/>
    <p:sldId id="269" r:id="rId22"/>
    <p:sldId id="270" r:id="rId23"/>
    <p:sldId id="281" r:id="rId24"/>
    <p:sldId id="271" r:id="rId25"/>
    <p:sldId id="291" r:id="rId26"/>
    <p:sldId id="292" r:id="rId27"/>
    <p:sldId id="272" r:id="rId28"/>
    <p:sldId id="273" r:id="rId29"/>
    <p:sldId id="274" r:id="rId30"/>
    <p:sldId id="275" r:id="rId31"/>
    <p:sldId id="282" r:id="rId32"/>
    <p:sldId id="283" r:id="rId33"/>
    <p:sldId id="276" r:id="rId34"/>
    <p:sldId id="284" r:id="rId35"/>
    <p:sldId id="277" r:id="rId36"/>
    <p:sldId id="278" r:id="rId37"/>
    <p:sldId id="293" r:id="rId38"/>
    <p:sldId id="27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214" autoAdjust="0"/>
    <p:restoredTop sz="77138" autoAdjust="0"/>
  </p:normalViewPr>
  <p:slideViewPr>
    <p:cSldViewPr snapToGrid="0" snapToObjects="1">
      <p:cViewPr varScale="1">
        <p:scale>
          <a:sx n="59" d="100"/>
          <a:sy n="59" d="100"/>
        </p:scale>
        <p:origin x="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75A891-DC54-4746-B22F-2BF6FD228F15}" type="datetimeFigureOut">
              <a:rPr lang="en-US" smtClean="0"/>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3F8B3-902C-7043-9909-4F4D681E6C8D}" type="slidenum">
              <a:rPr lang="en-US" smtClean="0"/>
              <a:t>‹#›</a:t>
            </a:fld>
            <a:endParaRPr lang="en-US"/>
          </a:p>
        </p:txBody>
      </p:sp>
    </p:spTree>
    <p:extLst>
      <p:ext uri="{BB962C8B-B14F-4D97-AF65-F5344CB8AC3E}">
        <p14:creationId xmlns:p14="http://schemas.microsoft.com/office/powerpoint/2010/main" val="42059095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2</a:t>
            </a:fld>
            <a:endParaRPr lang="en-US"/>
          </a:p>
        </p:txBody>
      </p:sp>
    </p:spTree>
    <p:extLst>
      <p:ext uri="{BB962C8B-B14F-4D97-AF65-F5344CB8AC3E}">
        <p14:creationId xmlns:p14="http://schemas.microsoft.com/office/powerpoint/2010/main" val="824335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fake banking website meant to trick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652323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software download site meant to trick users into downloading malicious applications.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201057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tiny image served up from one</a:t>
            </a:r>
            <a:r>
              <a:rPr lang="en-US" baseline="0" dirty="0" smtClean="0"/>
              <a:t> </a:t>
            </a:r>
            <a:r>
              <a:rPr lang="en-US" dirty="0" smtClean="0"/>
              <a:t>provider</a:t>
            </a:r>
            <a:r>
              <a:rPr lang="en-US" baseline="0" dirty="0" smtClean="0"/>
              <a:t> (“</a:t>
            </a:r>
            <a:r>
              <a:rPr lang="en-US" baseline="0" dirty="0" err="1" smtClean="0"/>
              <a:t>ClicksRUs</a:t>
            </a:r>
            <a:r>
              <a:rPr lang="en-US" baseline="0" dirty="0" smtClean="0"/>
              <a:t>”) that allows user behavior to be tracked across many sites for advertising purposes. Students probably notice this when they see web ads that offer up items very similar to ones they’ve recently been shopping for on other sites. Web bugs can also be used to track users’ reading of advertising emails.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270195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19</a:t>
            </a:fld>
            <a:endParaRPr lang="en-US"/>
          </a:p>
        </p:txBody>
      </p:sp>
    </p:spTree>
    <p:extLst>
      <p:ext uri="{BB962C8B-B14F-4D97-AF65-F5344CB8AC3E}">
        <p14:creationId xmlns:p14="http://schemas.microsoft.com/office/powerpoint/2010/main" val="358348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20</a:t>
            </a:fld>
            <a:endParaRPr lang="en-US"/>
          </a:p>
        </p:txBody>
      </p:sp>
    </p:spTree>
    <p:extLst>
      <p:ext uri="{BB962C8B-B14F-4D97-AF65-F5344CB8AC3E}">
        <p14:creationId xmlns:p14="http://schemas.microsoft.com/office/powerpoint/2010/main" val="6130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Clickjacking</a:t>
            </a:r>
            <a:r>
              <a:rPr lang="en-US" baseline="0" dirty="0" smtClean="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smtClean="0"/>
              <a:t>iframes</a:t>
            </a:r>
            <a:r>
              <a:rPr lang="en-US" baseline="0" dirty="0" smtClean="0"/>
              <a:t>—is an important component of this attack.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05736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Unwanted</a:t>
            </a:r>
            <a:r>
              <a:rPr lang="en-US" baseline="0" dirty="0" smtClean="0"/>
              <a:t> b</a:t>
            </a:r>
            <a:r>
              <a:rPr lang="en-US" dirty="0" smtClean="0"/>
              <a:t>rowser toolbars are an example that just about every</a:t>
            </a:r>
            <a:r>
              <a:rPr lang="en-US" baseline="0" dirty="0" smtClean="0"/>
              <a:t> student will have had experience with.</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44357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25</a:t>
            </a:fld>
            <a:endParaRPr lang="en-US"/>
          </a:p>
        </p:txBody>
      </p:sp>
    </p:spTree>
    <p:extLst>
      <p:ext uri="{BB962C8B-B14F-4D97-AF65-F5344CB8AC3E}">
        <p14:creationId xmlns:p14="http://schemas.microsoft.com/office/powerpoint/2010/main" val="94615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26</a:t>
            </a:fld>
            <a:endParaRPr lang="en-US"/>
          </a:p>
        </p:txBody>
      </p:sp>
    </p:spTree>
    <p:extLst>
      <p:ext uri="{BB962C8B-B14F-4D97-AF65-F5344CB8AC3E}">
        <p14:creationId xmlns:p14="http://schemas.microsoft.com/office/powerpoint/2010/main" val="318672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of this example attack is that the application returns the entire account</a:t>
            </a:r>
            <a:r>
              <a:rPr lang="en-US" baseline="0" dirty="0" smtClean="0"/>
              <a:t>s table from the database.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99405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browsers have in</a:t>
            </a:r>
            <a:r>
              <a:rPr lang="en-US" baseline="0" dirty="0" smtClean="0"/>
              <a:t> many ways become our new operating systems, the increases in complexity and scrutiny can be seen in this chart of newly discovered browser vulnerabilities.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3093019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29</a:t>
            </a:fld>
            <a:endParaRPr lang="en-US"/>
          </a:p>
        </p:txBody>
      </p:sp>
    </p:spTree>
    <p:extLst>
      <p:ext uri="{BB962C8B-B14F-4D97-AF65-F5344CB8AC3E}">
        <p14:creationId xmlns:p14="http://schemas.microsoft.com/office/powerpoint/2010/main" val="1647013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Stored procedures effectively</a:t>
            </a:r>
            <a:r>
              <a:rPr lang="en-US" baseline="0" dirty="0" smtClean="0"/>
              <a:t> separate SQL code from SQL data, thus preventing most SQL injection attacks.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3838100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31</a:t>
            </a:fld>
            <a:endParaRPr lang="en-US"/>
          </a:p>
        </p:txBody>
      </p:sp>
    </p:spTree>
    <p:extLst>
      <p:ext uri="{BB962C8B-B14F-4D97-AF65-F5344CB8AC3E}">
        <p14:creationId xmlns:p14="http://schemas.microsoft.com/office/powerpoint/2010/main" val="1613447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34</a:t>
            </a:fld>
            <a:endParaRPr lang="en-US"/>
          </a:p>
        </p:txBody>
      </p:sp>
    </p:spTree>
    <p:extLst>
      <p:ext uri="{BB962C8B-B14F-4D97-AF65-F5344CB8AC3E}">
        <p14:creationId xmlns:p14="http://schemas.microsoft.com/office/powerpoint/2010/main" val="1858795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education has become more scientific over the years,</a:t>
            </a:r>
            <a:r>
              <a:rPr lang="en-US" baseline="0" dirty="0" smtClean="0"/>
              <a:t> with products like </a:t>
            </a:r>
            <a:r>
              <a:rPr lang="en-US" baseline="0" dirty="0" err="1" smtClean="0"/>
              <a:t>PhishMe</a:t>
            </a:r>
            <a:r>
              <a:rPr lang="en-US" baseline="0" dirty="0" smtClean="0"/>
              <a:t> automating the user training process and focusing on the worst offenders. PGP and S/MIME are both solutions for encrypting and signing email.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36</a:t>
            </a:fld>
            <a:endParaRPr lang="en-US">
              <a:solidFill>
                <a:prstClr val="black"/>
              </a:solidFill>
              <a:latin typeface="Calibri"/>
            </a:endParaRPr>
          </a:p>
        </p:txBody>
      </p:sp>
    </p:spTree>
    <p:extLst>
      <p:ext uri="{BB962C8B-B14F-4D97-AF65-F5344CB8AC3E}">
        <p14:creationId xmlns:p14="http://schemas.microsoft.com/office/powerpoint/2010/main" val="404026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types of browser</a:t>
            </a:r>
            <a:r>
              <a:rPr lang="en-US" baseline="0" dirty="0" smtClean="0"/>
              <a:t> attack are</a:t>
            </a:r>
            <a:r>
              <a:rPr lang="en-US" dirty="0" smtClean="0"/>
              <a:t> covered</a:t>
            </a:r>
            <a:r>
              <a:rPr lang="en-US" baseline="0" dirty="0" smtClean="0"/>
              <a:t> in more depth in the next few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266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6</a:t>
            </a:fld>
            <a:endParaRPr lang="en-US"/>
          </a:p>
        </p:txBody>
      </p:sp>
    </p:spTree>
    <p:extLst>
      <p:ext uri="{BB962C8B-B14F-4D97-AF65-F5344CB8AC3E}">
        <p14:creationId xmlns:p14="http://schemas.microsoft.com/office/powerpoint/2010/main" val="161080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SilentBanker</a:t>
            </a:r>
            <a:r>
              <a:rPr lang="en-US" dirty="0" smtClean="0"/>
              <a:t> was a Trojan that generally installed</a:t>
            </a:r>
            <a:r>
              <a:rPr lang="en-US" baseline="0" dirty="0" smtClean="0"/>
              <a:t> as a browser plug-in. When it detected the user going to a banking URL, it would intercept keystrokes and even modify them so that money transfers would go to attackers’ accounts.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417942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9</a:t>
            </a:fld>
            <a:endParaRPr lang="en-US"/>
          </a:p>
        </p:txBody>
      </p:sp>
    </p:spTree>
    <p:extLst>
      <p:ext uri="{BB962C8B-B14F-4D97-AF65-F5344CB8AC3E}">
        <p14:creationId xmlns:p14="http://schemas.microsoft.com/office/powerpoint/2010/main" val="176971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3F8B3-902C-7043-9909-4F4D681E6C8D}" type="slidenum">
              <a:rPr lang="en-US" smtClean="0"/>
              <a:t>11</a:t>
            </a:fld>
            <a:endParaRPr lang="en-US"/>
          </a:p>
        </p:txBody>
      </p:sp>
    </p:spTree>
    <p:extLst>
      <p:ext uri="{BB962C8B-B14F-4D97-AF65-F5344CB8AC3E}">
        <p14:creationId xmlns:p14="http://schemas.microsoft.com/office/powerpoint/2010/main" val="190440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CAPTCHAs</a:t>
            </a:r>
            <a:r>
              <a:rPr lang="en-US" baseline="0" dirty="0" smtClean="0"/>
              <a:t> are used by websites to defeat automation, such as by preventing spammers from scripting the creation of massive numbers of email accounts. By using dummy websites to entice users into solving CAPTCHAs, attackers can effectively defeat the CAPTCHAs at scale.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226905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a:t>
            </a:r>
            <a:r>
              <a:rPr lang="en-US" baseline="0" dirty="0" smtClean="0"/>
              <a:t> examples of these mechanisms are </a:t>
            </a:r>
            <a:r>
              <a:rPr lang="en-US" baseline="0" dirty="0" err="1" smtClean="0"/>
              <a:t>SecurID</a:t>
            </a:r>
            <a:r>
              <a:rPr lang="en-US" baseline="0" dirty="0" smtClean="0"/>
              <a:t> tokens, Google Authenticator, and text message codes. Driver signing is an example of using such techniques to mitigate local malware.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3216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44EFBD-D7B0-4ADD-B312-790185298B9C}" type="datetime1">
              <a:rPr lang="en-US" smtClean="0">
                <a:latin typeface="Arial"/>
              </a:rPr>
              <a:t>8/22/2016</a:t>
            </a:fld>
            <a:endParaRPr lang="en-US">
              <a:latin typeface="Arial"/>
            </a:endParaRPr>
          </a:p>
        </p:txBody>
      </p:sp>
      <p:sp>
        <p:nvSpPr>
          <p:cNvPr id="5"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10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5BDE2-7403-4870-9342-00731EA7BBFB}"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80081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6B0D06-21BA-4D3D-BAAF-3329BC5CB483}"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67085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02E21-29EB-4DD0-A716-53C9BC6A204B}"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70875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733B8-2E51-43E2-A6FE-30A80ED91C2B}"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87857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4B844-8D80-4CC8-BC3E-0F36256D853A}"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6124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62E9CB-564A-4E3D-8823-6F0EA9C8651E}"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7088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694D4-3FA3-48FA-9975-BB3B7880A0E0}" type="datetime1">
              <a:rPr lang="en-US" smtClean="0">
                <a:latin typeface="Arial"/>
              </a:rPr>
              <a:t>8/22/2016</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6165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77511-1D3F-40A4-A0E6-2AD445C50AE5}" type="datetime1">
              <a:rPr lang="en-US" smtClean="0">
                <a:latin typeface="Arial"/>
              </a:rPr>
              <a:t>8/22/2016</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2654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9BDC1-9684-4CF7-AB07-E6F34A43E39E}" type="datetime1">
              <a:rPr lang="en-US" smtClean="0">
                <a:latin typeface="Arial"/>
              </a:rPr>
              <a:t>8/22/2016</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8407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BE523-A45B-4CDC-854C-CAD0483D8D9D}"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2104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BA5D9-408C-45AD-B026-827FDAE3C891}"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9620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F623DF0-8D64-43AC-AD8B-812C32AA2530}" type="datetime1">
              <a:rPr lang="en-US" smtClean="0">
                <a:latin typeface="Arial"/>
              </a:rPr>
              <a:t>8/22/2016</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85346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4: The Web—User Side</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3110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Download Substitution</a:t>
            </a:r>
            <a:endParaRPr lang="en-US" dirty="0"/>
          </a:p>
        </p:txBody>
      </p:sp>
      <p:sp>
        <p:nvSpPr>
          <p:cNvPr id="3" name="Content Placeholder 2"/>
          <p:cNvSpPr>
            <a:spLocks noGrp="1"/>
          </p:cNvSpPr>
          <p:nvPr>
            <p:ph idx="1"/>
          </p:nvPr>
        </p:nvSpPr>
        <p:spPr/>
        <p:txBody>
          <a:bodyPr>
            <a:normAutofit/>
          </a:bodyPr>
          <a:lstStyle/>
          <a:p>
            <a:r>
              <a:rPr lang="en-US" sz="2800" dirty="0" smtClean="0"/>
              <a:t>Attacker creates a page with seemingly innocuous and desirable programs for download</a:t>
            </a:r>
          </a:p>
          <a:p>
            <a:r>
              <a:rPr lang="en-US" sz="2800" dirty="0" smtClean="0"/>
              <a:t>Instead of, or in addition to, the intended functionality, the user installs malware</a:t>
            </a:r>
          </a:p>
          <a:p>
            <a:r>
              <a:rPr lang="en-US" sz="2800" dirty="0" smtClean="0"/>
              <a:t>This is a very common technique for spyware</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945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User-in-the-Middle</a:t>
            </a:r>
          </a:p>
        </p:txBody>
      </p:sp>
      <p:sp>
        <p:nvSpPr>
          <p:cNvPr id="3" name="Content Placeholder 2"/>
          <p:cNvSpPr>
            <a:spLocks noGrp="1"/>
          </p:cNvSpPr>
          <p:nvPr>
            <p:ph idx="1"/>
          </p:nvPr>
        </p:nvSpPr>
        <p:spPr/>
        <p:txBody>
          <a:bodyPr/>
          <a:lstStyle/>
          <a:p>
            <a:r>
              <a:rPr lang="en-US" dirty="0" smtClean="0"/>
              <a:t>A form </a:t>
            </a:r>
            <a:r>
              <a:rPr lang="en-US" dirty="0"/>
              <a:t>of attack puts a human between two automated processes </a:t>
            </a:r>
            <a:endParaRPr lang="en-US" dirty="0" smtClean="0"/>
          </a:p>
          <a:p>
            <a:pPr lvl="1"/>
            <a:r>
              <a:rPr lang="en-US" dirty="0" smtClean="0"/>
              <a:t>so </a:t>
            </a:r>
            <a:r>
              <a:rPr lang="en-US" dirty="0"/>
              <a:t>that </a:t>
            </a:r>
            <a:r>
              <a:rPr lang="en-US" dirty="0" smtClean="0"/>
              <a:t>the human </a:t>
            </a:r>
            <a:r>
              <a:rPr lang="en-US" dirty="0"/>
              <a:t>unwittingly helps </a:t>
            </a:r>
            <a:r>
              <a:rPr lang="en-US" dirty="0">
                <a:solidFill>
                  <a:srgbClr val="FF0000"/>
                </a:solidFill>
              </a:rPr>
              <a:t>spammers</a:t>
            </a:r>
            <a:r>
              <a:rPr lang="en-US" dirty="0"/>
              <a:t> register automatically for free email accounts</a:t>
            </a:r>
            <a:r>
              <a:rPr lang="en-US" dirty="0" smtClean="0"/>
              <a:t>.</a:t>
            </a:r>
          </a:p>
          <a:p>
            <a:r>
              <a:rPr lang="en-US" b="1" dirty="0" smtClean="0"/>
              <a:t>CAPTCHA </a:t>
            </a:r>
          </a:p>
          <a:p>
            <a:pPr lvl="1"/>
            <a:r>
              <a:rPr lang="en-US" dirty="0"/>
              <a:t>an acronym for Completely Automated </a:t>
            </a:r>
            <a:r>
              <a:rPr lang="en-US" dirty="0" smtClean="0"/>
              <a:t>Public Turing </a:t>
            </a:r>
            <a:r>
              <a:rPr lang="en-US" dirty="0"/>
              <a:t>test to tell Computers and Humans Apart</a:t>
            </a:r>
            <a:endParaRPr lang="en-US" b="1" dirty="0" smtClean="0"/>
          </a:p>
          <a:p>
            <a:pPr lvl="1"/>
            <a:r>
              <a:rPr lang="en-US" dirty="0" smtClean="0"/>
              <a:t>is </a:t>
            </a:r>
            <a:r>
              <a:rPr lang="en-US" dirty="0"/>
              <a:t>a puzzle that supposedly only a human can solve, so a </a:t>
            </a:r>
            <a:r>
              <a:rPr lang="en-US" dirty="0" smtClean="0"/>
              <a:t>server application </a:t>
            </a:r>
            <a:r>
              <a:rPr lang="en-US" dirty="0"/>
              <a:t>can distinguish between a human who makes a request and an </a:t>
            </a:r>
            <a:r>
              <a:rPr lang="en-US" dirty="0" smtClean="0"/>
              <a:t>automated program </a:t>
            </a:r>
            <a:r>
              <a:rPr lang="en-US" dirty="0"/>
              <a:t>generating the same request repeatedly.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5434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a:t>
            </a:r>
            <a:endParaRPr lang="en-US" dirty="0"/>
          </a:p>
        </p:txBody>
      </p:sp>
      <p:pic>
        <p:nvPicPr>
          <p:cNvPr id="7" name="Content Placeholder 6" descr="fig04-04.tif"/>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8" r="38263"/>
          <a:stretch/>
        </p:blipFill>
        <p:spPr>
          <a:xfrm>
            <a:off x="282222" y="2130777"/>
            <a:ext cx="4065291" cy="374463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8" name="Content Placeholder 7"/>
          <p:cNvSpPr>
            <a:spLocks noGrp="1"/>
          </p:cNvSpPr>
          <p:nvPr>
            <p:ph sz="half" idx="2"/>
          </p:nvPr>
        </p:nvSpPr>
        <p:spPr/>
        <p:txBody>
          <a:bodyPr/>
          <a:lstStyle/>
          <a:p>
            <a:r>
              <a:rPr lang="en-US" dirty="0" smtClean="0"/>
              <a:t>Using click-bait to trick users into solving CAPTCHAs on spammers’ behalf</a:t>
            </a:r>
            <a:endParaRPr lang="en-US" dirty="0"/>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423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Successful Authentication</a:t>
            </a:r>
            <a:endParaRPr lang="en-US" dirty="0"/>
          </a:p>
        </p:txBody>
      </p:sp>
      <p:sp>
        <p:nvSpPr>
          <p:cNvPr id="7" name="Content Placeholder 6"/>
          <p:cNvSpPr>
            <a:spLocks noGrp="1"/>
          </p:cNvSpPr>
          <p:nvPr>
            <p:ph idx="1"/>
          </p:nvPr>
        </p:nvSpPr>
        <p:spPr/>
        <p:txBody>
          <a:bodyPr>
            <a:normAutofit/>
          </a:bodyPr>
          <a:lstStyle/>
          <a:p>
            <a:r>
              <a:rPr lang="en-US" sz="2800" dirty="0" smtClean="0"/>
              <a:t>The attacks listed above are largely failures of authentication</a:t>
            </a:r>
          </a:p>
          <a:p>
            <a:r>
              <a:rPr lang="en-US" sz="2800" dirty="0" smtClean="0"/>
              <a:t>Can be mitigated with</a:t>
            </a:r>
          </a:p>
          <a:p>
            <a:pPr lvl="1"/>
            <a:r>
              <a:rPr lang="en-US" sz="2400" dirty="0" smtClean="0"/>
              <a:t>Shared </a:t>
            </a:r>
            <a:r>
              <a:rPr lang="en-US" sz="2400" dirty="0" smtClean="0"/>
              <a:t>secret</a:t>
            </a:r>
          </a:p>
          <a:p>
            <a:pPr lvl="2"/>
            <a:r>
              <a:rPr lang="en-US" dirty="0"/>
              <a:t>something only the two entities on the </a:t>
            </a:r>
            <a:r>
              <a:rPr lang="en-US" dirty="0" smtClean="0"/>
              <a:t>end should </a:t>
            </a:r>
            <a:r>
              <a:rPr lang="en-US" dirty="0"/>
              <a:t>know</a:t>
            </a:r>
            <a:endParaRPr lang="en-US" sz="3400" dirty="0" smtClean="0"/>
          </a:p>
          <a:p>
            <a:pPr lvl="1"/>
            <a:r>
              <a:rPr lang="en-US" sz="2400" dirty="0" smtClean="0"/>
              <a:t>One-time </a:t>
            </a:r>
            <a:r>
              <a:rPr lang="en-US" sz="2400" dirty="0" smtClean="0"/>
              <a:t>password</a:t>
            </a:r>
          </a:p>
          <a:p>
            <a:pPr lvl="2"/>
            <a:r>
              <a:rPr lang="en-US" dirty="0" err="1"/>
              <a:t>SecurID</a:t>
            </a:r>
            <a:r>
              <a:rPr lang="en-US" dirty="0"/>
              <a:t> </a:t>
            </a:r>
            <a:r>
              <a:rPr lang="en-US" dirty="0" smtClean="0"/>
              <a:t>token: generates </a:t>
            </a:r>
            <a:r>
              <a:rPr lang="en-US" dirty="0"/>
              <a:t>a new random number every </a:t>
            </a:r>
            <a:r>
              <a:rPr lang="en-US" dirty="0" smtClean="0"/>
              <a:t>60 seconds</a:t>
            </a:r>
            <a:endParaRPr lang="en-US" sz="3800" dirty="0" smtClean="0"/>
          </a:p>
          <a:p>
            <a:pPr lvl="1"/>
            <a:r>
              <a:rPr lang="en-US" sz="2400" dirty="0" smtClean="0"/>
              <a:t>Out-of-band </a:t>
            </a:r>
            <a:r>
              <a:rPr lang="en-US" sz="2400" dirty="0" smtClean="0"/>
              <a:t>communication</a:t>
            </a:r>
          </a:p>
          <a:p>
            <a:pPr lvl="2"/>
            <a:r>
              <a:rPr lang="en-US" dirty="0"/>
              <a:t>transferring one fact along a communication </a:t>
            </a:r>
            <a:r>
              <a:rPr lang="en-US" dirty="0" smtClean="0"/>
              <a:t>path separate </a:t>
            </a:r>
            <a:r>
              <a:rPr lang="en-US" dirty="0"/>
              <a:t>from that of another </a:t>
            </a:r>
            <a:r>
              <a:rPr lang="en-US" dirty="0" smtClean="0"/>
              <a:t>fact</a:t>
            </a:r>
          </a:p>
          <a:p>
            <a:pPr lvl="2"/>
            <a:r>
              <a:rPr lang="en-US" dirty="0"/>
              <a:t>bank card PINs are always </a:t>
            </a:r>
            <a:r>
              <a:rPr lang="en-US" dirty="0" smtClean="0"/>
              <a:t>mailed separately </a:t>
            </a:r>
            <a:r>
              <a:rPr lang="en-US" dirty="0"/>
              <a:t>from the bank card</a:t>
            </a:r>
            <a:endParaRPr lang="en-US" sz="6000"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2" name="Footer Placeholder 1"/>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6485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Attacks Targeting Users</a:t>
            </a:r>
          </a:p>
        </p:txBody>
      </p:sp>
      <p:sp>
        <p:nvSpPr>
          <p:cNvPr id="3" name="Content Placeholder 2"/>
          <p:cNvSpPr>
            <a:spLocks noGrp="1"/>
          </p:cNvSpPr>
          <p:nvPr>
            <p:ph idx="1"/>
          </p:nvPr>
        </p:nvSpPr>
        <p:spPr/>
        <p:txBody>
          <a:bodyPr/>
          <a:lstStyle/>
          <a:p>
            <a:r>
              <a:rPr lang="en-US" sz="3200" dirty="0"/>
              <a:t>T</a:t>
            </a:r>
            <a:r>
              <a:rPr lang="en-US" sz="3200" dirty="0" smtClean="0"/>
              <a:t>wo </a:t>
            </a:r>
            <a:r>
              <a:rPr lang="en-US" sz="3200" dirty="0"/>
              <a:t>classes of situations involving web content</a:t>
            </a:r>
            <a:r>
              <a:rPr lang="en-US" sz="3200" dirty="0" smtClean="0"/>
              <a:t>.</a:t>
            </a:r>
          </a:p>
          <a:p>
            <a:pPr lvl="1"/>
            <a:r>
              <a:rPr lang="en-US" sz="2800" dirty="0"/>
              <a:t>false </a:t>
            </a:r>
            <a:r>
              <a:rPr lang="en-US" sz="2800" dirty="0" smtClean="0"/>
              <a:t>content</a:t>
            </a:r>
          </a:p>
          <a:p>
            <a:pPr lvl="1"/>
            <a:r>
              <a:rPr lang="en-US" sz="2800" dirty="0"/>
              <a:t>harm the </a:t>
            </a:r>
            <a:r>
              <a:rPr lang="en-US" sz="2800" dirty="0" smtClean="0"/>
              <a:t>viewer</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4310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Website</a:t>
            </a:r>
            <a:endParaRPr lang="en-US" dirty="0"/>
          </a:p>
        </p:txBody>
      </p:sp>
      <p:pic>
        <p:nvPicPr>
          <p:cNvPr id="5" name="Content Placeholder 4" descr="fig04-07.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81" b="1302"/>
          <a:stretch/>
        </p:blipFill>
        <p:spPr>
          <a:xfrm>
            <a:off x="1280246" y="1558153"/>
            <a:ext cx="6559236" cy="481105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306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Code</a:t>
            </a:r>
            <a:endParaRPr lang="en-US" dirty="0"/>
          </a:p>
        </p:txBody>
      </p:sp>
      <p:pic>
        <p:nvPicPr>
          <p:cNvPr id="5" name="Content Placeholder 4" descr="fig04-08.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60" b="-2247"/>
          <a:stretch/>
        </p:blipFill>
        <p:spPr>
          <a:xfrm>
            <a:off x="1417486" y="1611730"/>
            <a:ext cx="6102405" cy="493776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6" name="Rectangle 5"/>
          <p:cNvSpPr/>
          <p:nvPr/>
        </p:nvSpPr>
        <p:spPr>
          <a:xfrm>
            <a:off x="4058156" y="644535"/>
            <a:ext cx="4572000" cy="923330"/>
          </a:xfrm>
          <a:prstGeom prst="rect">
            <a:avLst/>
          </a:prstGeom>
        </p:spPr>
        <p:txBody>
          <a:bodyPr>
            <a:spAutoFit/>
          </a:bodyPr>
          <a:lstStyle/>
          <a:p>
            <a:r>
              <a:rPr lang="en-US" dirty="0">
                <a:solidFill>
                  <a:srgbClr val="000000"/>
                </a:solidFill>
                <a:latin typeface="LiberationSerif"/>
              </a:rPr>
              <a:t>(</a:t>
            </a:r>
            <a:r>
              <a:rPr lang="en-US" dirty="0">
                <a:solidFill>
                  <a:srgbClr val="0000EF"/>
                </a:solidFill>
                <a:latin typeface="LiberationSerif"/>
              </a:rPr>
              <a:t>www.pdf-new-2010-download.com</a:t>
            </a:r>
            <a:r>
              <a:rPr lang="en-US" dirty="0">
                <a:solidFill>
                  <a:srgbClr val="000000"/>
                </a:solidFill>
                <a:latin typeface="LiberationSerif"/>
              </a:rPr>
              <a:t>) was redirected from</a:t>
            </a:r>
          </a:p>
          <a:p>
            <a:r>
              <a:rPr lang="en-US" dirty="0">
                <a:solidFill>
                  <a:srgbClr val="0000EF"/>
                </a:solidFill>
                <a:latin typeface="LiberationSerif"/>
              </a:rPr>
              <a:t>www.adobe-download-center.com</a:t>
            </a:r>
            <a:r>
              <a:rPr lang="en-US" dirty="0">
                <a:solidFill>
                  <a:srgbClr val="000000"/>
                </a:solidFill>
                <a:latin typeface="LiberationSerif"/>
              </a:rPr>
              <a:t>;</a:t>
            </a:r>
            <a:endParaRPr lang="en-US" dirty="0"/>
          </a:p>
        </p:txBody>
      </p:sp>
    </p:spTree>
    <p:extLst>
      <p:ext uri="{BB962C8B-B14F-4D97-AF65-F5344CB8AC3E}">
        <p14:creationId xmlns:p14="http://schemas.microsoft.com/office/powerpoint/2010/main" val="338206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a:t>
            </a:r>
            <a:r>
              <a:rPr lang="en-US" dirty="0" smtClean="0"/>
              <a:t>Bug- </a:t>
            </a:r>
            <a:r>
              <a:rPr lang="en-US" b="1" dirty="0"/>
              <a:t>compromising privacy.</a:t>
            </a:r>
            <a:endParaRPr lang="en-US" dirty="0"/>
          </a:p>
        </p:txBody>
      </p:sp>
      <p:pic>
        <p:nvPicPr>
          <p:cNvPr id="5" name="Content Placeholder 4" descr="fig04-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0" b="-669"/>
          <a:stretch/>
        </p:blipFill>
        <p:spPr>
          <a:xfrm>
            <a:off x="1905622" y="1601270"/>
            <a:ext cx="5329328" cy="479662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3291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a web bug malicious? </a:t>
            </a:r>
          </a:p>
        </p:txBody>
      </p:sp>
      <p:sp>
        <p:nvSpPr>
          <p:cNvPr id="3" name="Content Placeholder 2"/>
          <p:cNvSpPr>
            <a:spLocks noGrp="1"/>
          </p:cNvSpPr>
          <p:nvPr>
            <p:ph idx="1"/>
          </p:nvPr>
        </p:nvSpPr>
        <p:spPr/>
        <p:txBody>
          <a:bodyPr/>
          <a:lstStyle/>
          <a:p>
            <a:r>
              <a:rPr lang="en-US" dirty="0" smtClean="0"/>
              <a:t>Probably </a:t>
            </a:r>
            <a:r>
              <a:rPr lang="en-US" dirty="0"/>
              <a:t>not, </a:t>
            </a:r>
            <a:endParaRPr lang="en-US" dirty="0" smtClean="0"/>
          </a:p>
          <a:p>
            <a:pPr lvl="1"/>
            <a:r>
              <a:rPr lang="en-US" dirty="0" smtClean="0"/>
              <a:t>although </a:t>
            </a:r>
            <a:r>
              <a:rPr lang="en-US" dirty="0"/>
              <a:t>some people would claim that </a:t>
            </a:r>
            <a:r>
              <a:rPr lang="en-US" dirty="0" smtClean="0"/>
              <a:t>the unannounced </a:t>
            </a:r>
            <a:r>
              <a:rPr lang="en-US" dirty="0"/>
              <a:t>tracking is a harmful invasion of privacy. </a:t>
            </a:r>
            <a:endParaRPr lang="en-US" dirty="0" smtClean="0"/>
          </a:p>
          <a:p>
            <a:r>
              <a:rPr lang="en-US" dirty="0" smtClean="0"/>
              <a:t>But </a:t>
            </a:r>
            <a:r>
              <a:rPr lang="en-US" dirty="0"/>
              <a:t>the invisible image is </a:t>
            </a:r>
            <a:r>
              <a:rPr lang="en-US" dirty="0" smtClean="0"/>
              <a:t>also useful </a:t>
            </a:r>
            <a:r>
              <a:rPr lang="en-US" dirty="0"/>
              <a:t>in more malicious activities, as described next.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7499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normAutofit/>
          </a:bodyPr>
          <a:lstStyle/>
          <a:p>
            <a:r>
              <a:rPr lang="en-US" dirty="0"/>
              <a:t>Suppose you are at a gasoline filling station with three buttons to press to select </a:t>
            </a:r>
            <a:r>
              <a:rPr lang="en-US" dirty="0" smtClean="0"/>
              <a:t>the grade </a:t>
            </a:r>
            <a:r>
              <a:rPr lang="en-US" dirty="0"/>
              <a:t>of fuel you want. The station owner, noticing that most people buy the </a:t>
            </a:r>
            <a:r>
              <a:rPr lang="en-US" dirty="0" smtClean="0"/>
              <a:t>lowest-priced fuel </a:t>
            </a:r>
            <a:r>
              <a:rPr lang="en-US" dirty="0"/>
              <a:t>but that his greatest profit comes from the highest-priced product, decides to pull </a:t>
            </a:r>
            <a:r>
              <a:rPr lang="en-US" dirty="0" smtClean="0"/>
              <a:t>a trick.</a:t>
            </a:r>
          </a:p>
          <a:p>
            <a:r>
              <a:rPr lang="en-US" dirty="0"/>
              <a:t>He pastes stickers over the buttons for the lowest and highest prices </a:t>
            </a:r>
            <a:r>
              <a:rPr lang="en-US" dirty="0" smtClean="0"/>
              <a:t>saying, respectively</a:t>
            </a:r>
            <a:r>
              <a:rPr lang="en-US" dirty="0"/>
              <a:t>, “high performance” (on the lowest-priced button) and “economy” (on </a:t>
            </a:r>
            <a:r>
              <a:rPr lang="en-US" dirty="0" smtClean="0"/>
              <a:t>the expensive</a:t>
            </a:r>
            <a:r>
              <a:rPr lang="en-US" dirty="0"/>
              <a:t>, high-profit button). </a:t>
            </a:r>
            <a:endParaRPr lang="en-US" dirty="0" smtClean="0"/>
          </a:p>
          <a:p>
            <a:r>
              <a:rPr lang="en-US" dirty="0" smtClean="0"/>
              <a:t>Thus</a:t>
            </a:r>
            <a:r>
              <a:rPr lang="en-US" dirty="0"/>
              <a:t>, some people will inadvertently push </a:t>
            </a:r>
            <a:r>
              <a:rPr lang="en-US" dirty="0" smtClean="0"/>
              <a:t>the economy/high-priced </a:t>
            </a:r>
            <a:r>
              <a:rPr lang="en-US" dirty="0"/>
              <a:t>button and unwittingly generate a higher profit</a:t>
            </a:r>
            <a:r>
              <a:rPr lang="en-US" dirty="0" smtClean="0"/>
              <a: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0537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a:t>W</a:t>
            </a:r>
            <a:r>
              <a:rPr lang="en-US" dirty="0" smtClean="0"/>
              <a:t>e </a:t>
            </a:r>
            <a:r>
              <a:rPr lang="en-US" dirty="0"/>
              <a:t>move beyond the general programs of the previous chapter to </a:t>
            </a:r>
            <a:r>
              <a:rPr lang="en-US" dirty="0" smtClean="0"/>
              <a:t>more specific </a:t>
            </a:r>
            <a:r>
              <a:rPr lang="en-US" dirty="0"/>
              <a:t>code that supports user interaction with the Internet</a:t>
            </a:r>
            <a:r>
              <a:rPr lang="en-US" dirty="0" smtClean="0"/>
              <a:t>.</a:t>
            </a:r>
          </a:p>
          <a:p>
            <a:r>
              <a:rPr lang="en-US" dirty="0" smtClean="0"/>
              <a:t>We </a:t>
            </a:r>
            <a:r>
              <a:rPr lang="en-US" dirty="0"/>
              <a:t>look more specifically at the kinds of security threats and vulnerabilities that Internet access makes possible.</a:t>
            </a:r>
          </a:p>
          <a:p>
            <a:pPr lvl="1"/>
            <a:r>
              <a:rPr lang="en-US" dirty="0" smtClean="0"/>
              <a:t>Internet </a:t>
            </a:r>
            <a:r>
              <a:rPr lang="en-US" dirty="0"/>
              <a:t>code </a:t>
            </a:r>
            <a:r>
              <a:rPr lang="en-US" dirty="0" smtClean="0"/>
              <a:t>has all </a:t>
            </a:r>
            <a:r>
              <a:rPr lang="en-US" dirty="0"/>
              <a:t>the potential problems of general </a:t>
            </a:r>
            <a:r>
              <a:rPr lang="en-US" dirty="0" smtClean="0"/>
              <a:t>programs</a:t>
            </a:r>
          </a:p>
          <a:p>
            <a:r>
              <a:rPr lang="en-US" dirty="0" smtClean="0"/>
              <a:t>Focus on </a:t>
            </a:r>
            <a:r>
              <a:rPr lang="en-US" dirty="0"/>
              <a:t>the user or client </a:t>
            </a:r>
            <a:r>
              <a:rPr lang="en-US" dirty="0" smtClean="0"/>
              <a:t>side</a:t>
            </a:r>
          </a:p>
          <a:p>
            <a:pPr lvl="1"/>
            <a:r>
              <a:rPr lang="en-US" dirty="0" smtClean="0"/>
              <a:t>harm </a:t>
            </a:r>
            <a:r>
              <a:rPr lang="en-US" dirty="0"/>
              <a:t>that can come </a:t>
            </a:r>
            <a:r>
              <a:rPr lang="en-US" dirty="0" smtClean="0"/>
              <a:t>to an </a:t>
            </a:r>
            <a:r>
              <a:rPr lang="en-US" dirty="0"/>
              <a:t>individual user interacting with Internet locations. </a:t>
            </a:r>
            <a:endParaRPr lang="en-US" dirty="0" smtClean="0"/>
          </a:p>
          <a:p>
            <a:pPr lvl="1"/>
            <a:r>
              <a:rPr lang="en-US" dirty="0" smtClean="0"/>
              <a:t>in </a:t>
            </a:r>
            <a:r>
              <a:rPr lang="en-US" dirty="0"/>
              <a:t>Chapter 6 we look </a:t>
            </a:r>
            <a:r>
              <a:rPr lang="en-US" dirty="0" smtClean="0"/>
              <a:t>at security </a:t>
            </a:r>
            <a:r>
              <a:rPr lang="en-US" dirty="0"/>
              <a:t>networking issues largely outside the user’s realm or control, problems such </a:t>
            </a:r>
            <a:r>
              <a:rPr lang="en-US" dirty="0" smtClean="0"/>
              <a:t>as interception </a:t>
            </a:r>
            <a:r>
              <a:rPr lang="en-US" dirty="0"/>
              <a:t>of communications, replay attacks, and denial of service.</a:t>
            </a:r>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1845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lstStyle/>
          <a:p>
            <a:r>
              <a:rPr lang="en-US" dirty="0" smtClean="0"/>
              <a:t>is </a:t>
            </a:r>
            <a:r>
              <a:rPr lang="en-US" dirty="0"/>
              <a:t>a way of tricking users into providing desired input</a:t>
            </a:r>
            <a:r>
              <a:rPr lang="en-US" dirty="0" smtClean="0"/>
              <a:t>.</a:t>
            </a:r>
          </a:p>
          <a:p>
            <a:r>
              <a:rPr lang="en-US" dirty="0" smtClean="0"/>
              <a:t>is </a:t>
            </a:r>
            <a:r>
              <a:rPr lang="en-US" dirty="0"/>
              <a:t>a technique that essentially causes that prompt box to slide around so that [Yes] is always under the mouse.</a:t>
            </a:r>
          </a:p>
          <a:p>
            <a:pPr marL="0" indent="0">
              <a:buNone/>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534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1741469" y="1344703"/>
            <a:ext cx="5654408" cy="533559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74608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Drive-By Download</a:t>
            </a:r>
            <a:endParaRPr lang="en-US" dirty="0"/>
          </a:p>
        </p:txBody>
      </p:sp>
      <p:sp>
        <p:nvSpPr>
          <p:cNvPr id="3" name="Content Placeholder 2"/>
          <p:cNvSpPr>
            <a:spLocks noGrp="1"/>
          </p:cNvSpPr>
          <p:nvPr>
            <p:ph idx="1"/>
          </p:nvPr>
        </p:nvSpPr>
        <p:spPr/>
        <p:txBody>
          <a:bodyPr/>
          <a:lstStyle/>
          <a:p>
            <a:r>
              <a:rPr lang="en-US" dirty="0" smtClean="0"/>
              <a:t>Code is downloaded, installed, and executed on a computer without the user’s knowledge</a:t>
            </a:r>
          </a:p>
          <a:p>
            <a:r>
              <a:rPr lang="en-US" dirty="0" smtClean="0"/>
              <a:t>May be the result of </a:t>
            </a:r>
            <a:r>
              <a:rPr lang="en-US" dirty="0" err="1" smtClean="0"/>
              <a:t>clickjacking</a:t>
            </a:r>
            <a:r>
              <a:rPr lang="en-US" dirty="0" smtClean="0"/>
              <a:t>, fake code, program download </a:t>
            </a:r>
            <a:r>
              <a:rPr lang="en-US" dirty="0" err="1" smtClean="0"/>
              <a:t>subsitution</a:t>
            </a:r>
            <a:r>
              <a:rPr lang="en-US" dirty="0" smtClean="0"/>
              <a:t>, etc.</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pic>
        <p:nvPicPr>
          <p:cNvPr id="5" name="Picture 4" descr="fig04-1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6" y="4189432"/>
            <a:ext cx="8507506" cy="1279033"/>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191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Attacks targeting sensitive </a:t>
            </a:r>
            <a:r>
              <a:rPr lang="en-US" dirty="0" smtClean="0"/>
              <a:t>data</a:t>
            </a:r>
            <a:endParaRPr lang="en-US" dirty="0"/>
          </a:p>
        </p:txBody>
      </p:sp>
      <p:sp>
        <p:nvSpPr>
          <p:cNvPr id="3" name="Content Placeholder 2"/>
          <p:cNvSpPr>
            <a:spLocks noGrp="1"/>
          </p:cNvSpPr>
          <p:nvPr>
            <p:ph idx="1"/>
          </p:nvPr>
        </p:nvSpPr>
        <p:spPr/>
        <p:txBody>
          <a:bodyPr/>
          <a:lstStyle/>
          <a:p>
            <a:r>
              <a:rPr lang="en-US" dirty="0"/>
              <a:t>E</a:t>
            </a:r>
            <a:r>
              <a:rPr lang="en-US" dirty="0" smtClean="0"/>
              <a:t>xtract </a:t>
            </a:r>
            <a:r>
              <a:rPr lang="en-US" dirty="0"/>
              <a:t>sensitive information. </a:t>
            </a:r>
            <a:endParaRPr lang="en-US" dirty="0" smtClean="0"/>
          </a:p>
          <a:p>
            <a:r>
              <a:rPr lang="en-US" dirty="0"/>
              <a:t>A</a:t>
            </a:r>
            <a:r>
              <a:rPr lang="en-US" dirty="0" smtClean="0"/>
              <a:t>ttacks can </a:t>
            </a:r>
            <a:r>
              <a:rPr lang="en-US" dirty="0"/>
              <a:t>go in either direction: </a:t>
            </a:r>
            <a:endParaRPr lang="en-US" dirty="0" smtClean="0"/>
          </a:p>
          <a:p>
            <a:pPr lvl="1"/>
            <a:r>
              <a:rPr lang="en-US" dirty="0" smtClean="0"/>
              <a:t>from </a:t>
            </a:r>
            <a:r>
              <a:rPr lang="en-US" dirty="0"/>
              <a:t>user against web site, or vice versa, </a:t>
            </a:r>
            <a:endParaRPr lang="en-US" dirty="0" smtClean="0"/>
          </a:p>
          <a:p>
            <a:pPr lvl="1"/>
            <a:r>
              <a:rPr lang="en-US" dirty="0" smtClean="0"/>
              <a:t>it </a:t>
            </a:r>
            <a:r>
              <a:rPr lang="en-US" dirty="0"/>
              <a:t>is </a:t>
            </a:r>
            <a:r>
              <a:rPr lang="en-US" dirty="0" smtClean="0"/>
              <a:t>more common </a:t>
            </a:r>
            <a:r>
              <a:rPr lang="en-US" dirty="0"/>
              <a:t>for them to apply against the remote web server (because servers typically </a:t>
            </a:r>
            <a:r>
              <a:rPr lang="en-US" dirty="0" smtClean="0"/>
              <a:t>have valuable </a:t>
            </a:r>
            <a:r>
              <a:rPr lang="en-US" dirty="0"/>
              <a:t>data on many people, unlike a single user). </a:t>
            </a:r>
            <a:endParaRPr lang="en-US" dirty="0" smtClean="0"/>
          </a:p>
          <a:p>
            <a:r>
              <a:rPr lang="en-US" dirty="0" smtClean="0"/>
              <a:t>These </a:t>
            </a:r>
            <a:r>
              <a:rPr lang="en-US" dirty="0"/>
              <a:t>incidents try to trick a </a:t>
            </a:r>
            <a:r>
              <a:rPr lang="en-US" dirty="0" smtClean="0"/>
              <a:t>database management </a:t>
            </a:r>
            <a:r>
              <a:rPr lang="en-US" dirty="0"/>
              <a:t>system into revealing otherwise controlled information.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28340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lstStyle/>
          <a:p>
            <a:r>
              <a:rPr lang="en-US" dirty="0" smtClean="0"/>
              <a:t>Tricking a client or server into executing scripted code by including the code in data inputs</a:t>
            </a:r>
          </a:p>
          <a:p>
            <a:r>
              <a:rPr lang="en-US" dirty="0"/>
              <a:t>S</a:t>
            </a:r>
            <a:r>
              <a:rPr lang="en-US" dirty="0" smtClean="0"/>
              <a:t>cripts and HTML tags are encoded as plaintext just like user inputs, so they can take over web pages similarly to the way buffer overflow attacks can take </a:t>
            </a:r>
            <a:r>
              <a:rPr lang="en-US" smtClean="0"/>
              <a:t>over programs</a:t>
            </a:r>
            <a:endParaRPr lang="en-US" dirty="0"/>
          </a:p>
          <a:p>
            <a:endParaRPr lang="en-US" dirty="0" smtClean="0"/>
          </a:p>
          <a:p>
            <a:endParaRPr lang="en-US" dirty="0"/>
          </a:p>
          <a:p>
            <a:pPr marL="0" indent="0">
              <a:buNone/>
            </a:pPr>
            <a:r>
              <a:rPr lang="en-US" dirty="0">
                <a:latin typeface="Courier New"/>
                <a:cs typeface="Courier New"/>
              </a:rPr>
              <a:t>Cool&lt;</a:t>
            </a:r>
            <a:r>
              <a:rPr lang="en-US" dirty="0" err="1">
                <a:latin typeface="Courier New"/>
                <a:cs typeface="Courier New"/>
              </a:rPr>
              <a:t>br</a:t>
            </a:r>
            <a:r>
              <a:rPr lang="en-US" dirty="0">
                <a:latin typeface="Courier New"/>
                <a:cs typeface="Courier New"/>
              </a:rPr>
              <a:t>&gt;story.&lt;</a:t>
            </a:r>
            <a:r>
              <a:rPr lang="en-US" dirty="0" err="1">
                <a:latin typeface="Courier New"/>
                <a:cs typeface="Courier New"/>
              </a:rPr>
              <a:t>br</a:t>
            </a:r>
            <a:r>
              <a:rPr lang="en-US" dirty="0">
                <a:latin typeface="Courier New"/>
                <a:cs typeface="Courier New"/>
              </a:rPr>
              <a:t>&gt;</a:t>
            </a:r>
            <a:r>
              <a:rPr lang="en-US" dirty="0" err="1">
                <a:latin typeface="Courier New"/>
                <a:cs typeface="Courier New"/>
              </a:rPr>
              <a:t>KCTVBigFan</a:t>
            </a:r>
            <a:r>
              <a:rPr lang="en-US" dirty="0">
                <a:latin typeface="Courier New"/>
                <a:cs typeface="Courier New"/>
              </a:rPr>
              <a:t>&lt;script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badsite.com</a:t>
            </a:r>
            <a:r>
              <a:rPr lang="en-US" dirty="0">
                <a:latin typeface="Courier New"/>
                <a:cs typeface="Courier New"/>
              </a:rPr>
              <a:t>/</a:t>
            </a:r>
            <a:r>
              <a:rPr lang="en-US" dirty="0" err="1">
                <a:latin typeface="Courier New"/>
                <a:cs typeface="Courier New"/>
              </a:rPr>
              <a:t>xss.js</a:t>
            </a:r>
            <a:r>
              <a:rPr lang="en-US" dirty="0" smtClean="0">
                <a:latin typeface="Courier New"/>
                <a:cs typeface="Courier New"/>
              </a:rPr>
              <a:t>&gt;&lt;</a:t>
            </a:r>
            <a:r>
              <a:rPr lang="en-US" dirty="0">
                <a:latin typeface="Courier New"/>
                <a:cs typeface="Courier New"/>
              </a:rPr>
              <a:t>/script</a:t>
            </a:r>
            <a:r>
              <a:rPr lang="en-US" dirty="0" smtClean="0">
                <a:latin typeface="Courier New"/>
                <a:cs typeface="Courier New"/>
              </a:rPr>
              <a:t>&gt;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7267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r>
              <a:rPr lang="en-US" dirty="0" smtClean="0"/>
              <a:t>): </a:t>
            </a:r>
            <a:r>
              <a:rPr lang="en-US" dirty="0"/>
              <a:t>example </a:t>
            </a:r>
          </a:p>
        </p:txBody>
      </p:sp>
      <p:sp>
        <p:nvSpPr>
          <p:cNvPr id="3" name="Content Placeholder 2"/>
          <p:cNvSpPr>
            <a:spLocks noGrp="1"/>
          </p:cNvSpPr>
          <p:nvPr>
            <p:ph idx="1"/>
          </p:nvPr>
        </p:nvSpPr>
        <p:spPr/>
        <p:txBody>
          <a:bodyPr/>
          <a:lstStyle/>
          <a:p>
            <a:r>
              <a:rPr lang="en-US" dirty="0"/>
              <a:t>I</a:t>
            </a:r>
            <a:r>
              <a:rPr lang="en-US" dirty="0" smtClean="0"/>
              <a:t>n </a:t>
            </a:r>
            <a:r>
              <a:rPr lang="en-US" dirty="0"/>
              <a:t>a blog or stream </a:t>
            </a:r>
            <a:r>
              <a:rPr lang="en-US" dirty="0" smtClean="0"/>
              <a:t>of comments</a:t>
            </a:r>
            <a:r>
              <a:rPr lang="en-US" dirty="0"/>
              <a:t>. </a:t>
            </a:r>
            <a:endParaRPr lang="en-US" dirty="0" smtClean="0"/>
          </a:p>
          <a:p>
            <a:r>
              <a:rPr lang="en-US" dirty="0" smtClean="0"/>
              <a:t>Suppose </a:t>
            </a:r>
            <a:r>
              <a:rPr lang="en-US" dirty="0"/>
              <a:t>station KCTV posted news stories online about which it invited </a:t>
            </a:r>
            <a:r>
              <a:rPr lang="en-US" dirty="0" smtClean="0"/>
              <a:t>users to </a:t>
            </a:r>
            <a:r>
              <a:rPr lang="en-US" dirty="0"/>
              <a:t>post comments. </a:t>
            </a:r>
            <a:endParaRPr lang="en-US" dirty="0" smtClean="0"/>
          </a:p>
          <a:p>
            <a:r>
              <a:rPr lang="en-US" dirty="0" smtClean="0"/>
              <a:t>A </a:t>
            </a:r>
            <a:r>
              <a:rPr lang="en-US" dirty="0"/>
              <a:t>malicious user could post a comment with embedded </a:t>
            </a:r>
            <a:r>
              <a:rPr lang="en-US" dirty="0" smtClean="0"/>
              <a:t>HTML containing </a:t>
            </a:r>
            <a:r>
              <a:rPr lang="en-US" dirty="0"/>
              <a:t>a script, such as but their browser would execute the malicious script.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93247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Content Placeholder 2"/>
          <p:cNvSpPr>
            <a:spLocks noGrp="1"/>
          </p:cNvSpPr>
          <p:nvPr>
            <p:ph idx="1"/>
          </p:nvPr>
        </p:nvSpPr>
        <p:spPr/>
        <p:txBody>
          <a:bodyPr/>
          <a:lstStyle/>
          <a:p>
            <a:r>
              <a:rPr lang="en-US" dirty="0"/>
              <a:t>Cross-site scripting attacks are one example of the category of injection attacks, </a:t>
            </a:r>
            <a:endParaRPr lang="en-US" dirty="0" smtClean="0"/>
          </a:p>
          <a:p>
            <a:pPr lvl="1"/>
            <a:r>
              <a:rPr lang="en-US" dirty="0" smtClean="0"/>
              <a:t>malicious </a:t>
            </a:r>
            <a:r>
              <a:rPr lang="en-US" dirty="0"/>
              <a:t>content is inserted into a valid client–server exchange. </a:t>
            </a:r>
            <a:endParaRPr lang="en-US" dirty="0" smtClean="0"/>
          </a:p>
          <a:p>
            <a:r>
              <a:rPr lang="en-US" b="1" dirty="0"/>
              <a:t>SQL </a:t>
            </a:r>
            <a:r>
              <a:rPr lang="en-US" b="1" dirty="0" smtClean="0"/>
              <a:t>injection</a:t>
            </a:r>
            <a:endParaRPr lang="en-US" dirty="0"/>
          </a:p>
          <a:p>
            <a:pPr lvl="1"/>
            <a:r>
              <a:rPr lang="en-US" dirty="0" smtClean="0"/>
              <a:t>Another injection attack</a:t>
            </a:r>
            <a:r>
              <a:rPr lang="en-US" dirty="0"/>
              <a:t>, called </a:t>
            </a:r>
            <a:r>
              <a:rPr lang="en-US" dirty="0" smtClean="0"/>
              <a:t>operates </a:t>
            </a:r>
            <a:r>
              <a:rPr lang="en-US" dirty="0"/>
              <a:t>by inserting code into an exchange between a </a:t>
            </a:r>
            <a:r>
              <a:rPr lang="en-US" dirty="0" smtClean="0"/>
              <a:t>client and </a:t>
            </a:r>
            <a:r>
              <a:rPr lang="en-US" dirty="0">
                <a:solidFill>
                  <a:srgbClr val="FF0000"/>
                </a:solidFill>
              </a:rPr>
              <a:t>database</a:t>
            </a:r>
            <a:r>
              <a:rPr lang="en-US" dirty="0"/>
              <a:t> server.</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6959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a:xfrm>
            <a:off x="457200" y="1600200"/>
            <a:ext cx="8378456" cy="4876800"/>
          </a:xfrm>
        </p:spPr>
        <p:txBody>
          <a:bodyPr/>
          <a:lstStyle/>
          <a:p>
            <a:r>
              <a:rPr lang="en-US" dirty="0" smtClean="0"/>
              <a:t>Example</a:t>
            </a:r>
            <a:r>
              <a:rPr lang="en-US" dirty="0" smtClean="0"/>
              <a:t>:</a:t>
            </a:r>
          </a:p>
          <a:p>
            <a:pPr lvl="1"/>
            <a:r>
              <a:rPr lang="en-US" dirty="0" smtClean="0"/>
              <a:t>Loading an SQL query into a variable, taking the value of </a:t>
            </a:r>
            <a:r>
              <a:rPr lang="en-US" dirty="0" err="1" smtClean="0"/>
              <a:t>acctNum</a:t>
            </a:r>
            <a:r>
              <a:rPr lang="en-US" dirty="0" smtClean="0"/>
              <a:t> from an arbitrary user input field:</a:t>
            </a:r>
          </a:p>
          <a:p>
            <a:pPr lvl="1"/>
            <a:r>
              <a:rPr lang="en-US" sz="1600" dirty="0" smtClean="0">
                <a:latin typeface="Courier New"/>
                <a:cs typeface="Courier New"/>
              </a:rPr>
              <a:t>QUERY = "SELECT * FROM trans WHERE acct = '" + </a:t>
            </a:r>
            <a:r>
              <a:rPr lang="en-US" sz="1600" dirty="0" err="1" smtClean="0">
                <a:latin typeface="Courier New"/>
                <a:cs typeface="Courier New"/>
              </a:rPr>
              <a:t>acctNum</a:t>
            </a:r>
            <a:r>
              <a:rPr lang="en-US" sz="1600" dirty="0" smtClean="0">
                <a:latin typeface="Courier New"/>
                <a:cs typeface="Courier New"/>
              </a:rPr>
              <a:t> + </a:t>
            </a:r>
            <a:r>
              <a:rPr lang="en-US" sz="1600" dirty="0">
                <a:latin typeface="Courier New"/>
                <a:cs typeface="Courier New"/>
              </a:rPr>
              <a:t>" '</a:t>
            </a:r>
            <a:r>
              <a:rPr lang="en-US" sz="1600" dirty="0" smtClean="0">
                <a:latin typeface="Courier New"/>
                <a:cs typeface="Courier New"/>
              </a:rPr>
              <a:t>; </a:t>
            </a:r>
            <a:r>
              <a:rPr lang="en-US" sz="1600" dirty="0">
                <a:latin typeface="Courier New"/>
                <a:cs typeface="Courier New"/>
              </a:rPr>
              <a:t>"</a:t>
            </a:r>
            <a:endParaRPr lang="en-US" sz="1600" dirty="0" smtClean="0">
              <a:latin typeface="Courier New"/>
              <a:cs typeface="Courier New"/>
            </a:endParaRPr>
          </a:p>
          <a:p>
            <a:pPr lvl="1"/>
            <a:r>
              <a:rPr lang="en-US" dirty="0" smtClean="0">
                <a:cs typeface="Courier New"/>
              </a:rPr>
              <a:t>The same query with malicious user input:</a:t>
            </a:r>
          </a:p>
          <a:p>
            <a:pPr lvl="1"/>
            <a:r>
              <a:rPr lang="en-US" sz="1600" dirty="0">
                <a:latin typeface="Courier New"/>
                <a:cs typeface="Courier New"/>
              </a:rPr>
              <a:t>QUERY = "SELECT * FROM trans WHERE acct = </a:t>
            </a:r>
            <a:r>
              <a:rPr lang="en-US" sz="1600" dirty="0" smtClean="0">
                <a:latin typeface="Courier New"/>
                <a:cs typeface="Courier New"/>
              </a:rPr>
              <a:t>'2468</a:t>
            </a:r>
            <a:r>
              <a:rPr lang="en-US" sz="1600" dirty="0">
                <a:latin typeface="Courier New"/>
                <a:cs typeface="Courier New"/>
              </a:rPr>
              <a:t>' </a:t>
            </a:r>
            <a:r>
              <a:rPr lang="en-US" sz="1600" dirty="0" smtClean="0">
                <a:latin typeface="Courier New"/>
                <a:cs typeface="Courier New"/>
              </a:rPr>
              <a:t>OR '1'='1</a:t>
            </a:r>
            <a:r>
              <a:rPr lang="en-US" sz="1600" dirty="0">
                <a:latin typeface="Courier New"/>
                <a:cs typeface="Courier New"/>
              </a:rPr>
              <a:t>'</a:t>
            </a:r>
            <a:r>
              <a:rPr lang="en-US" sz="1600" dirty="0" smtClean="0">
                <a:latin typeface="Courier New"/>
                <a:cs typeface="Courier New"/>
              </a:rPr>
              <a:t>; </a:t>
            </a:r>
            <a:r>
              <a:rPr lang="en-US" sz="1600" dirty="0">
                <a:latin typeface="Courier New"/>
                <a:cs typeface="Courier New"/>
              </a:rPr>
              <a:t>"</a:t>
            </a:r>
            <a:endParaRPr lang="en-US" sz="1600" dirty="0" smtClean="0">
              <a:latin typeface="Courier New"/>
              <a:cs typeface="Courier New"/>
            </a:endParaRPr>
          </a:p>
          <a:p>
            <a:pPr marL="0" indent="0">
              <a:buNone/>
            </a:pPr>
            <a:endParaRPr lang="en-US" dirty="0">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79441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not meant to be accessed from outside</a:t>
            </a:r>
          </a:p>
          <a:p>
            <a:r>
              <a:rPr lang="en-US" dirty="0" smtClean="0"/>
              <a:t>Most commonly entered into the URL bar but may also be combined with other attacks, such as XSS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pic>
        <p:nvPicPr>
          <p:cNvPr id="5" name="Picture 4" descr="Screen Shot 2015-09-06 at 4.2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36" y="4055278"/>
            <a:ext cx="8326718" cy="547351"/>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0024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Include (SSI)</a:t>
            </a:r>
            <a:endParaRPr lang="en-US" dirty="0"/>
          </a:p>
        </p:txBody>
      </p:sp>
      <p:sp>
        <p:nvSpPr>
          <p:cNvPr id="3" name="Content Placeholder 2"/>
          <p:cNvSpPr>
            <a:spLocks noGrp="1"/>
          </p:cNvSpPr>
          <p:nvPr>
            <p:ph idx="1"/>
          </p:nvPr>
        </p:nvSpPr>
        <p:spPr/>
        <p:txBody>
          <a:bodyPr>
            <a:normAutofit lnSpcReduction="10000"/>
          </a:bodyPr>
          <a:lstStyle/>
          <a:p>
            <a:r>
              <a:rPr lang="en-US" dirty="0" smtClean="0"/>
              <a:t>SSI is an interpreted server-side scripting language that can be used for basic web server directives, such as including files and executing commands</a:t>
            </a:r>
          </a:p>
          <a:p>
            <a:r>
              <a:rPr lang="en-US" dirty="0" smtClean="0"/>
              <a:t>As is the case with XSS, some websites are vulnerable to allowing users to execute SSI directives through text </a:t>
            </a:r>
            <a:r>
              <a:rPr lang="en-US" dirty="0" smtClean="0"/>
              <a:t>input</a:t>
            </a:r>
          </a:p>
          <a:p>
            <a:endParaRPr lang="en-US" dirty="0"/>
          </a:p>
          <a:p>
            <a:endParaRPr lang="en-US" dirty="0" smtClean="0"/>
          </a:p>
          <a:p>
            <a:endParaRPr lang="en-US" dirty="0"/>
          </a:p>
          <a:p>
            <a:r>
              <a:rPr lang="en-US" dirty="0"/>
              <a:t>opens a Telnet session from the server running in the name of (that is, with </a:t>
            </a:r>
            <a:r>
              <a:rPr lang="en-US" dirty="0" smtClean="0"/>
              <a:t>the privileges </a:t>
            </a:r>
            <a:r>
              <a:rPr lang="en-US" dirty="0"/>
              <a:t>of) the server. </a:t>
            </a:r>
            <a:endParaRPr lang="en-US" dirty="0" smtClean="0"/>
          </a:p>
          <a:p>
            <a:r>
              <a:rPr lang="en-US" dirty="0" smtClean="0"/>
              <a:t>An </a:t>
            </a:r>
            <a:r>
              <a:rPr lang="en-US" dirty="0"/>
              <a:t>attacker may find it interesting to execute commands such </a:t>
            </a:r>
            <a:r>
              <a:rPr lang="en-US" dirty="0" smtClean="0"/>
              <a:t>as </a:t>
            </a:r>
            <a:r>
              <a:rPr lang="en-US" i="1" dirty="0" err="1" smtClean="0"/>
              <a:t>chmod</a:t>
            </a:r>
            <a:r>
              <a:rPr lang="en-US" i="1" dirty="0" smtClean="0"/>
              <a:t> </a:t>
            </a:r>
            <a:r>
              <a:rPr lang="en-US" dirty="0"/>
              <a:t>(change access rights to an object), </a:t>
            </a:r>
            <a:r>
              <a:rPr lang="en-US" i="1" dirty="0" err="1"/>
              <a:t>sh</a:t>
            </a:r>
            <a:r>
              <a:rPr lang="en-US" i="1" dirty="0"/>
              <a:t> </a:t>
            </a:r>
            <a:r>
              <a:rPr lang="en-US" dirty="0"/>
              <a:t>(establish a command shell), or </a:t>
            </a:r>
            <a:r>
              <a:rPr lang="en-US" i="1" dirty="0"/>
              <a:t>cat </a:t>
            </a:r>
            <a:r>
              <a:rPr lang="en-US" dirty="0"/>
              <a:t>(copy </a:t>
            </a:r>
            <a:r>
              <a:rPr lang="en-US" dirty="0" smtClean="0"/>
              <a:t>to a </a:t>
            </a:r>
            <a:r>
              <a:rPr lang="en-US" dirty="0"/>
              <a:t>file).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pic>
        <p:nvPicPr>
          <p:cNvPr id="5" name="Picture 4" descr="Screen Shot 2015-09-06 at 4.27.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033" y="3860804"/>
            <a:ext cx="4686300" cy="43180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3459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Objectives</a:t>
            </a:r>
            <a:endParaRPr lang="en-US" dirty="0"/>
          </a:p>
        </p:txBody>
      </p:sp>
      <p:sp>
        <p:nvSpPr>
          <p:cNvPr id="3" name="Content Placeholder 2"/>
          <p:cNvSpPr>
            <a:spLocks noGrp="1"/>
          </p:cNvSpPr>
          <p:nvPr>
            <p:ph idx="1"/>
          </p:nvPr>
        </p:nvSpPr>
        <p:spPr/>
        <p:txBody>
          <a:bodyPr/>
          <a:lstStyle/>
          <a:p>
            <a:r>
              <a:rPr lang="en-US" dirty="0" smtClean="0"/>
              <a:t>Attacks against browsers</a:t>
            </a:r>
          </a:p>
          <a:p>
            <a:r>
              <a:rPr lang="en-US" dirty="0" smtClean="0"/>
              <a:t>Attacks targeting </a:t>
            </a:r>
            <a:r>
              <a:rPr lang="en-US" dirty="0"/>
              <a:t>u</a:t>
            </a:r>
            <a:r>
              <a:rPr lang="en-US" dirty="0" smtClean="0"/>
              <a:t>sers/Fake and malicious websites</a:t>
            </a:r>
          </a:p>
          <a:p>
            <a:r>
              <a:rPr lang="en-US" dirty="0" smtClean="0"/>
              <a:t>Attacks targeting sensitive data</a:t>
            </a:r>
          </a:p>
          <a:p>
            <a:r>
              <a:rPr lang="en-US" dirty="0"/>
              <a:t>Attacks through email</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599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 to Injections</a:t>
            </a:r>
            <a:endParaRPr lang="en-US" dirty="0"/>
          </a:p>
        </p:txBody>
      </p:sp>
      <p:sp>
        <p:nvSpPr>
          <p:cNvPr id="3" name="Content Placeholder 2"/>
          <p:cNvSpPr>
            <a:spLocks noGrp="1"/>
          </p:cNvSpPr>
          <p:nvPr>
            <p:ph idx="1"/>
          </p:nvPr>
        </p:nvSpPr>
        <p:spPr/>
        <p:txBody>
          <a:bodyPr/>
          <a:lstStyle/>
          <a:p>
            <a:r>
              <a:rPr lang="en-US" dirty="0" smtClean="0"/>
              <a:t>Filter and sanitize all user input</a:t>
            </a:r>
          </a:p>
          <a:p>
            <a:pPr lvl="1"/>
            <a:r>
              <a:rPr lang="en-US" dirty="0" smtClean="0"/>
              <a:t>Need to account for every potentially valid encoding</a:t>
            </a:r>
          </a:p>
          <a:p>
            <a:r>
              <a:rPr lang="en-US" dirty="0" smtClean="0"/>
              <a:t>Make no assumptions about the range of possible user inputs—trust nothing, check everything</a:t>
            </a:r>
          </a:p>
          <a:p>
            <a:r>
              <a:rPr lang="en-US" dirty="0" smtClean="0"/>
              <a:t>Use access control mechanisms on backend servers, such as “stored procedures”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2052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through email</a:t>
            </a:r>
          </a:p>
        </p:txBody>
      </p:sp>
      <p:sp>
        <p:nvSpPr>
          <p:cNvPr id="3" name="Content Placeholder 2"/>
          <p:cNvSpPr>
            <a:spLocks noGrp="1"/>
          </p:cNvSpPr>
          <p:nvPr>
            <p:ph idx="1"/>
          </p:nvPr>
        </p:nvSpPr>
        <p:spPr/>
        <p:txBody>
          <a:bodyPr>
            <a:normAutofit/>
          </a:bodyPr>
          <a:lstStyle/>
          <a:p>
            <a:r>
              <a:rPr lang="en-US" dirty="0"/>
              <a:t>Fake Email</a:t>
            </a:r>
          </a:p>
          <a:p>
            <a:r>
              <a:rPr lang="en-US" dirty="0"/>
              <a:t>Fake Email Messages as </a:t>
            </a:r>
            <a:r>
              <a:rPr lang="en-US" dirty="0"/>
              <a:t>Spam</a:t>
            </a:r>
          </a:p>
          <a:p>
            <a:r>
              <a:rPr lang="en-US" dirty="0"/>
              <a:t>Fake (Inaccurate) Email Header </a:t>
            </a:r>
            <a:r>
              <a:rPr lang="en-US" dirty="0"/>
              <a:t>Data</a:t>
            </a:r>
          </a:p>
          <a:p>
            <a:r>
              <a:rPr lang="en-US" dirty="0"/>
              <a:t>Phishing</a:t>
            </a:r>
          </a:p>
          <a:p>
            <a:pPr lvl="1"/>
            <a:r>
              <a:rPr lang="en-US" sz="2400" dirty="0"/>
              <a:t>One of </a:t>
            </a:r>
            <a:r>
              <a:rPr lang="en-US" sz="2400" dirty="0"/>
              <a:t>prevalent fake email</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14656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Fake Email</a:t>
            </a:r>
            <a:endParaRPr lang="en-US" dirty="0"/>
          </a:p>
        </p:txBody>
      </p:sp>
      <p:sp>
        <p:nvSpPr>
          <p:cNvPr id="2" name="Content Placeholder 1"/>
          <p:cNvSpPr>
            <a:spLocks noGrp="1"/>
          </p:cNvSpPr>
          <p:nvPr>
            <p:ph idx="1"/>
          </p:nvPr>
        </p:nvSpPr>
        <p:spPr>
          <a:xfrm>
            <a:off x="457200" y="1600200"/>
            <a:ext cx="2810656" cy="4876800"/>
          </a:xfrm>
        </p:spPr>
        <p:txBody>
          <a:bodyPr/>
          <a:lstStyle/>
          <a:p>
            <a:r>
              <a:rPr lang="en-US" dirty="0"/>
              <a:t>Facebook account had been </a:t>
            </a:r>
            <a:r>
              <a:rPr lang="en-US" dirty="0" smtClean="0"/>
              <a:t>deactivated</a:t>
            </a:r>
          </a:p>
          <a:p>
            <a:r>
              <a:rPr lang="en-US" dirty="0"/>
              <a:t>The only problem is, I have no Facebook account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pic>
        <p:nvPicPr>
          <p:cNvPr id="6" name="Picture 5"/>
          <p:cNvPicPr>
            <a:picLocks noChangeAspect="1"/>
          </p:cNvPicPr>
          <p:nvPr/>
        </p:nvPicPr>
        <p:blipFill>
          <a:blip r:embed="rId2"/>
          <a:stretch>
            <a:fillRect/>
          </a:stretch>
        </p:blipFill>
        <p:spPr>
          <a:xfrm>
            <a:off x="3102965" y="1867325"/>
            <a:ext cx="5583835" cy="4054604"/>
          </a:xfrm>
          <a:prstGeom prst="rect">
            <a:avLst/>
          </a:prstGeom>
        </p:spPr>
      </p:pic>
    </p:spTree>
    <p:extLst>
      <p:ext uri="{BB962C8B-B14F-4D97-AF65-F5344CB8AC3E}">
        <p14:creationId xmlns:p14="http://schemas.microsoft.com/office/powerpoint/2010/main" val="121937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Spam</a:t>
            </a:r>
            <a:endParaRPr lang="en-US" dirty="0"/>
          </a:p>
        </p:txBody>
      </p:sp>
      <p:sp>
        <p:nvSpPr>
          <p:cNvPr id="3" name="Content Placeholder 2"/>
          <p:cNvSpPr>
            <a:spLocks noGrp="1"/>
          </p:cNvSpPr>
          <p:nvPr>
            <p:ph idx="1"/>
          </p:nvPr>
        </p:nvSpPr>
        <p:spPr/>
        <p:txBody>
          <a:bodyPr/>
          <a:lstStyle/>
          <a:p>
            <a:r>
              <a:rPr lang="en-US" dirty="0" smtClean="0"/>
              <a:t>Experts estimate that 60% to 90% of all email is spam</a:t>
            </a:r>
          </a:p>
          <a:p>
            <a:r>
              <a:rPr lang="en-US" dirty="0" smtClean="0"/>
              <a:t>Types of spam:</a:t>
            </a:r>
          </a:p>
          <a:p>
            <a:pPr lvl="1"/>
            <a:r>
              <a:rPr lang="en-US" dirty="0" smtClean="0"/>
              <a:t>Advertising</a:t>
            </a:r>
          </a:p>
          <a:p>
            <a:pPr lvl="2"/>
            <a:r>
              <a:rPr lang="en-US" dirty="0" smtClean="0"/>
              <a:t>Pharmaceuticals</a:t>
            </a:r>
          </a:p>
          <a:p>
            <a:pPr lvl="2"/>
            <a:r>
              <a:rPr lang="en-US" dirty="0" smtClean="0"/>
              <a:t>Stocks</a:t>
            </a:r>
          </a:p>
          <a:p>
            <a:pPr lvl="1"/>
            <a:r>
              <a:rPr lang="en-US" dirty="0" smtClean="0"/>
              <a:t>Malicious code</a:t>
            </a:r>
          </a:p>
          <a:p>
            <a:pPr lvl="1"/>
            <a:r>
              <a:rPr lang="en-US" dirty="0" smtClean="0"/>
              <a:t>Links for malicious websites</a:t>
            </a:r>
          </a:p>
          <a:p>
            <a:r>
              <a:rPr lang="en-US" dirty="0" smtClean="0"/>
              <a:t>Spam countermeasures</a:t>
            </a:r>
          </a:p>
          <a:p>
            <a:pPr lvl="1"/>
            <a:r>
              <a:rPr lang="en-US" dirty="0" smtClean="0"/>
              <a:t>Laws against spam exist but are generally ineffective</a:t>
            </a:r>
          </a:p>
          <a:p>
            <a:pPr lvl="1"/>
            <a:r>
              <a:rPr lang="en-US" dirty="0" smtClean="0"/>
              <a:t>Email filters have become very effective for most spam</a:t>
            </a:r>
          </a:p>
          <a:p>
            <a:pPr lvl="1"/>
            <a:r>
              <a:rPr lang="en-US" dirty="0" smtClean="0"/>
              <a:t>Internet service providers use volume limitations to make spammers’ jobs more difficult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9540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Fake (Inaccurate) Email Header Data</a:t>
            </a:r>
          </a:p>
        </p:txBody>
      </p:sp>
      <p:sp>
        <p:nvSpPr>
          <p:cNvPr id="3" name="Content Placeholder 2"/>
          <p:cNvSpPr>
            <a:spLocks noGrp="1"/>
          </p:cNvSpPr>
          <p:nvPr>
            <p:ph idx="1"/>
          </p:nvPr>
        </p:nvSpPr>
        <p:spPr/>
        <p:txBody>
          <a:bodyPr/>
          <a:lstStyle/>
          <a:p>
            <a:r>
              <a:rPr lang="en-US" b="1" dirty="0" smtClean="0"/>
              <a:t>Why email </a:t>
            </a:r>
            <a:r>
              <a:rPr lang="en-US" b="1" dirty="0"/>
              <a:t>attacks succeed </a:t>
            </a:r>
            <a:endParaRPr lang="en-US" b="1" dirty="0" smtClean="0"/>
          </a:p>
          <a:p>
            <a:r>
              <a:rPr lang="en-US" dirty="0"/>
              <a:t>Control of email headers is up to the sending mail agent.</a:t>
            </a:r>
          </a:p>
          <a:p>
            <a:pPr marL="182880" lvl="1"/>
            <a:r>
              <a:rPr lang="en-US" sz="2400" dirty="0"/>
              <a:t>Without solid authentication, email sources are amazingly easy to spoof </a:t>
            </a:r>
          </a:p>
          <a:p>
            <a:pPr marL="182880" lvl="1"/>
            <a:r>
              <a:rPr lang="en-US" sz="2400" dirty="0"/>
              <a:t>recipients believe the email has come from a safe source.</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236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a:xfrm>
            <a:off x="457200" y="1435849"/>
            <a:ext cx="8229600" cy="4876800"/>
          </a:xfrm>
        </p:spPr>
        <p:txBody>
          <a:bodyPr/>
          <a:lstStyle/>
          <a:p>
            <a:r>
              <a:rPr lang="en-US" dirty="0" smtClean="0"/>
              <a:t>A message that tries to trick a victim into providing private information or taking some other unsafe action</a:t>
            </a:r>
          </a:p>
          <a:p>
            <a:r>
              <a:rPr lang="en-US" dirty="0" smtClean="0"/>
              <a:t>Spear phishing: A targeted attack that is personalized to a particular recipient or set of recipients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35</a:t>
            </a:fld>
            <a:endParaRPr lang="en-US">
              <a:latin typeface="Arial"/>
            </a:endParaRPr>
          </a:p>
        </p:txBody>
      </p:sp>
      <p:pic>
        <p:nvPicPr>
          <p:cNvPr id="5" name="Picture 4" descr="fig04-16.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764" y="3054875"/>
            <a:ext cx="4331049" cy="347472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98848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sp>
        <p:nvSpPr>
          <p:cNvPr id="3" name="Content Placeholder 2"/>
          <p:cNvSpPr>
            <a:spLocks noGrp="1"/>
          </p:cNvSpPr>
          <p:nvPr>
            <p:ph idx="1"/>
          </p:nvPr>
        </p:nvSpPr>
        <p:spPr/>
        <p:txBody>
          <a:bodyPr>
            <a:normAutofit/>
          </a:bodyPr>
          <a:lstStyle/>
          <a:p>
            <a:r>
              <a:rPr lang="en-US" dirty="0" smtClean="0"/>
              <a:t>User education</a:t>
            </a:r>
          </a:p>
          <a:p>
            <a:pPr lvl="1"/>
            <a:r>
              <a:rPr lang="en-US" dirty="0" smtClean="0"/>
              <a:t>Limited effectiveness and very subject to co-evolution with attacks</a:t>
            </a:r>
          </a:p>
          <a:p>
            <a:r>
              <a:rPr lang="en-US" dirty="0" smtClean="0"/>
              <a:t>PGP and S/MIME</a:t>
            </a:r>
          </a:p>
          <a:p>
            <a:pPr lvl="1"/>
            <a:r>
              <a:rPr lang="en-US" dirty="0"/>
              <a:t>PGP stands for Pretty Good Privacy</a:t>
            </a:r>
            <a:r>
              <a:rPr lang="en-US" dirty="0" smtClean="0"/>
              <a:t>.</a:t>
            </a:r>
          </a:p>
          <a:p>
            <a:pPr lvl="1"/>
            <a:r>
              <a:rPr lang="en-US" dirty="0"/>
              <a:t>G</a:t>
            </a:r>
            <a:r>
              <a:rPr lang="en-US" dirty="0" smtClean="0"/>
              <a:t>enerating a common </a:t>
            </a:r>
            <a:r>
              <a:rPr lang="en-US" dirty="0"/>
              <a:t>cryptographic key both sender and receiver can have, but nobody else</a:t>
            </a:r>
            <a:r>
              <a:rPr lang="en-US" dirty="0" smtClean="0"/>
              <a:t>.</a:t>
            </a:r>
          </a:p>
          <a:p>
            <a:r>
              <a:rPr lang="en-US" dirty="0" smtClean="0"/>
              <a:t>Idea of PGP</a:t>
            </a:r>
          </a:p>
          <a:p>
            <a:pPr lvl="1"/>
            <a:r>
              <a:rPr lang="en-US" dirty="0" smtClean="0"/>
              <a:t>You </a:t>
            </a:r>
            <a:r>
              <a:rPr lang="en-US" dirty="0"/>
              <a:t>sign each key you give me. The keys you give me may also have been signed </a:t>
            </a:r>
            <a:r>
              <a:rPr lang="en-US" dirty="0" smtClean="0"/>
              <a:t>by other </a:t>
            </a:r>
            <a:r>
              <a:rPr lang="en-US" dirty="0"/>
              <a:t>people. I decide to trust the veracity of a key-and-identity combination, based </a:t>
            </a:r>
            <a:r>
              <a:rPr lang="en-US" dirty="0" smtClean="0"/>
              <a:t>on who </a:t>
            </a:r>
            <a:r>
              <a:rPr lang="en-US" dirty="0"/>
              <a:t>signed the key.</a:t>
            </a:r>
            <a:endParaRPr lang="en-US" dirty="0" smtClean="0"/>
          </a:p>
          <a:p>
            <a:r>
              <a:rPr lang="en-US" dirty="0" smtClean="0"/>
              <a:t>Cryptographic </a:t>
            </a:r>
            <a:r>
              <a:rPr lang="en-US" dirty="0" smtClean="0"/>
              <a:t>solutions that have seen very limited adoption after years on the market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7400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PGP </a:t>
            </a:r>
            <a:r>
              <a:rPr lang="en-US" dirty="0" smtClean="0"/>
              <a:t>Steps</a:t>
            </a:r>
            <a:endParaRPr lang="en-US" dirty="0"/>
          </a:p>
        </p:txBody>
      </p:sp>
      <p:sp>
        <p:nvSpPr>
          <p:cNvPr id="3" name="Content Placeholder 2"/>
          <p:cNvSpPr>
            <a:spLocks noGrp="1"/>
          </p:cNvSpPr>
          <p:nvPr>
            <p:ph idx="1"/>
          </p:nvPr>
        </p:nvSpPr>
        <p:spPr/>
        <p:txBody>
          <a:bodyPr/>
          <a:lstStyle/>
          <a:p>
            <a:r>
              <a:rPr lang="en-US" dirty="0"/>
              <a:t>Create a random session key for a symmetric algorithm.</a:t>
            </a:r>
          </a:p>
          <a:p>
            <a:r>
              <a:rPr lang="en-US" dirty="0" smtClean="0"/>
              <a:t>Encrypt </a:t>
            </a:r>
            <a:r>
              <a:rPr lang="en-US" dirty="0"/>
              <a:t>the message, using the session key (for message confidentiality).</a:t>
            </a:r>
          </a:p>
          <a:p>
            <a:r>
              <a:rPr lang="en-US" dirty="0" smtClean="0"/>
              <a:t>Encrypt </a:t>
            </a:r>
            <a:r>
              <a:rPr lang="en-US" dirty="0"/>
              <a:t>the session key under the recipient’s public key.</a:t>
            </a:r>
          </a:p>
          <a:p>
            <a:r>
              <a:rPr lang="en-US" dirty="0" smtClean="0"/>
              <a:t>Generate </a:t>
            </a:r>
            <a:r>
              <a:rPr lang="en-US" dirty="0"/>
              <a:t>a message digest or hash of the message; sign the hash by </a:t>
            </a:r>
            <a:r>
              <a:rPr lang="en-US" dirty="0" smtClean="0"/>
              <a:t>encrypting it </a:t>
            </a:r>
            <a:r>
              <a:rPr lang="en-US" dirty="0"/>
              <a:t>with the sender’s private key (for message integrity and authenticity).</a:t>
            </a:r>
          </a:p>
          <a:p>
            <a:r>
              <a:rPr lang="en-US" dirty="0" smtClean="0"/>
              <a:t>Attach </a:t>
            </a:r>
            <a:r>
              <a:rPr lang="en-US" dirty="0"/>
              <a:t>the encrypted session key to the encrypted message and digest.</a:t>
            </a:r>
          </a:p>
          <a:p>
            <a:r>
              <a:rPr lang="en-US" dirty="0" smtClean="0"/>
              <a:t>Transmit </a:t>
            </a:r>
            <a:r>
              <a:rPr lang="en-US" dirty="0"/>
              <a:t>the message to the recipient.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9830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As web browsers have become a primary focus of users and taken on greater functionality, they’ve become a focus of many types of attack</a:t>
            </a:r>
          </a:p>
          <a:p>
            <a:r>
              <a:rPr lang="en-US" dirty="0" smtClean="0"/>
              <a:t>Browser and website weaknesses are often the result of some form of poor authentication</a:t>
            </a:r>
          </a:p>
          <a:p>
            <a:r>
              <a:rPr lang="en-US" dirty="0" smtClean="0"/>
              <a:t>Many attackers focus on tricking users with fake websites, misleading applications, and phishing emails</a:t>
            </a:r>
          </a:p>
          <a:p>
            <a:r>
              <a:rPr lang="en-US" dirty="0" smtClean="0"/>
              <a:t>On the server side, injection attacks are a key concern, and countermeasures to prevent them are critical</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6360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Vulnerabilities</a:t>
            </a:r>
            <a:endParaRPr lang="en-US" dirty="0"/>
          </a:p>
        </p:txBody>
      </p:sp>
      <p:pic>
        <p:nvPicPr>
          <p:cNvPr id="5" name="Content Placeholder 4" descr="fig04-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590" r="293"/>
          <a:stretch/>
        </p:blipFill>
        <p:spPr>
          <a:xfrm>
            <a:off x="564144" y="1791371"/>
            <a:ext cx="7992541" cy="436478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7030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Attack Types</a:t>
            </a:r>
            <a:endParaRPr lang="en-US" dirty="0"/>
          </a:p>
        </p:txBody>
      </p:sp>
      <p:sp>
        <p:nvSpPr>
          <p:cNvPr id="3" name="Content Placeholder 2"/>
          <p:cNvSpPr>
            <a:spLocks noGrp="1"/>
          </p:cNvSpPr>
          <p:nvPr>
            <p:ph idx="1"/>
          </p:nvPr>
        </p:nvSpPr>
        <p:spPr/>
        <p:txBody>
          <a:bodyPr>
            <a:normAutofit/>
          </a:bodyPr>
          <a:lstStyle/>
          <a:p>
            <a:r>
              <a:rPr lang="en-US" sz="3600" dirty="0" smtClean="0"/>
              <a:t>Man-in-the-browser</a:t>
            </a:r>
          </a:p>
          <a:p>
            <a:r>
              <a:rPr lang="en-US" sz="3600" dirty="0"/>
              <a:t>Keystroke </a:t>
            </a:r>
            <a:r>
              <a:rPr lang="en-US" sz="3600" dirty="0" smtClean="0"/>
              <a:t>logger</a:t>
            </a:r>
            <a:endParaRPr lang="en-US" sz="3600" dirty="0"/>
          </a:p>
          <a:p>
            <a:r>
              <a:rPr lang="en-US" sz="3600" dirty="0" smtClean="0"/>
              <a:t>Page-in-the-middle</a:t>
            </a:r>
            <a:endParaRPr lang="en-US" sz="3600" dirty="0"/>
          </a:p>
          <a:p>
            <a:r>
              <a:rPr lang="en-US" sz="3600" dirty="0" smtClean="0"/>
              <a:t>Program download substitution</a:t>
            </a:r>
            <a:endParaRPr lang="en-US" sz="3600" dirty="0"/>
          </a:p>
          <a:p>
            <a:r>
              <a:rPr lang="en-US" sz="3600" dirty="0" smtClean="0"/>
              <a:t>User-in-the-middle</a:t>
            </a:r>
            <a:endParaRPr lang="en-US" sz="3600" dirty="0"/>
          </a:p>
          <a:p>
            <a:endParaRPr lang="en-US" sz="36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2139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man-in-the-browser</a:t>
            </a:r>
          </a:p>
        </p:txBody>
      </p:sp>
      <p:sp>
        <p:nvSpPr>
          <p:cNvPr id="3" name="Content Placeholder 2"/>
          <p:cNvSpPr>
            <a:spLocks noGrp="1"/>
          </p:cNvSpPr>
          <p:nvPr>
            <p:ph idx="1"/>
          </p:nvPr>
        </p:nvSpPr>
        <p:spPr/>
        <p:txBody>
          <a:bodyPr>
            <a:normAutofit lnSpcReduction="10000"/>
          </a:bodyPr>
          <a:lstStyle/>
          <a:p>
            <a:r>
              <a:rPr lang="en-US" dirty="0"/>
              <a:t>I</a:t>
            </a:r>
            <a:r>
              <a:rPr lang="en-US" dirty="0" smtClean="0"/>
              <a:t>s </a:t>
            </a:r>
            <a:r>
              <a:rPr lang="en-US" dirty="0"/>
              <a:t>an example of malicious code that has infected </a:t>
            </a:r>
            <a:r>
              <a:rPr lang="en-US" dirty="0" smtClean="0"/>
              <a:t>a browser</a:t>
            </a:r>
            <a:r>
              <a:rPr lang="en-US" dirty="0"/>
              <a:t>. </a:t>
            </a:r>
            <a:endParaRPr lang="en-US" dirty="0" smtClean="0"/>
          </a:p>
          <a:p>
            <a:r>
              <a:rPr lang="en-US" dirty="0" smtClean="0"/>
              <a:t>Code </a:t>
            </a:r>
            <a:r>
              <a:rPr lang="en-US" dirty="0"/>
              <a:t>inserted into the browser can read, copy, and redistribute anything the </a:t>
            </a:r>
            <a:r>
              <a:rPr lang="en-US" dirty="0" smtClean="0"/>
              <a:t>user enters </a:t>
            </a:r>
            <a:r>
              <a:rPr lang="en-US" dirty="0"/>
              <a:t>in a browser. </a:t>
            </a:r>
            <a:endParaRPr lang="en-US" dirty="0" smtClean="0"/>
          </a:p>
          <a:p>
            <a:r>
              <a:rPr lang="en-US" dirty="0" smtClean="0"/>
              <a:t>What is the threat? </a:t>
            </a:r>
          </a:p>
          <a:p>
            <a:pPr lvl="1"/>
            <a:r>
              <a:rPr lang="en-US" dirty="0" smtClean="0"/>
              <a:t>the </a:t>
            </a:r>
            <a:r>
              <a:rPr lang="en-US" dirty="0"/>
              <a:t>attacker will intercept and reuse </a:t>
            </a:r>
            <a:r>
              <a:rPr lang="en-US" dirty="0" smtClean="0"/>
              <a:t>credentials to </a:t>
            </a:r>
            <a:r>
              <a:rPr lang="en-US" dirty="0"/>
              <a:t>access financial accounts and other sensitive data</a:t>
            </a:r>
            <a:r>
              <a:rPr lang="en-US" dirty="0" smtClean="0"/>
              <a:t>.</a:t>
            </a:r>
          </a:p>
          <a:p>
            <a:r>
              <a:rPr lang="en-US" dirty="0" err="1"/>
              <a:t>SilentBanker</a:t>
            </a:r>
            <a:r>
              <a:rPr lang="en-US" dirty="0"/>
              <a:t> </a:t>
            </a:r>
            <a:endParaRPr lang="en-US" dirty="0" smtClean="0"/>
          </a:p>
          <a:p>
            <a:pPr lvl="1"/>
            <a:r>
              <a:rPr lang="en-US" dirty="0" smtClean="0"/>
              <a:t>a </a:t>
            </a:r>
            <a:r>
              <a:rPr lang="en-US" dirty="0"/>
              <a:t>Trojan that generally installed as a browser plug-in. </a:t>
            </a:r>
            <a:endParaRPr lang="en-US" dirty="0" smtClean="0"/>
          </a:p>
          <a:p>
            <a:pPr lvl="1"/>
            <a:r>
              <a:rPr lang="en-US" dirty="0" smtClean="0"/>
              <a:t>When </a:t>
            </a:r>
            <a:r>
              <a:rPr lang="en-US" dirty="0"/>
              <a:t>it detected the user going to a banking URL, it would intercept keystrokes and even modify them so that money transfers would go to attackers’ accounts</a:t>
            </a:r>
            <a:r>
              <a:rPr lang="en-US" dirty="0" smtClean="0"/>
              <a:t>.</a:t>
            </a:r>
          </a:p>
          <a:p>
            <a:pPr marL="182880" lvl="1"/>
            <a:r>
              <a:rPr lang="en-US" sz="2400" dirty="0" smtClean="0"/>
              <a:t>Never </a:t>
            </a:r>
            <a:r>
              <a:rPr lang="en-US" sz="2400" dirty="0"/>
              <a:t>alter the sites </a:t>
            </a:r>
            <a:endParaRPr lang="en-US" sz="2400" dirty="0"/>
          </a:p>
          <a:p>
            <a:pPr marL="457200" lvl="2"/>
            <a:r>
              <a:rPr lang="en-US" sz="2100" dirty="0"/>
              <a:t>works </a:t>
            </a:r>
            <a:r>
              <a:rPr lang="en-US" sz="2100" dirty="0"/>
              <a:t>behind the scenes to capture information. </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161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Man-in-the-Browser</a:t>
            </a:r>
            <a:endParaRPr lang="en-US" dirty="0"/>
          </a:p>
        </p:txBody>
      </p:sp>
      <p:pic>
        <p:nvPicPr>
          <p:cNvPr id="5" name="Content Placeholder 4" descr="fig04-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42" b="-4361"/>
          <a:stretch/>
        </p:blipFill>
        <p:spPr>
          <a:xfrm>
            <a:off x="988806" y="1563624"/>
            <a:ext cx="7162800" cy="498774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2661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normAutofit/>
          </a:bodyPr>
          <a:lstStyle/>
          <a:p>
            <a:r>
              <a:rPr lang="en-US" sz="3200" dirty="0" smtClean="0"/>
              <a:t>Hardware or software that records all keystrokes</a:t>
            </a:r>
          </a:p>
          <a:p>
            <a:r>
              <a:rPr lang="en-US" sz="3200" dirty="0" smtClean="0"/>
              <a:t>May be a small dongle plugged into a USB port or can masquerade as a keyboard</a:t>
            </a:r>
          </a:p>
          <a:p>
            <a:r>
              <a:rPr lang="en-US" sz="3200" dirty="0" smtClean="0"/>
              <a:t>May also be installed as malware</a:t>
            </a:r>
          </a:p>
          <a:p>
            <a:r>
              <a:rPr lang="en-US" sz="3200" dirty="0" smtClean="0"/>
              <a:t>Not limited to browsers</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90972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User is directed to a different page than believed or intended</a:t>
            </a:r>
          </a:p>
          <a:p>
            <a:r>
              <a:rPr lang="en-US" sz="3200" dirty="0" smtClean="0"/>
              <a:t>Similar effect to a man-in-the-browser, where attacker can intercept and modify user </a:t>
            </a:r>
            <a:r>
              <a:rPr lang="en-US" sz="3200" dirty="0" smtClean="0"/>
              <a:t>input</a:t>
            </a:r>
          </a:p>
          <a:p>
            <a:r>
              <a:rPr lang="en-US" sz="3200" dirty="0"/>
              <a:t>E</a:t>
            </a:r>
            <a:r>
              <a:rPr lang="en-US" sz="3200" dirty="0" smtClean="0"/>
              <a:t>xample</a:t>
            </a:r>
            <a:r>
              <a:rPr lang="en-US" sz="3200" dirty="0"/>
              <a:t>, </a:t>
            </a:r>
            <a:endParaRPr lang="en-US" sz="3200" dirty="0" smtClean="0"/>
          </a:p>
          <a:p>
            <a:pPr lvl="1"/>
            <a:r>
              <a:rPr lang="en-US" sz="2800" dirty="0"/>
              <a:t>when </a:t>
            </a:r>
            <a:r>
              <a:rPr lang="en-US" sz="2800" dirty="0"/>
              <a:t>the user clicks “login” to go to the login page of any site, the </a:t>
            </a:r>
            <a:r>
              <a:rPr lang="en-US" sz="2800" dirty="0"/>
              <a:t>attack might </a:t>
            </a:r>
            <a:r>
              <a:rPr lang="en-US" sz="2800" dirty="0"/>
              <a:t>redirect the user to the attacker’s page, where the attacker can also capture </a:t>
            </a:r>
            <a:r>
              <a:rPr lang="en-US" sz="2800" dirty="0"/>
              <a:t>the user’s </a:t>
            </a:r>
            <a:r>
              <a:rPr lang="en-US" sz="2800" dirty="0"/>
              <a:t>credentials</a:t>
            </a:r>
            <a:r>
              <a:rPr lang="en-US" sz="2800" dirty="0" smtClean="0"/>
              <a:t>.</a:t>
            </a:r>
          </a:p>
          <a:p>
            <a:r>
              <a:rPr lang="en-US" sz="3200" dirty="0" smtClean="0"/>
              <a:t>The </a:t>
            </a:r>
            <a:r>
              <a:rPr lang="en-US" sz="3200" dirty="0"/>
              <a:t>attacker redirects the user, presenting different web pages for the user </a:t>
            </a:r>
            <a:r>
              <a:rPr lang="en-US" sz="3200" dirty="0" smtClean="0"/>
              <a:t>to see.</a:t>
            </a:r>
            <a:r>
              <a:rPr lang="en-US" sz="3200" dirty="0"/>
              <a:t> </a:t>
            </a:r>
            <a:endParaRPr lang="en-US" sz="3200"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18526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1150</TotalTime>
  <Words>3524</Words>
  <Application>Microsoft Office PowerPoint</Application>
  <PresentationFormat>On-screen Show (4:3)</PresentationFormat>
  <Paragraphs>295</Paragraphs>
  <Slides>38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LiberationSerif</vt:lpstr>
      <vt:lpstr>Arial</vt:lpstr>
      <vt:lpstr>Calibri</vt:lpstr>
      <vt:lpstr>Courier New</vt:lpstr>
      <vt:lpstr>Clarity</vt:lpstr>
      <vt:lpstr>Security in Computing, Fifth Edition</vt:lpstr>
      <vt:lpstr>Motivation</vt:lpstr>
      <vt:lpstr>Chapter 4 Objectives</vt:lpstr>
      <vt:lpstr>Browser Vulnerabilities</vt:lpstr>
      <vt:lpstr>Browser Attack Types</vt:lpstr>
      <vt:lpstr>man-in-the-browser</vt:lpstr>
      <vt:lpstr>Man-in-the-Browser</vt:lpstr>
      <vt:lpstr>Keystroke Logger</vt:lpstr>
      <vt:lpstr>Page-in-the-Middle</vt:lpstr>
      <vt:lpstr>Program Download Substitution</vt:lpstr>
      <vt:lpstr>User-in-the-Middle</vt:lpstr>
      <vt:lpstr>User-in-the-Middle</vt:lpstr>
      <vt:lpstr>Successful Authentication</vt:lpstr>
      <vt:lpstr>Web Attacks Targeting Users</vt:lpstr>
      <vt:lpstr>Fake Website</vt:lpstr>
      <vt:lpstr>Fake Code</vt:lpstr>
      <vt:lpstr>Tracking Bug- compromising privacy.</vt:lpstr>
      <vt:lpstr>Is a web bug malicious? </vt:lpstr>
      <vt:lpstr>Clickjacking</vt:lpstr>
      <vt:lpstr>Clickjacking</vt:lpstr>
      <vt:lpstr>Clickjacking</vt:lpstr>
      <vt:lpstr>Drive-By Download</vt:lpstr>
      <vt:lpstr>Attacks targeting sensitive data</vt:lpstr>
      <vt:lpstr>Cross-Site Scripting (XSS)</vt:lpstr>
      <vt:lpstr>Cross-Site Scripting (XSS): example </vt:lpstr>
      <vt:lpstr>SQL Injection</vt:lpstr>
      <vt:lpstr>SQL Injection</vt:lpstr>
      <vt:lpstr>Dot-Dot-Slash</vt:lpstr>
      <vt:lpstr>Server-Side Include (SSI)</vt:lpstr>
      <vt:lpstr>Countermeasures to Injections</vt:lpstr>
      <vt:lpstr>Attacks through email</vt:lpstr>
      <vt:lpstr>Fake Email</vt:lpstr>
      <vt:lpstr>Email Spam</vt:lpstr>
      <vt:lpstr>Fake (Inaccurate) Email Header Data</vt:lpstr>
      <vt:lpstr>Phishing</vt:lpstr>
      <vt:lpstr>Countermeasures</vt:lpstr>
      <vt:lpstr>PGP Steps</vt:lpstr>
      <vt:lpstr>Summary</vt:lpstr>
    </vt:vector>
  </TitlesOfParts>
  <Company>Qmulos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Frank</cp:lastModifiedBy>
  <cp:revision>57</cp:revision>
  <dcterms:created xsi:type="dcterms:W3CDTF">2015-09-13T18:52:12Z</dcterms:created>
  <dcterms:modified xsi:type="dcterms:W3CDTF">2016-08-22T14:19:59Z</dcterms:modified>
</cp:coreProperties>
</file>