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61"/>
  </p:notesMasterIdLst>
  <p:sldIdLst>
    <p:sldId id="256" r:id="rId3"/>
    <p:sldId id="285" r:id="rId4"/>
    <p:sldId id="257" r:id="rId5"/>
    <p:sldId id="286" r:id="rId6"/>
    <p:sldId id="258" r:id="rId7"/>
    <p:sldId id="287" r:id="rId8"/>
    <p:sldId id="288" r:id="rId9"/>
    <p:sldId id="289" r:id="rId10"/>
    <p:sldId id="259" r:id="rId11"/>
    <p:sldId id="290" r:id="rId12"/>
    <p:sldId id="260" r:id="rId13"/>
    <p:sldId id="291" r:id="rId14"/>
    <p:sldId id="261" r:id="rId15"/>
    <p:sldId id="292" r:id="rId16"/>
    <p:sldId id="262" r:id="rId17"/>
    <p:sldId id="263" r:id="rId18"/>
    <p:sldId id="293" r:id="rId19"/>
    <p:sldId id="294" r:id="rId20"/>
    <p:sldId id="264" r:id="rId21"/>
    <p:sldId id="295" r:id="rId22"/>
    <p:sldId id="265" r:id="rId23"/>
    <p:sldId id="296" r:id="rId24"/>
    <p:sldId id="297" r:id="rId25"/>
    <p:sldId id="298" r:id="rId26"/>
    <p:sldId id="266" r:id="rId27"/>
    <p:sldId id="299" r:id="rId28"/>
    <p:sldId id="267" r:id="rId29"/>
    <p:sldId id="300" r:id="rId30"/>
    <p:sldId id="268" r:id="rId31"/>
    <p:sldId id="269" r:id="rId32"/>
    <p:sldId id="301" r:id="rId33"/>
    <p:sldId id="302" r:id="rId34"/>
    <p:sldId id="270" r:id="rId35"/>
    <p:sldId id="303" r:id="rId36"/>
    <p:sldId id="304" r:id="rId37"/>
    <p:sldId id="305" r:id="rId38"/>
    <p:sldId id="306" r:id="rId39"/>
    <p:sldId id="271" r:id="rId40"/>
    <p:sldId id="307" r:id="rId41"/>
    <p:sldId id="272" r:id="rId42"/>
    <p:sldId id="308" r:id="rId43"/>
    <p:sldId id="309" r:id="rId44"/>
    <p:sldId id="312" r:id="rId45"/>
    <p:sldId id="310" r:id="rId46"/>
    <p:sldId id="273" r:id="rId47"/>
    <p:sldId id="313" r:id="rId48"/>
    <p:sldId id="314" r:id="rId49"/>
    <p:sldId id="274" r:id="rId50"/>
    <p:sldId id="275" r:id="rId51"/>
    <p:sldId id="276" r:id="rId52"/>
    <p:sldId id="277" r:id="rId53"/>
    <p:sldId id="315" r:id="rId54"/>
    <p:sldId id="278" r:id="rId55"/>
    <p:sldId id="279" r:id="rId56"/>
    <p:sldId id="281" r:id="rId57"/>
    <p:sldId id="282" r:id="rId58"/>
    <p:sldId id="283" r:id="rId59"/>
    <p:sldId id="284"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0" autoAdjust="0"/>
    <p:restoredTop sz="66053" autoAdjust="0"/>
  </p:normalViewPr>
  <p:slideViewPr>
    <p:cSldViewPr snapToGrid="0" snapToObjects="1">
      <p:cViewPr varScale="1">
        <p:scale>
          <a:sx n="51" d="100"/>
          <a:sy n="51" d="100"/>
        </p:scale>
        <p:origin x="72" y="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DBE4C0-EED3-2140-8D11-4E9DCB635921}" type="datetimeFigureOut">
              <a:rPr lang="en-US" smtClean="0"/>
              <a:t>8/22/2016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6F2D3D-CCF0-D346-87BD-D795F5DB6BF0}" type="slidenum">
              <a:rPr lang="en-US" smtClean="0"/>
              <a:t>‹#›</a:t>
            </a:fld>
            <a:endParaRPr lang="en-US"/>
          </a:p>
        </p:txBody>
      </p:sp>
    </p:spTree>
    <p:extLst>
      <p:ext uri="{BB962C8B-B14F-4D97-AF65-F5344CB8AC3E}">
        <p14:creationId xmlns:p14="http://schemas.microsoft.com/office/powerpoint/2010/main" val="29818531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2</a:t>
            </a:fld>
            <a:endParaRPr lang="en-US"/>
          </a:p>
        </p:txBody>
      </p:sp>
    </p:spTree>
    <p:extLst>
      <p:ext uri="{BB962C8B-B14F-4D97-AF65-F5344CB8AC3E}">
        <p14:creationId xmlns:p14="http://schemas.microsoft.com/office/powerpoint/2010/main" val="2429603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Operating</a:t>
            </a:r>
            <a:r>
              <a:rPr lang="en-US" baseline="0" dirty="0" smtClean="0"/>
              <a:t> system visualized in layers, from most critical (bottom) to least critical.</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05682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14</a:t>
            </a:fld>
            <a:endParaRPr lang="en-US"/>
          </a:p>
        </p:txBody>
      </p:sp>
    </p:spTree>
    <p:extLst>
      <p:ext uri="{BB962C8B-B14F-4D97-AF65-F5344CB8AC3E}">
        <p14:creationId xmlns:p14="http://schemas.microsoft.com/office/powerpoint/2010/main" val="820556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Authentication</a:t>
            </a:r>
            <a:r>
              <a:rPr lang="en-US" baseline="0" dirty="0" smtClean="0"/>
              <a:t> is a good example of a function that needs to span the layers in the layered model.</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1073483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Modern</a:t>
            </a:r>
            <a:r>
              <a:rPr lang="en-US" baseline="0" dirty="0" smtClean="0"/>
              <a:t> OSs are built from discrete modules. These modules generally come from a variety of sources and are subject to updating/overwriting, so they cannot trust one another.</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720793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17</a:t>
            </a:fld>
            <a:endParaRPr lang="en-US"/>
          </a:p>
        </p:txBody>
      </p:sp>
    </p:spTree>
    <p:extLst>
      <p:ext uri="{BB962C8B-B14F-4D97-AF65-F5344CB8AC3E}">
        <p14:creationId xmlns:p14="http://schemas.microsoft.com/office/powerpoint/2010/main" val="790466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takeaway</a:t>
            </a:r>
            <a:r>
              <a:rPr lang="en-US" baseline="0" dirty="0" smtClean="0"/>
              <a:t> here is that, by acting as a sandbox, virtualization is a robust form of access control.</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2137361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20</a:t>
            </a:fld>
            <a:endParaRPr lang="en-US"/>
          </a:p>
        </p:txBody>
      </p:sp>
    </p:spTree>
    <p:extLst>
      <p:ext uri="{BB962C8B-B14F-4D97-AF65-F5344CB8AC3E}">
        <p14:creationId xmlns:p14="http://schemas.microsoft.com/office/powerpoint/2010/main" val="3852328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23</a:t>
            </a:fld>
            <a:endParaRPr lang="en-US"/>
          </a:p>
        </p:txBody>
      </p:sp>
    </p:spTree>
    <p:extLst>
      <p:ext uri="{BB962C8B-B14F-4D97-AF65-F5344CB8AC3E}">
        <p14:creationId xmlns:p14="http://schemas.microsoft.com/office/powerpoint/2010/main" val="205032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24</a:t>
            </a:fld>
            <a:endParaRPr lang="en-US"/>
          </a:p>
        </p:txBody>
      </p:sp>
    </p:spTree>
    <p:extLst>
      <p:ext uri="{BB962C8B-B14F-4D97-AF65-F5344CB8AC3E}">
        <p14:creationId xmlns:p14="http://schemas.microsoft.com/office/powerpoint/2010/main" val="997545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fence defined by a fixed memory address. Users have access only to memory above a certain address.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618793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4</a:t>
            </a:fld>
            <a:endParaRPr lang="en-US"/>
          </a:p>
        </p:txBody>
      </p:sp>
    </p:spTree>
    <p:extLst>
      <p:ext uri="{BB962C8B-B14F-4D97-AF65-F5344CB8AC3E}">
        <p14:creationId xmlns:p14="http://schemas.microsoft.com/office/powerpoint/2010/main" val="2116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a:t>
            </a:r>
            <a:r>
              <a:rPr lang="en-US" baseline="0" dirty="0" smtClean="0"/>
              <a:t> fences, but fence registers allow for the boundary to change.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27</a:t>
            </a:fld>
            <a:endParaRPr lang="en-US">
              <a:solidFill>
                <a:prstClr val="black"/>
              </a:solidFill>
              <a:latin typeface="Calibri"/>
            </a:endParaRPr>
          </a:p>
        </p:txBody>
      </p:sp>
    </p:spTree>
    <p:extLst>
      <p:ext uri="{BB962C8B-B14F-4D97-AF65-F5344CB8AC3E}">
        <p14:creationId xmlns:p14="http://schemas.microsoft.com/office/powerpoint/2010/main" val="3033239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base and bounds registers, memory space can be broken into more than two sections,</a:t>
            </a:r>
            <a:r>
              <a:rPr lang="en-US" baseline="0" dirty="0" smtClean="0"/>
              <a:t> allowing for multiple users.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29</a:t>
            </a:fld>
            <a:endParaRPr lang="en-US">
              <a:solidFill>
                <a:prstClr val="black"/>
              </a:solidFill>
              <a:latin typeface="Calibri"/>
            </a:endParaRPr>
          </a:p>
        </p:txBody>
      </p:sp>
    </p:spTree>
    <p:extLst>
      <p:ext uri="{BB962C8B-B14F-4D97-AF65-F5344CB8AC3E}">
        <p14:creationId xmlns:p14="http://schemas.microsoft.com/office/powerpoint/2010/main" val="661564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separates executable memory from data memory for each user, making it harder for bugs/attacks to overwrite code.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30</a:t>
            </a:fld>
            <a:endParaRPr lang="en-US">
              <a:solidFill>
                <a:prstClr val="black"/>
              </a:solidFill>
              <a:latin typeface="Calibri"/>
            </a:endParaRPr>
          </a:p>
        </p:txBody>
      </p:sp>
    </p:spTree>
    <p:extLst>
      <p:ext uri="{BB962C8B-B14F-4D97-AF65-F5344CB8AC3E}">
        <p14:creationId xmlns:p14="http://schemas.microsoft.com/office/powerpoint/2010/main" val="3340561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32</a:t>
            </a:fld>
            <a:endParaRPr lang="en-US"/>
          </a:p>
        </p:txBody>
      </p:sp>
    </p:spTree>
    <p:extLst>
      <p:ext uri="{BB962C8B-B14F-4D97-AF65-F5344CB8AC3E}">
        <p14:creationId xmlns:p14="http://schemas.microsoft.com/office/powerpoint/2010/main" val="1350714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tagged architecture, each word of machine memory has one or more extra bits to identify its access rights. The big benefit is that access rights aren’t based on contiguous memory locations. Tagged architecture has</a:t>
            </a:r>
            <a:r>
              <a:rPr lang="en-US" baseline="0" dirty="0" smtClean="0"/>
              <a:t> not been widely adopted.</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33</a:t>
            </a:fld>
            <a:endParaRPr lang="en-US">
              <a:solidFill>
                <a:prstClr val="black"/>
              </a:solidFill>
              <a:latin typeface="Calibri"/>
            </a:endParaRPr>
          </a:p>
        </p:txBody>
      </p:sp>
    </p:spTree>
    <p:extLst>
      <p:ext uri="{BB962C8B-B14F-4D97-AF65-F5344CB8AC3E}">
        <p14:creationId xmlns:p14="http://schemas.microsoft.com/office/powerpoint/2010/main" val="4063741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34</a:t>
            </a:fld>
            <a:endParaRPr lang="en-US"/>
          </a:p>
        </p:txBody>
      </p:sp>
    </p:spTree>
    <p:extLst>
      <p:ext uri="{BB962C8B-B14F-4D97-AF65-F5344CB8AC3E}">
        <p14:creationId xmlns:p14="http://schemas.microsoft.com/office/powerpoint/2010/main" val="25607014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program is divided</a:t>
            </a:r>
            <a:r>
              <a:rPr lang="en-US" baseline="0" dirty="0" smtClean="0"/>
              <a:t> into separate, logical pieces (e.g., an array, a procedure). Each segment has its own set of access rights. The operating system maintains a table of each segment and its true memory address, and it translates calls to each segment using that table (shown on next slide). Advantages:</a:t>
            </a:r>
          </a:p>
          <a:p>
            <a:pPr marL="171450" indent="-171450">
              <a:buFont typeface="Arial"/>
              <a:buChar char="•"/>
            </a:pPr>
            <a:r>
              <a:rPr lang="en-US" baseline="0" dirty="0" smtClean="0"/>
              <a:t>The operating system can move segments around as necessary, which is very helpful as segments grow and shrink.</a:t>
            </a:r>
          </a:p>
          <a:p>
            <a:pPr marL="171450" indent="-171450">
              <a:buFont typeface="Arial"/>
              <a:buChar char="•"/>
            </a:pPr>
            <a:r>
              <a:rPr lang="en-US" baseline="0" dirty="0" smtClean="0"/>
              <a:t>Segments can be removed from memory if they aren’t being used currently.</a:t>
            </a:r>
          </a:p>
          <a:p>
            <a:pPr marL="171450" indent="-171450">
              <a:buFont typeface="Arial"/>
              <a:buChar char="•"/>
            </a:pPr>
            <a:r>
              <a:rPr lang="en-US" baseline="0" dirty="0" smtClean="0"/>
              <a:t>Every legitimate address reference must pass through the OS, providing an opportunity for access control.</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38</a:t>
            </a:fld>
            <a:endParaRPr lang="en-US">
              <a:solidFill>
                <a:prstClr val="black"/>
              </a:solidFill>
              <a:latin typeface="Calibri"/>
            </a:endParaRPr>
          </a:p>
        </p:txBody>
      </p:sp>
    </p:spTree>
    <p:extLst>
      <p:ext uri="{BB962C8B-B14F-4D97-AF65-F5344CB8AC3E}">
        <p14:creationId xmlns:p14="http://schemas.microsoft.com/office/powerpoint/2010/main" val="3436403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39</a:t>
            </a:fld>
            <a:endParaRPr lang="en-US"/>
          </a:p>
        </p:txBody>
      </p:sp>
    </p:spTree>
    <p:extLst>
      <p:ext uri="{BB962C8B-B14F-4D97-AF65-F5344CB8AC3E}">
        <p14:creationId xmlns:p14="http://schemas.microsoft.com/office/powerpoint/2010/main" val="351286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41</a:t>
            </a:fld>
            <a:endParaRPr lang="en-US"/>
          </a:p>
        </p:txBody>
      </p:sp>
    </p:spTree>
    <p:extLst>
      <p:ext uri="{BB962C8B-B14F-4D97-AF65-F5344CB8AC3E}">
        <p14:creationId xmlns:p14="http://schemas.microsoft.com/office/powerpoint/2010/main" val="1217276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42</a:t>
            </a:fld>
            <a:endParaRPr lang="en-US"/>
          </a:p>
        </p:txBody>
      </p:sp>
    </p:spTree>
    <p:extLst>
      <p:ext uri="{BB962C8B-B14F-4D97-AF65-F5344CB8AC3E}">
        <p14:creationId xmlns:p14="http://schemas.microsoft.com/office/powerpoint/2010/main" val="2333517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Security-relevant features:</a:t>
            </a:r>
          </a:p>
          <a:p>
            <a:pPr marL="171450" indent="-171450">
              <a:buFont typeface="Arial"/>
              <a:buChar char="•"/>
            </a:pPr>
            <a:r>
              <a:rPr lang="en-US" dirty="0" smtClean="0"/>
              <a:t>Enforced sharing</a:t>
            </a:r>
          </a:p>
          <a:p>
            <a:pPr marL="171450" indent="-171450">
              <a:buFont typeface="Arial"/>
              <a:buChar char="•"/>
            </a:pPr>
            <a:r>
              <a:rPr lang="en-US" dirty="0" err="1" smtClean="0"/>
              <a:t>Interprocess</a:t>
            </a:r>
            <a:r>
              <a:rPr lang="en-US" dirty="0" smtClean="0"/>
              <a:t> communication and synchronization</a:t>
            </a:r>
          </a:p>
          <a:p>
            <a:pPr marL="171450" indent="-171450">
              <a:buFont typeface="Arial"/>
              <a:buChar char="•"/>
            </a:pPr>
            <a:r>
              <a:rPr lang="en-US" dirty="0" smtClean="0"/>
              <a:t>Protection of critical data</a:t>
            </a:r>
          </a:p>
          <a:p>
            <a:pPr marL="171450" indent="-171450">
              <a:buFont typeface="Arial"/>
              <a:buChar char="•"/>
            </a:pPr>
            <a:r>
              <a:rPr lang="en-US" dirty="0" smtClean="0"/>
              <a:t>Guaranteed fair service</a:t>
            </a:r>
          </a:p>
          <a:p>
            <a:pPr marL="171450" indent="-171450">
              <a:buFont typeface="Arial"/>
              <a:buChar char="•"/>
            </a:pPr>
            <a:r>
              <a:rPr lang="en-US" dirty="0" smtClean="0"/>
              <a:t>Interface to hardware</a:t>
            </a:r>
          </a:p>
          <a:p>
            <a:pPr marL="171450" indent="-171450">
              <a:buFont typeface="Arial"/>
              <a:buChar char="•"/>
            </a:pPr>
            <a:r>
              <a:rPr lang="en-US" dirty="0" smtClean="0"/>
              <a:t>User authentication</a:t>
            </a:r>
          </a:p>
          <a:p>
            <a:pPr marL="171450" indent="-171450">
              <a:buFont typeface="Arial"/>
              <a:buChar char="•"/>
            </a:pPr>
            <a:r>
              <a:rPr lang="en-US" dirty="0" smtClean="0"/>
              <a:t>Memory protection</a:t>
            </a:r>
          </a:p>
          <a:p>
            <a:pPr marL="171450" indent="-171450">
              <a:buFont typeface="Arial"/>
              <a:buChar char="•"/>
            </a:pPr>
            <a:r>
              <a:rPr lang="en-US" dirty="0" smtClean="0"/>
              <a:t>File and I/O device access control</a:t>
            </a:r>
          </a:p>
          <a:p>
            <a:pPr marL="171450" indent="-171450">
              <a:buFont typeface="Arial"/>
              <a:buChar char="•"/>
            </a:pPr>
            <a:r>
              <a:rPr lang="en-US" dirty="0" smtClean="0"/>
              <a:t>Allocation and access control</a:t>
            </a:r>
            <a:r>
              <a:rPr lang="en-US" baseline="0" dirty="0" smtClean="0"/>
              <a:t> to general objects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700006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43</a:t>
            </a:fld>
            <a:endParaRPr lang="en-US"/>
          </a:p>
        </p:txBody>
      </p:sp>
    </p:spTree>
    <p:extLst>
      <p:ext uri="{BB962C8B-B14F-4D97-AF65-F5344CB8AC3E}">
        <p14:creationId xmlns:p14="http://schemas.microsoft.com/office/powerpoint/2010/main" val="638360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44</a:t>
            </a:fld>
            <a:endParaRPr lang="en-US"/>
          </a:p>
        </p:txBody>
      </p:sp>
    </p:spTree>
    <p:extLst>
      <p:ext uri="{BB962C8B-B14F-4D97-AF65-F5344CB8AC3E}">
        <p14:creationId xmlns:p14="http://schemas.microsoft.com/office/powerpoint/2010/main" val="530601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to segmentation, but programs</a:t>
            </a:r>
            <a:r>
              <a:rPr lang="en-US" baseline="0" dirty="0" smtClean="0"/>
              <a:t> are broken into fixed-size fragments (pages) rather than being broken down by logical unit. Because programs aren’t broken into logical units, paging doesn’t allow different parts of a program to have different access rights.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45</a:t>
            </a:fld>
            <a:endParaRPr lang="en-US">
              <a:solidFill>
                <a:prstClr val="black"/>
              </a:solidFill>
              <a:latin typeface="Calibri"/>
            </a:endParaRPr>
          </a:p>
        </p:txBody>
      </p:sp>
    </p:spTree>
    <p:extLst>
      <p:ext uri="{BB962C8B-B14F-4D97-AF65-F5344CB8AC3E}">
        <p14:creationId xmlns:p14="http://schemas.microsoft.com/office/powerpoint/2010/main" val="3850359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46</a:t>
            </a:fld>
            <a:endParaRPr lang="en-US"/>
          </a:p>
        </p:txBody>
      </p:sp>
    </p:spTree>
    <p:extLst>
      <p:ext uri="{BB962C8B-B14F-4D97-AF65-F5344CB8AC3E}">
        <p14:creationId xmlns:p14="http://schemas.microsoft.com/office/powerpoint/2010/main" val="38434024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47</a:t>
            </a:fld>
            <a:endParaRPr lang="en-US"/>
          </a:p>
        </p:txBody>
      </p:sp>
    </p:spTree>
    <p:extLst>
      <p:ext uri="{BB962C8B-B14F-4D97-AF65-F5344CB8AC3E}">
        <p14:creationId xmlns:p14="http://schemas.microsoft.com/office/powerpoint/2010/main" val="24193208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Programs can be broken into segments, and the segments are</a:t>
            </a:r>
            <a:r>
              <a:rPr lang="en-US" baseline="0" dirty="0" smtClean="0"/>
              <a:t> then combined to fill pages. This approach creates an extra layer of translation but allows for the benefits of both paging and segmentation.</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48</a:t>
            </a:fld>
            <a:endParaRPr lang="en-US">
              <a:solidFill>
                <a:prstClr val="black"/>
              </a:solidFill>
              <a:latin typeface="Calibri"/>
            </a:endParaRPr>
          </a:p>
        </p:txBody>
      </p:sp>
    </p:spTree>
    <p:extLst>
      <p:ext uri="{BB962C8B-B14F-4D97-AF65-F5344CB8AC3E}">
        <p14:creationId xmlns:p14="http://schemas.microsoft.com/office/powerpoint/2010/main" val="15143319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49</a:t>
            </a:fld>
            <a:endParaRPr lang="en-US"/>
          </a:p>
        </p:txBody>
      </p:sp>
    </p:spTree>
    <p:extLst>
      <p:ext uri="{BB962C8B-B14F-4D97-AF65-F5344CB8AC3E}">
        <p14:creationId xmlns:p14="http://schemas.microsoft.com/office/powerpoint/2010/main" val="15068475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50</a:t>
            </a:fld>
            <a:endParaRPr lang="en-US"/>
          </a:p>
        </p:txBody>
      </p:sp>
    </p:spTree>
    <p:extLst>
      <p:ext uri="{BB962C8B-B14F-4D97-AF65-F5344CB8AC3E}">
        <p14:creationId xmlns:p14="http://schemas.microsoft.com/office/powerpoint/2010/main" val="32627542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reference monitor is the most important</a:t>
            </a:r>
            <a:r>
              <a:rPr lang="en-US" baseline="0" dirty="0" smtClean="0"/>
              <a:t> part of the security kernel, controlling access to objects. A reference monitor must be tamperproof, </a:t>
            </a:r>
            <a:r>
              <a:rPr lang="en-US" baseline="0" dirty="0" err="1" smtClean="0"/>
              <a:t>unbypassable</a:t>
            </a:r>
            <a:r>
              <a:rPr lang="en-US" baseline="0" dirty="0" smtClean="0"/>
              <a:t>, and analyzable.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51</a:t>
            </a:fld>
            <a:endParaRPr lang="en-US">
              <a:solidFill>
                <a:prstClr val="black"/>
              </a:solidFill>
              <a:latin typeface="Calibri"/>
            </a:endParaRPr>
          </a:p>
        </p:txBody>
      </p:sp>
    </p:spTree>
    <p:extLst>
      <p:ext uri="{BB962C8B-B14F-4D97-AF65-F5344CB8AC3E}">
        <p14:creationId xmlns:p14="http://schemas.microsoft.com/office/powerpoint/2010/main" val="35933539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52</a:t>
            </a:fld>
            <a:endParaRPr lang="en-US"/>
          </a:p>
        </p:txBody>
      </p:sp>
    </p:spTree>
    <p:extLst>
      <p:ext uri="{BB962C8B-B14F-4D97-AF65-F5344CB8AC3E}">
        <p14:creationId xmlns:p14="http://schemas.microsoft.com/office/powerpoint/2010/main" val="256159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6</a:t>
            </a:fld>
            <a:endParaRPr lang="en-US"/>
          </a:p>
        </p:txBody>
      </p:sp>
    </p:spTree>
    <p:extLst>
      <p:ext uri="{BB962C8B-B14F-4D97-AF65-F5344CB8AC3E}">
        <p14:creationId xmlns:p14="http://schemas.microsoft.com/office/powerpoint/2010/main" val="33718254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53</a:t>
            </a:fld>
            <a:endParaRPr lang="en-US"/>
          </a:p>
        </p:txBody>
      </p:sp>
    </p:spTree>
    <p:extLst>
      <p:ext uri="{BB962C8B-B14F-4D97-AF65-F5344CB8AC3E}">
        <p14:creationId xmlns:p14="http://schemas.microsoft.com/office/powerpoint/2010/main" val="31297283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Attempts to declare computers trustworthy go back almost</a:t>
            </a:r>
            <a:r>
              <a:rPr lang="en-US" baseline="0" dirty="0" smtClean="0"/>
              <a:t> 50 years. Over the years, changes in technology have resulted in new requirements, and the explosion of new devices and software have made it impossible to keep up.</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54</a:t>
            </a:fld>
            <a:endParaRPr lang="en-US">
              <a:solidFill>
                <a:prstClr val="black"/>
              </a:solidFill>
              <a:latin typeface="Calibri"/>
            </a:endParaRPr>
          </a:p>
        </p:txBody>
      </p:sp>
    </p:spTree>
    <p:extLst>
      <p:ext uri="{BB962C8B-B14F-4D97-AF65-F5344CB8AC3E}">
        <p14:creationId xmlns:p14="http://schemas.microsoft.com/office/powerpoint/2010/main" val="38834628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Intel’s trusted boot technology uses TPMs to achieve secure startup.</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55</a:t>
            </a:fld>
            <a:endParaRPr lang="en-US">
              <a:solidFill>
                <a:prstClr val="black"/>
              </a:solidFill>
              <a:latin typeface="Calibri"/>
            </a:endParaRPr>
          </a:p>
        </p:txBody>
      </p:sp>
    </p:spTree>
    <p:extLst>
      <p:ext uri="{BB962C8B-B14F-4D97-AF65-F5344CB8AC3E}">
        <p14:creationId xmlns:p14="http://schemas.microsoft.com/office/powerpoint/2010/main" val="674575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56</a:t>
            </a:fld>
            <a:endParaRPr lang="en-US"/>
          </a:p>
        </p:txBody>
      </p:sp>
    </p:spTree>
    <p:extLst>
      <p:ext uri="{BB962C8B-B14F-4D97-AF65-F5344CB8AC3E}">
        <p14:creationId xmlns:p14="http://schemas.microsoft.com/office/powerpoint/2010/main" val="30778745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a rootkit is hooking a system call in order to intercept potentially threatening</a:t>
            </a:r>
            <a:r>
              <a:rPr lang="en-US" baseline="0" dirty="0" smtClean="0"/>
              <a:t> results.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57</a:t>
            </a:fld>
            <a:endParaRPr lang="en-US">
              <a:solidFill>
                <a:prstClr val="black"/>
              </a:solidFill>
              <a:latin typeface="Calibri"/>
            </a:endParaRPr>
          </a:p>
        </p:txBody>
      </p:sp>
    </p:spTree>
    <p:extLst>
      <p:ext uri="{BB962C8B-B14F-4D97-AF65-F5344CB8AC3E}">
        <p14:creationId xmlns:p14="http://schemas.microsoft.com/office/powerpoint/2010/main" val="16127515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6F2D3D-CCF0-D346-87BD-D795F5DB6BF0}" type="slidenum">
              <a:rPr lang="en-US" smtClean="0"/>
              <a:t>58</a:t>
            </a:fld>
            <a:endParaRPr lang="en-US"/>
          </a:p>
        </p:txBody>
      </p:sp>
    </p:spTree>
    <p:extLst>
      <p:ext uri="{BB962C8B-B14F-4D97-AF65-F5344CB8AC3E}">
        <p14:creationId xmlns:p14="http://schemas.microsoft.com/office/powerpoint/2010/main" val="4055225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7</a:t>
            </a:fld>
            <a:endParaRPr lang="en-US"/>
          </a:p>
        </p:txBody>
      </p:sp>
    </p:spTree>
    <p:extLst>
      <p:ext uri="{BB962C8B-B14F-4D97-AF65-F5344CB8AC3E}">
        <p14:creationId xmlns:p14="http://schemas.microsoft.com/office/powerpoint/2010/main" val="2796941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8</a:t>
            </a:fld>
            <a:endParaRPr lang="en-US"/>
          </a:p>
        </p:txBody>
      </p:sp>
    </p:spTree>
    <p:extLst>
      <p:ext uri="{BB962C8B-B14F-4D97-AF65-F5344CB8AC3E}">
        <p14:creationId xmlns:p14="http://schemas.microsoft.com/office/powerpoint/2010/main" val="285188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First, an</a:t>
            </a:r>
            <a:r>
              <a:rPr lang="en-US" baseline="0" dirty="0" smtClean="0"/>
              <a:t> entire computer was dedicated to one program at a time, but this approach proved wasteful</a:t>
            </a:r>
          </a:p>
          <a:p>
            <a:pPr marL="171450" indent="-171450">
              <a:buFont typeface="Arial"/>
              <a:buChar char="•"/>
            </a:pPr>
            <a:r>
              <a:rPr lang="en-US" baseline="0" dirty="0" smtClean="0"/>
              <a:t>The first operating systems saved startup, loading, and shutdown time and made much better use of limited resources</a:t>
            </a:r>
          </a:p>
          <a:p>
            <a:pPr marL="171450" indent="-171450">
              <a:buFont typeface="Arial"/>
              <a:buChar char="•"/>
            </a:pPr>
            <a:r>
              <a:rPr lang="en-US" baseline="0" dirty="0" smtClean="0"/>
              <a:t>The first personal computers took a major step back, as they were dedicated to single users and effectively one program at a time</a:t>
            </a:r>
          </a:p>
          <a:p>
            <a:pPr marL="171450" indent="-171450">
              <a:buFont typeface="Arial"/>
              <a:buChar char="•"/>
            </a:pPr>
            <a:r>
              <a:rPr lang="en-US" baseline="0" dirty="0" smtClean="0"/>
              <a:t>Multitasking returned to the mainstream in the 1990s, and with it came all the lessons of the early shared computers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2329192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F2D3D-CCF0-D346-87BD-D795F5DB6BF0}" type="slidenum">
              <a:rPr lang="en-US" smtClean="0"/>
              <a:t>10</a:t>
            </a:fld>
            <a:endParaRPr lang="en-US"/>
          </a:p>
        </p:txBody>
      </p:sp>
    </p:spTree>
    <p:extLst>
      <p:ext uri="{BB962C8B-B14F-4D97-AF65-F5344CB8AC3E}">
        <p14:creationId xmlns:p14="http://schemas.microsoft.com/office/powerpoint/2010/main" val="97654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some of the common objects that need protection by</a:t>
            </a:r>
            <a:r>
              <a:rPr lang="en-US" baseline="0" dirty="0" smtClean="0"/>
              <a:t> and in OSs.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239386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9F5AFA-9773-41F0-998D-6D0D20F5B57E}" type="datetime1">
              <a:rPr lang="en-US" smtClean="0"/>
              <a:t>8/22/2016</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3506913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FA603-13E3-4C9B-88FA-8C0059F82BDD}" type="datetime1">
              <a:rPr lang="en-US" smtClean="0"/>
              <a:t>8/22/2016</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167713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427AFA-03A2-43D9-9BFA-04BC4B41CCBC}" type="datetime1">
              <a:rPr lang="en-US" smtClean="0"/>
              <a:t>8/22/2016</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4243355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AB2B9E-EB16-4ABD-A5EB-BDC1A50EA7CB}" type="datetime1">
              <a:rPr lang="en-US" smtClean="0">
                <a:latin typeface="Arial"/>
              </a:rPr>
              <a:t>8/22/2016</a:t>
            </a:fld>
            <a:endParaRPr lang="en-US">
              <a:latin typeface="Arial"/>
            </a:endParaRPr>
          </a:p>
        </p:txBody>
      </p:sp>
      <p:sp>
        <p:nvSpPr>
          <p:cNvPr id="5"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359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4DEE7-1334-48CE-A3F2-1DD21B1A58E0}" type="datetime1">
              <a:rPr lang="en-US" smtClean="0">
                <a:latin typeface="Arial"/>
              </a:rPr>
              <a:t>8/22/2016</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599259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3358A-F143-4C19-89E9-28F2D188A97F}" type="datetime1">
              <a:rPr lang="en-US" smtClean="0">
                <a:latin typeface="Arial"/>
              </a:rPr>
              <a:t>8/22/2016</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txBox="1">
            <a:spLocks/>
          </p:cNvSpPr>
          <p:nvPr userDrawn="1"/>
        </p:nvSpPr>
        <p:spPr>
          <a:xfrm>
            <a:off x="0" y="6518479"/>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68522123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7CDCF5-3115-443F-848A-9D305AD02988}" type="datetime1">
              <a:rPr lang="en-US" smtClean="0">
                <a:latin typeface="Arial"/>
              </a:rPr>
              <a:t>8/22/2016</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1127965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6A744A-EF4B-4A38-853C-90C1AC1DD7BB}" type="datetime1">
              <a:rPr lang="en-US" smtClean="0">
                <a:latin typeface="Arial"/>
              </a:rPr>
              <a:t>8/22/2016</a:t>
            </a:fld>
            <a:endParaRPr lang="en-US">
              <a:latin typeface="Arial"/>
            </a:endParaRPr>
          </a:p>
        </p:txBody>
      </p:sp>
      <p:sp>
        <p:nvSpPr>
          <p:cNvPr id="9" name="Slide Number Placeholder 8"/>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465773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E31D2D-B351-4B5B-8151-21A8AD3EEC72}" type="datetime1">
              <a:rPr lang="en-US" smtClean="0">
                <a:latin typeface="Arial"/>
              </a:rPr>
              <a:t>8/22/2016</a:t>
            </a:fld>
            <a:endParaRPr lang="en-US">
              <a:latin typeface="Arial"/>
            </a:endParaRP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6"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2997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7C1D3-02FE-432B-95EF-DCA8BD0CB50F}" type="datetime1">
              <a:rPr lang="en-US" smtClean="0">
                <a:latin typeface="Arial"/>
              </a:rPr>
              <a:t>8/22/2016</a:t>
            </a:fld>
            <a:endParaRPr lang="en-US">
              <a:latin typeface="Aria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5" name="Footer Placeholder 4"/>
          <p:cNvSpPr txBox="1">
            <a:spLocks/>
          </p:cNvSpPr>
          <p:nvPr userDrawn="1"/>
        </p:nvSpPr>
        <p:spPr>
          <a:xfrm>
            <a:off x="0" y="6518479"/>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3125488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AE4E0-FAAB-4210-A047-DA631847307A}" type="datetime1">
              <a:rPr lang="en-US" smtClean="0">
                <a:latin typeface="Arial"/>
              </a:rPr>
              <a:t>8/22/2016</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31148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4E3803-4264-4336-8A5D-08D4BCFCE557}" type="datetime1">
              <a:rPr lang="en-US" smtClean="0"/>
              <a:t>8/22/2016</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29120867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D0E49-9711-47A1-8B0B-99E5CE7F0D6C}" type="datetime1">
              <a:rPr lang="en-US" smtClean="0">
                <a:latin typeface="Arial"/>
              </a:rPr>
              <a:t>8/22/2016</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9494096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E7B54-A456-4334-97E7-00A50918EEF9}" type="datetime1">
              <a:rPr lang="en-US" smtClean="0">
                <a:latin typeface="Arial"/>
              </a:rPr>
              <a:t>8/22/2016</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275426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DA6FEF-D295-4F8C-9F1D-B2B800C00C94}" type="datetime1">
              <a:rPr lang="en-US" smtClean="0">
                <a:latin typeface="Arial"/>
              </a:rPr>
              <a:t>8/22/2016</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867260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478802-5BAD-4D4C-A9BA-0785FCCC72BA}" type="datetime1">
              <a:rPr lang="en-US" smtClean="0">
                <a:latin typeface="Arial"/>
              </a:rPr>
              <a:t>8/22/2016</a:t>
            </a:fld>
            <a:endParaRPr lang="en-US">
              <a:latin typeface="Arial"/>
            </a:endParaRP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18479"/>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67093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B13473-A76E-440E-9D32-DC2C10B235C9}" type="datetime1">
              <a:rPr lang="en-US" smtClean="0"/>
              <a:t>8/22/2016</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43358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F838BD-9B75-4CA4-9FF9-B9F6DBAF75A8}" type="datetime1">
              <a:rPr lang="en-US" smtClean="0"/>
              <a:t>8/22/2016</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184443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5ED3A1-08F2-45D6-B388-0CE49F6CE2A1}" type="datetime1">
              <a:rPr lang="en-US" smtClean="0"/>
              <a:t>8/22/2016</a:t>
            </a:fld>
            <a:endParaRPr lang="en-US"/>
          </a:p>
        </p:txBody>
      </p:sp>
      <p:sp>
        <p:nvSpPr>
          <p:cNvPr id="8" name="Footer Placeholder 7"/>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9" name="Slide Number Placeholder 8"/>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2006655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8AF9D3-EC1E-44A6-A5E6-16CD74193CCD}" type="datetime1">
              <a:rPr lang="en-US" smtClean="0"/>
              <a:t>8/22/2016</a:t>
            </a:fld>
            <a:endParaRPr lang="en-US"/>
          </a:p>
        </p:txBody>
      </p:sp>
      <p:sp>
        <p:nvSpPr>
          <p:cNvPr id="4" name="Footer Placeholder 3"/>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5" name="Slide Number Placeholder 4"/>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272325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5BF3F-8A7A-4552-8BAE-4625875002D9}" type="datetime1">
              <a:rPr lang="en-US" smtClean="0"/>
              <a:t>8/22/2016</a:t>
            </a:fld>
            <a:endParaRPr lang="en-US"/>
          </a:p>
        </p:txBody>
      </p:sp>
      <p:sp>
        <p:nvSpPr>
          <p:cNvPr id="3" name="Footer Placeholder 2"/>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4" name="Slide Number Placeholder 3"/>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3269246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D6A7E-A508-4C8E-BD22-076D62023939}" type="datetime1">
              <a:rPr lang="en-US" smtClean="0"/>
              <a:t>8/22/2016</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73440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246EFC-731D-4B33-8A69-A593816A4C56}" type="datetime1">
              <a:rPr lang="en-US" smtClean="0"/>
              <a:t>8/22/2016</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7BEEFD21-ECCA-DE47-886F-F9D1D92F73A6}" type="slidenum">
              <a:rPr lang="en-US" smtClean="0"/>
              <a:t>‹#›</a:t>
            </a:fld>
            <a:endParaRPr lang="en-US"/>
          </a:p>
        </p:txBody>
      </p:sp>
    </p:spTree>
    <p:extLst>
      <p:ext uri="{BB962C8B-B14F-4D97-AF65-F5344CB8AC3E}">
        <p14:creationId xmlns:p14="http://schemas.microsoft.com/office/powerpoint/2010/main" val="279187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19B07-64BF-4AA8-92C9-9A55708C376B}" type="datetime1">
              <a:rPr lang="en-US" smtClean="0"/>
              <a:t>8/22/2016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EEFD21-ECCA-DE47-886F-F9D1D92F73A6}" type="slidenum">
              <a:rPr lang="en-US" smtClean="0"/>
              <a:t>‹#›</a:t>
            </a:fld>
            <a:endParaRPr lang="en-US"/>
          </a:p>
        </p:txBody>
      </p:sp>
    </p:spTree>
    <p:extLst>
      <p:ext uri="{BB962C8B-B14F-4D97-AF65-F5344CB8AC3E}">
        <p14:creationId xmlns:p14="http://schemas.microsoft.com/office/powerpoint/2010/main" val="5330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F2DAEDD-E3B0-4326-9018-AC1B07F2EDB4}" type="datetime1">
              <a:rPr lang="en-US" smtClean="0">
                <a:latin typeface="Arial"/>
              </a:rPr>
              <a:t>8/22/2016</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latin typeface="Arial"/>
              </a:rPr>
              <a:t>From Security in Computing, Fifth Edition, by Charles P. Pfleeger, et al. (ISBN: 9780134085043). Copyright 2015 by Pearson Education, Inc. All rights reserved.</a:t>
            </a:r>
            <a:endParaRPr lang="en-US">
              <a:latin typeface="Arial"/>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2788103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t>
            </a:r>
            <a:r>
              <a:rPr lang="en-US" dirty="0" smtClean="0"/>
              <a:t>ecurity in Computing,</a:t>
            </a:r>
            <a:br>
              <a:rPr lang="en-US" dirty="0" smtClean="0"/>
            </a:br>
            <a:r>
              <a:rPr lang="en-US" dirty="0" smtClean="0"/>
              <a:t>Fifth Edition</a:t>
            </a:r>
            <a:endParaRPr lang="en-US" dirty="0"/>
          </a:p>
        </p:txBody>
      </p:sp>
      <p:sp>
        <p:nvSpPr>
          <p:cNvPr id="3" name="Subtitle 2"/>
          <p:cNvSpPr>
            <a:spLocks noGrp="1"/>
          </p:cNvSpPr>
          <p:nvPr>
            <p:ph type="subTitle" idx="1"/>
          </p:nvPr>
        </p:nvSpPr>
        <p:spPr/>
        <p:txBody>
          <a:bodyPr/>
          <a:lstStyle/>
          <a:p>
            <a:r>
              <a:rPr lang="en-US" dirty="0" smtClean="0"/>
              <a:t>Chapter 5: Operating Systems</a:t>
            </a:r>
            <a:endParaRPr lang="en-US" dirty="0"/>
          </a:p>
        </p:txBody>
      </p:sp>
      <p:sp>
        <p:nvSpPr>
          <p:cNvPr id="4" name="Footer Placeholder 3"/>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1</a:t>
            </a:fld>
            <a:endParaRPr lang="en-US">
              <a:latin typeface="Arial"/>
            </a:endParaRPr>
          </a:p>
        </p:txBody>
      </p:sp>
    </p:spTree>
    <p:extLst>
      <p:ext uri="{BB962C8B-B14F-4D97-AF65-F5344CB8AC3E}">
        <p14:creationId xmlns:p14="http://schemas.microsoft.com/office/powerpoint/2010/main" val="2477804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Single-user </a:t>
            </a:r>
            <a:r>
              <a:rPr lang="en-US" dirty="0" smtClean="0"/>
              <a:t>vs. </a:t>
            </a:r>
            <a:r>
              <a:rPr lang="en-US" dirty="0" err="1"/>
              <a:t>Multiprogrammed</a:t>
            </a:r>
            <a:r>
              <a:rPr lang="en-US" dirty="0"/>
              <a:t> </a:t>
            </a:r>
            <a:r>
              <a:rPr lang="en-US" dirty="0" smtClean="0"/>
              <a:t> Sys</a:t>
            </a:r>
            <a:endParaRPr lang="en-US" dirty="0"/>
          </a:p>
        </p:txBody>
      </p:sp>
      <p:sp>
        <p:nvSpPr>
          <p:cNvPr id="3" name="Content Placeholder 2"/>
          <p:cNvSpPr>
            <a:spLocks noGrp="1"/>
          </p:cNvSpPr>
          <p:nvPr>
            <p:ph idx="1"/>
          </p:nvPr>
        </p:nvSpPr>
        <p:spPr/>
        <p:txBody>
          <a:bodyPr/>
          <a:lstStyle/>
          <a:p>
            <a:pPr marL="171450" indent="-171450">
              <a:buFont typeface="Arial"/>
              <a:buChar char="•"/>
            </a:pPr>
            <a:r>
              <a:rPr lang="en-US" dirty="0"/>
              <a:t>First, an entire computer was dedicated to one program at a time, but this approach proved wasteful</a:t>
            </a:r>
          </a:p>
          <a:p>
            <a:pPr marL="171450" indent="-171450">
              <a:buFont typeface="Arial"/>
              <a:buChar char="•"/>
            </a:pPr>
            <a:r>
              <a:rPr lang="en-US" dirty="0"/>
              <a:t>The first operating systems saved startup, loading, and shutdown time and made much better use of limited resources</a:t>
            </a:r>
          </a:p>
          <a:p>
            <a:pPr marL="171450" indent="-171450">
              <a:buFont typeface="Arial"/>
              <a:buChar char="•"/>
            </a:pPr>
            <a:r>
              <a:rPr lang="en-US" dirty="0"/>
              <a:t>The first personal computers took a major step back, as they were dedicated to single users and effectively one program at a time</a:t>
            </a:r>
          </a:p>
          <a:p>
            <a:pPr marL="171450" indent="-171450">
              <a:buFont typeface="Arial"/>
              <a:buChar char="•"/>
            </a:pPr>
            <a:r>
              <a:rPr lang="en-US" dirty="0"/>
              <a:t>Multitasking returned to the mainstream in the 1990s, and with it came all the lessons of the early shared computers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10</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51650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Protected Objects</a:t>
            </a:r>
            <a:endParaRPr lang="en-US" dirty="0"/>
          </a:p>
        </p:txBody>
      </p:sp>
      <p:sp>
        <p:nvSpPr>
          <p:cNvPr id="3" name="Content Placeholder 2"/>
          <p:cNvSpPr>
            <a:spLocks noGrp="1"/>
          </p:cNvSpPr>
          <p:nvPr>
            <p:ph idx="1"/>
          </p:nvPr>
        </p:nvSpPr>
        <p:spPr/>
        <p:txBody>
          <a:bodyPr/>
          <a:lstStyle/>
          <a:p>
            <a:r>
              <a:rPr lang="en-US" dirty="0"/>
              <a:t>The rise of multiprogramming meant that several aspects of a computing </a:t>
            </a:r>
            <a:r>
              <a:rPr lang="en-US" dirty="0" smtClean="0"/>
              <a:t>system required </a:t>
            </a:r>
            <a:r>
              <a:rPr lang="en-US" dirty="0"/>
              <a:t>protection:</a:t>
            </a:r>
            <a:endParaRPr lang="en-US" dirty="0" smtClean="0"/>
          </a:p>
          <a:p>
            <a:pPr lvl="1"/>
            <a:r>
              <a:rPr lang="en-US" dirty="0" smtClean="0"/>
              <a:t>Memory</a:t>
            </a:r>
            <a:endParaRPr lang="en-US" dirty="0" smtClean="0"/>
          </a:p>
          <a:p>
            <a:pPr lvl="1"/>
            <a:r>
              <a:rPr lang="en-US" dirty="0" smtClean="0"/>
              <a:t>Sharable I/O devices, such as disks</a:t>
            </a:r>
          </a:p>
          <a:p>
            <a:pPr lvl="1"/>
            <a:r>
              <a:rPr lang="en-US" dirty="0" smtClean="0"/>
              <a:t>Serially reusable I/O devices, such as printers</a:t>
            </a:r>
          </a:p>
          <a:p>
            <a:pPr lvl="1"/>
            <a:r>
              <a:rPr lang="en-US" dirty="0" smtClean="0"/>
              <a:t>Sharable programs and </a:t>
            </a:r>
            <a:r>
              <a:rPr lang="en-US" dirty="0" err="1" smtClean="0"/>
              <a:t>subprocedures</a:t>
            </a:r>
            <a:endParaRPr lang="en-US" dirty="0" smtClean="0"/>
          </a:p>
          <a:p>
            <a:pPr lvl="1"/>
            <a:r>
              <a:rPr lang="en-US" dirty="0" smtClean="0"/>
              <a:t>Networks</a:t>
            </a:r>
          </a:p>
          <a:p>
            <a:pPr lvl="1"/>
            <a:r>
              <a:rPr lang="en-US" dirty="0" smtClean="0"/>
              <a:t>Sharable data</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11</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991734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Operating System Design to Protect Objects</a:t>
            </a:r>
          </a:p>
        </p:txBody>
      </p:sp>
      <p:sp>
        <p:nvSpPr>
          <p:cNvPr id="3" name="Content Placeholder 2"/>
          <p:cNvSpPr>
            <a:spLocks noGrp="1"/>
          </p:cNvSpPr>
          <p:nvPr>
            <p:ph idx="1"/>
          </p:nvPr>
        </p:nvSpPr>
        <p:spPr/>
        <p:txBody>
          <a:bodyPr/>
          <a:lstStyle/>
          <a:p>
            <a:r>
              <a:rPr lang="en-US" dirty="0"/>
              <a:t>A well-structured operating system also implements several levels of </a:t>
            </a:r>
            <a:r>
              <a:rPr lang="en-US" dirty="0" smtClean="0"/>
              <a:t>function and </a:t>
            </a:r>
            <a:r>
              <a:rPr lang="en-US" dirty="0"/>
              <a:t>protection, from </a:t>
            </a:r>
            <a:r>
              <a:rPr lang="en-US" dirty="0">
                <a:solidFill>
                  <a:srgbClr val="FF0000"/>
                </a:solidFill>
              </a:rPr>
              <a:t>critical</a:t>
            </a:r>
            <a:r>
              <a:rPr lang="en-US" dirty="0"/>
              <a:t> to </a:t>
            </a:r>
            <a:r>
              <a:rPr lang="en-US" dirty="0">
                <a:solidFill>
                  <a:srgbClr val="FF0000"/>
                </a:solidFill>
              </a:rPr>
              <a:t>cosmetic</a:t>
            </a:r>
            <a:r>
              <a:rPr lang="en-US" dirty="0" smtClean="0"/>
              <a:t>.</a:t>
            </a:r>
          </a:p>
          <a:p>
            <a:r>
              <a:rPr lang="en-US" dirty="0" smtClean="0"/>
              <a:t>“critical” means </a:t>
            </a:r>
            <a:r>
              <a:rPr lang="en-US" dirty="0"/>
              <a:t>important </a:t>
            </a:r>
            <a:r>
              <a:rPr lang="en-US" dirty="0" smtClean="0"/>
              <a:t>to security.</a:t>
            </a:r>
          </a:p>
          <a:p>
            <a:r>
              <a:rPr lang="en-US" dirty="0"/>
              <a:t>This figure shows functions arranged from most </a:t>
            </a:r>
            <a:r>
              <a:rPr lang="en-US" dirty="0" smtClean="0"/>
              <a:t>critical (at </a:t>
            </a:r>
            <a:r>
              <a:rPr lang="en-US" dirty="0"/>
              <a:t>the bottom) to least critical (at the top).</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134898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Layered Design</a:t>
            </a:r>
            <a:endParaRPr lang="en-US" dirty="0"/>
          </a:p>
        </p:txBody>
      </p:sp>
      <p:pic>
        <p:nvPicPr>
          <p:cNvPr id="5" name="Content Placeholder 4" descr="fig05-02.eps"/>
          <p:cNvPicPr>
            <a:picLocks noGrp="1" noChangeAspect="1"/>
          </p:cNvPicPr>
          <p:nvPr>
            <p:ph idx="1"/>
          </p:nvPr>
        </p:nvPicPr>
        <p:blipFill rotWithShape="1">
          <a:blip r:embed="rId3">
            <a:extLst>
              <a:ext uri="{28A0092B-C50C-407E-A947-70E740481C1C}">
                <a14:useLocalDpi xmlns:a14="http://schemas.microsoft.com/office/drawing/2010/main" val="0"/>
              </a:ext>
            </a:extLst>
          </a:blip>
          <a:srcRect t="-536" b="-464"/>
          <a:stretch/>
        </p:blipFill>
        <p:spPr>
          <a:xfrm>
            <a:off x="1990584" y="1494546"/>
            <a:ext cx="5150998" cy="502920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13</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461690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E</a:t>
            </a:r>
            <a:r>
              <a:rPr lang="en-US" dirty="0" smtClean="0"/>
              <a:t>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Operating System Design to Protect </a:t>
            </a:r>
            <a:r>
              <a:rPr lang="en-US" dirty="0" smtClean="0"/>
              <a:t>Objects Example</a:t>
            </a:r>
          </a:p>
          <a:p>
            <a:r>
              <a:rPr lang="en-US" dirty="0" smtClean="0"/>
              <a:t>Authentication </a:t>
            </a:r>
            <a:r>
              <a:rPr lang="en-US" dirty="0"/>
              <a:t>is a good example of a function that needs to span the layers in the layered model.</a:t>
            </a:r>
          </a:p>
          <a:p>
            <a:pPr lvl="1"/>
            <a:r>
              <a:rPr lang="en-US" dirty="0"/>
              <a:t>displaying the box in which the user enters a password, </a:t>
            </a:r>
            <a:endParaRPr lang="en-US" dirty="0" smtClean="0"/>
          </a:p>
          <a:p>
            <a:pPr lvl="1"/>
            <a:r>
              <a:rPr lang="en-US" dirty="0" smtClean="0"/>
              <a:t>receiving password </a:t>
            </a:r>
            <a:r>
              <a:rPr lang="en-US" dirty="0"/>
              <a:t>characters but echoing a character such as *, </a:t>
            </a:r>
            <a:endParaRPr lang="en-US" dirty="0" smtClean="0"/>
          </a:p>
          <a:p>
            <a:pPr lvl="1"/>
            <a:r>
              <a:rPr lang="en-US" dirty="0" smtClean="0"/>
              <a:t>comparing </a:t>
            </a:r>
            <a:r>
              <a:rPr lang="en-US" dirty="0"/>
              <a:t>what the user enters </a:t>
            </a:r>
            <a:r>
              <a:rPr lang="en-US" dirty="0" smtClean="0"/>
              <a:t>to the </a:t>
            </a:r>
            <a:r>
              <a:rPr lang="en-US" dirty="0"/>
              <a:t>stored password, </a:t>
            </a:r>
            <a:endParaRPr lang="en-US" dirty="0" smtClean="0"/>
          </a:p>
          <a:p>
            <a:pPr lvl="1"/>
            <a:r>
              <a:rPr lang="en-US" dirty="0" smtClean="0"/>
              <a:t>checking </a:t>
            </a:r>
            <a:r>
              <a:rPr lang="en-US" dirty="0"/>
              <a:t>that a user’s identity has been authenticated, or </a:t>
            </a:r>
            <a:endParaRPr lang="en-US" dirty="0" smtClean="0"/>
          </a:p>
          <a:p>
            <a:pPr lvl="2"/>
            <a:r>
              <a:rPr lang="en-US" dirty="0" smtClean="0"/>
              <a:t> modifying a user’s </a:t>
            </a:r>
            <a:r>
              <a:rPr lang="en-US" dirty="0"/>
              <a:t>password in the system table. </a:t>
            </a:r>
            <a:endParaRPr lang="en-US" dirty="0" smtClean="0"/>
          </a:p>
          <a:p>
            <a:r>
              <a:rPr lang="en-US" dirty="0" smtClean="0"/>
              <a:t>Changing </a:t>
            </a:r>
            <a:r>
              <a:rPr lang="en-US" dirty="0"/>
              <a:t>the system password table is certainly </a:t>
            </a:r>
            <a:r>
              <a:rPr lang="en-US" dirty="0" smtClean="0"/>
              <a:t>more critical </a:t>
            </a:r>
            <a:r>
              <a:rPr lang="en-US" dirty="0"/>
              <a:t>to security than displaying a box for password entry, </a:t>
            </a:r>
            <a:endParaRPr lang="en-US" dirty="0" smtClean="0"/>
          </a:p>
          <a:p>
            <a:pPr lvl="1"/>
            <a:r>
              <a:rPr lang="en-US" dirty="0" smtClean="0"/>
              <a:t>because </a:t>
            </a:r>
            <a:r>
              <a:rPr lang="en-US" dirty="0"/>
              <a:t>changing the </a:t>
            </a:r>
            <a:r>
              <a:rPr lang="en-US" dirty="0" smtClean="0"/>
              <a:t>table could </a:t>
            </a:r>
            <a:r>
              <a:rPr lang="en-US" dirty="0"/>
              <a:t>allow an unauthorized user access but displaying the box is merely an interface </a:t>
            </a:r>
            <a:r>
              <a:rPr lang="en-US" dirty="0" smtClean="0"/>
              <a:t>task. </a:t>
            </a:r>
          </a:p>
          <a:p>
            <a:r>
              <a:rPr lang="en-US" dirty="0" smtClean="0"/>
              <a:t>The </a:t>
            </a:r>
            <a:r>
              <a:rPr lang="en-US" dirty="0"/>
              <a:t>functions listed would occur at different levels of the operating system. </a:t>
            </a:r>
            <a:endParaRPr lang="en-US" dirty="0" smtClean="0"/>
          </a:p>
          <a:p>
            <a:pPr lvl="1"/>
            <a:r>
              <a:rPr lang="en-US" dirty="0" smtClean="0"/>
              <a:t>Thus</a:t>
            </a:r>
            <a:r>
              <a:rPr lang="en-US" dirty="0"/>
              <a:t>, the </a:t>
            </a:r>
            <a:r>
              <a:rPr lang="en-US" dirty="0" smtClean="0"/>
              <a:t>user authentication </a:t>
            </a:r>
            <a:r>
              <a:rPr lang="en-US" dirty="0"/>
              <a:t>functions are implemented in several places,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925807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Spanning Layers</a:t>
            </a:r>
            <a:endParaRPr lang="en-US" dirty="0"/>
          </a:p>
        </p:txBody>
      </p:sp>
      <p:pic>
        <p:nvPicPr>
          <p:cNvPr id="5" name="Content Placeholder 4" descr="fig05-03.eps"/>
          <p:cNvPicPr>
            <a:picLocks noGrp="1" noChangeAspect="1"/>
          </p:cNvPicPr>
          <p:nvPr>
            <p:ph idx="1"/>
          </p:nvPr>
        </p:nvPicPr>
        <p:blipFill rotWithShape="1">
          <a:blip r:embed="rId3">
            <a:extLst>
              <a:ext uri="{28A0092B-C50C-407E-A947-70E740481C1C}">
                <a14:useLocalDpi xmlns:a14="http://schemas.microsoft.com/office/drawing/2010/main" val="0"/>
              </a:ext>
            </a:extLst>
          </a:blip>
          <a:srcRect t="-1326" b="-413"/>
          <a:stretch/>
        </p:blipFill>
        <p:spPr>
          <a:xfrm>
            <a:off x="2062867" y="1530130"/>
            <a:ext cx="6813534" cy="4960471"/>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15</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03491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OS Design</a:t>
            </a:r>
            <a:endParaRPr lang="en-US" dirty="0"/>
          </a:p>
        </p:txBody>
      </p:sp>
      <p:pic>
        <p:nvPicPr>
          <p:cNvPr id="5" name="Content Placeholder 4" descr="fig05-04.eps"/>
          <p:cNvPicPr>
            <a:picLocks noGrp="1" noChangeAspect="1"/>
          </p:cNvPicPr>
          <p:nvPr>
            <p:ph idx="1"/>
          </p:nvPr>
        </p:nvPicPr>
        <p:blipFill rotWithShape="1">
          <a:blip r:embed="rId3">
            <a:extLst>
              <a:ext uri="{28A0092B-C50C-407E-A947-70E740481C1C}">
                <a14:useLocalDpi xmlns:a14="http://schemas.microsoft.com/office/drawing/2010/main" val="0"/>
              </a:ext>
            </a:extLst>
          </a:blip>
          <a:srcRect t="-819" b="-7586"/>
          <a:stretch/>
        </p:blipFill>
        <p:spPr>
          <a:xfrm>
            <a:off x="1350995" y="1602551"/>
            <a:ext cx="6420896" cy="5304117"/>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16</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581086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OS Design</a:t>
            </a:r>
          </a:p>
        </p:txBody>
      </p:sp>
      <p:sp>
        <p:nvSpPr>
          <p:cNvPr id="3" name="Content Placeholder 2"/>
          <p:cNvSpPr>
            <a:spLocks noGrp="1"/>
          </p:cNvSpPr>
          <p:nvPr>
            <p:ph idx="1"/>
          </p:nvPr>
        </p:nvSpPr>
        <p:spPr/>
        <p:txBody>
          <a:bodyPr/>
          <a:lstStyle/>
          <a:p>
            <a:r>
              <a:rPr lang="en-US" dirty="0"/>
              <a:t>From a security standpoint these modules come from different sources, not </a:t>
            </a:r>
            <a:r>
              <a:rPr lang="en-US" dirty="0" smtClean="0"/>
              <a:t>all trustworthy</a:t>
            </a:r>
            <a:r>
              <a:rPr lang="en-US" dirty="0"/>
              <a:t>, and must all integrate successfully. </a:t>
            </a:r>
            <a:endParaRPr lang="en-US" dirty="0" smtClean="0"/>
          </a:p>
          <a:p>
            <a:r>
              <a:rPr lang="en-US" dirty="0" smtClean="0"/>
              <a:t>Operating </a:t>
            </a:r>
            <a:r>
              <a:rPr lang="en-US" dirty="0"/>
              <a:t>system designers and </a:t>
            </a:r>
            <a:r>
              <a:rPr lang="en-US" dirty="0" smtClean="0"/>
              <a:t>testers have </a:t>
            </a:r>
            <a:r>
              <a:rPr lang="en-US" dirty="0"/>
              <a:t>a nightmarish job to ensure correct functioning with all combinations of hundreds </a:t>
            </a:r>
            <a:r>
              <a:rPr lang="en-US" dirty="0" smtClean="0"/>
              <a:t>of different </a:t>
            </a:r>
            <a:r>
              <a:rPr lang="en-US" dirty="0"/>
              <a:t>add-ons from different sources. </a:t>
            </a:r>
            <a:endParaRPr lang="en-US" dirty="0" smtClean="0"/>
          </a:p>
          <a:p>
            <a:r>
              <a:rPr lang="en-US" dirty="0" smtClean="0"/>
              <a:t>All </a:t>
            </a:r>
            <a:r>
              <a:rPr lang="en-US" dirty="0"/>
              <a:t>these pieces are maintained separately, so </a:t>
            </a:r>
            <a:r>
              <a:rPr lang="en-US" dirty="0" smtClean="0"/>
              <a:t>any module </a:t>
            </a:r>
            <a:r>
              <a:rPr lang="en-US" dirty="0"/>
              <a:t>can change at any time, but such changes risk incompatibility</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594633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Virtualization: Operating </a:t>
            </a:r>
            <a:r>
              <a:rPr lang="en-US" dirty="0"/>
              <a:t>System </a:t>
            </a:r>
            <a:r>
              <a:rPr lang="en-US" dirty="0" smtClean="0"/>
              <a:t>Security </a:t>
            </a:r>
            <a:r>
              <a:rPr lang="en-US" dirty="0"/>
              <a:t>technique </a:t>
            </a:r>
          </a:p>
        </p:txBody>
      </p:sp>
      <p:sp>
        <p:nvSpPr>
          <p:cNvPr id="3" name="Content Placeholder 2"/>
          <p:cNvSpPr>
            <a:spLocks noGrp="1"/>
          </p:cNvSpPr>
          <p:nvPr>
            <p:ph idx="1"/>
          </p:nvPr>
        </p:nvSpPr>
        <p:spPr/>
        <p:txBody>
          <a:bodyPr>
            <a:normAutofit lnSpcReduction="10000"/>
          </a:bodyPr>
          <a:lstStyle/>
          <a:p>
            <a:r>
              <a:rPr lang="en-US" dirty="0" smtClean="0"/>
              <a:t>Providing the appearance </a:t>
            </a:r>
            <a:r>
              <a:rPr lang="en-US" dirty="0"/>
              <a:t>of one set of resources by using different resources. </a:t>
            </a:r>
            <a:endParaRPr lang="en-US" dirty="0" smtClean="0"/>
          </a:p>
          <a:p>
            <a:r>
              <a:rPr lang="en-US" dirty="0" smtClean="0"/>
              <a:t>Idea</a:t>
            </a:r>
          </a:p>
          <a:p>
            <a:pPr lvl="1"/>
            <a:r>
              <a:rPr lang="en-US" dirty="0" smtClean="0"/>
              <a:t>If </a:t>
            </a:r>
            <a:r>
              <a:rPr lang="en-US" dirty="0"/>
              <a:t>you present a plate </a:t>
            </a:r>
            <a:r>
              <a:rPr lang="en-US" dirty="0" smtClean="0"/>
              <a:t>of cookies </a:t>
            </a:r>
            <a:r>
              <a:rPr lang="en-US" dirty="0"/>
              <a:t>to a group of children, the cookies will likely all disappear. </a:t>
            </a:r>
            <a:endParaRPr lang="en-US" dirty="0" smtClean="0"/>
          </a:p>
          <a:p>
            <a:pPr lvl="1"/>
            <a:r>
              <a:rPr lang="en-US" dirty="0" smtClean="0"/>
              <a:t>If </a:t>
            </a:r>
            <a:r>
              <a:rPr lang="en-US" dirty="0"/>
              <a:t>you hide the </a:t>
            </a:r>
            <a:r>
              <a:rPr lang="en-US" dirty="0" smtClean="0"/>
              <a:t>cookies and </a:t>
            </a:r>
            <a:r>
              <a:rPr lang="en-US" dirty="0"/>
              <a:t>put them out a few at a time you limit the children’s access. </a:t>
            </a:r>
            <a:endParaRPr lang="en-US" dirty="0" smtClean="0"/>
          </a:p>
          <a:p>
            <a:r>
              <a:rPr lang="en-US" dirty="0" smtClean="0"/>
              <a:t>Operating </a:t>
            </a:r>
            <a:r>
              <a:rPr lang="en-US" dirty="0"/>
              <a:t>systems can </a:t>
            </a:r>
            <a:r>
              <a:rPr lang="en-US" dirty="0" smtClean="0"/>
              <a:t>do the </a:t>
            </a:r>
            <a:r>
              <a:rPr lang="en-US" dirty="0"/>
              <a:t>same thing</a:t>
            </a:r>
            <a:r>
              <a:rPr lang="en-US" dirty="0" smtClean="0"/>
              <a:t>.</a:t>
            </a:r>
          </a:p>
          <a:p>
            <a:pPr lvl="1"/>
            <a:r>
              <a:rPr lang="en-US" dirty="0"/>
              <a:t>With virtualization, the OS presents each user with just the resources that user should see</a:t>
            </a:r>
          </a:p>
          <a:p>
            <a:pPr lvl="1"/>
            <a:r>
              <a:rPr lang="en-US" dirty="0"/>
              <a:t>The user has access to a virtual machine (VM), which contains those resources</a:t>
            </a:r>
          </a:p>
          <a:p>
            <a:pPr lvl="1"/>
            <a:r>
              <a:rPr lang="en-US" dirty="0"/>
              <a:t>The user cannot access resources that are available to the OS but exist outside the VM</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18</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679830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a:t>
            </a:r>
            <a:endParaRPr lang="en-US" dirty="0"/>
          </a:p>
        </p:txBody>
      </p:sp>
      <p:sp>
        <p:nvSpPr>
          <p:cNvPr id="3" name="Content Placeholder 2"/>
          <p:cNvSpPr>
            <a:spLocks noGrp="1"/>
          </p:cNvSpPr>
          <p:nvPr>
            <p:ph idx="1"/>
          </p:nvPr>
        </p:nvSpPr>
        <p:spPr/>
        <p:txBody>
          <a:bodyPr/>
          <a:lstStyle/>
          <a:p>
            <a:r>
              <a:rPr lang="en-US" dirty="0" smtClean="0"/>
              <a:t>A </a:t>
            </a:r>
            <a:r>
              <a:rPr lang="en-US" dirty="0" smtClean="0"/>
              <a:t>hypervisor, or VM monitor, is the software that implements a VM</a:t>
            </a:r>
          </a:p>
          <a:p>
            <a:pPr lvl="1"/>
            <a:r>
              <a:rPr lang="en-US" dirty="0" smtClean="0"/>
              <a:t>Translates access requests between the VM and the OS</a:t>
            </a:r>
          </a:p>
          <a:p>
            <a:pPr lvl="1"/>
            <a:r>
              <a:rPr lang="en-US" dirty="0" smtClean="0"/>
              <a:t>Can support multiple OSs in VMs simultaneously</a:t>
            </a:r>
          </a:p>
          <a:p>
            <a:r>
              <a:rPr lang="en-US" dirty="0" smtClean="0"/>
              <a:t>Honeypot</a:t>
            </a:r>
          </a:p>
          <a:p>
            <a:pPr lvl="1"/>
            <a:r>
              <a:rPr lang="en-US" dirty="0" smtClean="0"/>
              <a:t>Another example </a:t>
            </a:r>
            <a:r>
              <a:rPr lang="en-US" dirty="0"/>
              <a:t>of a virtual machine for security</a:t>
            </a:r>
          </a:p>
          <a:p>
            <a:pPr lvl="1"/>
            <a:r>
              <a:rPr lang="en-US" dirty="0" smtClean="0"/>
              <a:t>A </a:t>
            </a:r>
            <a:r>
              <a:rPr lang="en-US" dirty="0" smtClean="0"/>
              <a:t>VM meant to lure an attacker into an environment that can be both controlled and monitored</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19</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35483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sz="2800" dirty="0"/>
              <a:t>O</a:t>
            </a:r>
            <a:r>
              <a:rPr lang="en-US" sz="2800" dirty="0" smtClean="0"/>
              <a:t>perating </a:t>
            </a:r>
            <a:r>
              <a:rPr lang="en-US" sz="2800" dirty="0"/>
              <a:t>systems </a:t>
            </a:r>
            <a:r>
              <a:rPr lang="en-US" sz="2800" dirty="0" smtClean="0"/>
              <a:t>not invulnerable</a:t>
            </a:r>
          </a:p>
          <a:p>
            <a:pPr lvl="1"/>
            <a:r>
              <a:rPr lang="en-US" sz="2400" dirty="0" smtClean="0"/>
              <a:t>and </a:t>
            </a:r>
            <a:r>
              <a:rPr lang="en-US" sz="2400" dirty="0"/>
              <a:t>therefore compromise of an operating system can lead to </a:t>
            </a:r>
            <a:r>
              <a:rPr lang="en-US" sz="2400" dirty="0" smtClean="0"/>
              <a:t>security failure.</a:t>
            </a:r>
            <a:r>
              <a:rPr lang="en-US" sz="2400" dirty="0"/>
              <a:t> </a:t>
            </a:r>
            <a:endParaRPr lang="en-US" sz="2400" dirty="0" smtClean="0"/>
          </a:p>
          <a:p>
            <a:r>
              <a:rPr lang="en-US" sz="2800" dirty="0" smtClean="0"/>
              <a:t>Cover</a:t>
            </a:r>
          </a:p>
          <a:p>
            <a:pPr lvl="1"/>
            <a:r>
              <a:rPr lang="en-US" sz="2400" dirty="0" smtClean="0"/>
              <a:t>overview of</a:t>
            </a:r>
            <a:r>
              <a:rPr lang="en-US" sz="2400" dirty="0"/>
              <a:t> </a:t>
            </a:r>
            <a:r>
              <a:rPr lang="en-US" sz="2400" dirty="0" smtClean="0"/>
              <a:t>operating </a:t>
            </a:r>
            <a:r>
              <a:rPr lang="en-US" sz="2400" dirty="0"/>
              <a:t>system </a:t>
            </a:r>
            <a:r>
              <a:rPr lang="en-US" sz="2400" dirty="0" smtClean="0"/>
              <a:t>design</a:t>
            </a:r>
          </a:p>
          <a:p>
            <a:pPr lvl="1"/>
            <a:r>
              <a:rPr lang="en-US" sz="2400" dirty="0" smtClean="0"/>
              <a:t>examining </a:t>
            </a:r>
            <a:r>
              <a:rPr lang="en-US" sz="2400" dirty="0"/>
              <a:t>aspects of operating system </a:t>
            </a:r>
            <a:r>
              <a:rPr lang="en-US" sz="2400" dirty="0" smtClean="0"/>
              <a:t>design that </a:t>
            </a:r>
            <a:r>
              <a:rPr lang="en-US" sz="2400" dirty="0"/>
              <a:t>enhance </a:t>
            </a:r>
            <a:r>
              <a:rPr lang="en-US" sz="2400" dirty="0" smtClean="0"/>
              <a:t>security</a:t>
            </a:r>
          </a:p>
          <a:p>
            <a:pPr lvl="1"/>
            <a:r>
              <a:rPr lang="en-US" sz="2400" dirty="0" smtClean="0"/>
              <a:t>rootkits</a:t>
            </a:r>
            <a:r>
              <a:rPr lang="en-US" sz="2400" dirty="0"/>
              <a:t>, </a:t>
            </a:r>
            <a:endParaRPr lang="en-US" sz="2400" dirty="0" smtClean="0"/>
          </a:p>
          <a:p>
            <a:pPr lvl="2"/>
            <a:r>
              <a:rPr lang="en-US" sz="2000" dirty="0" smtClean="0"/>
              <a:t>the </a:t>
            </a:r>
            <a:r>
              <a:rPr lang="en-US" sz="2000" dirty="0"/>
              <a:t>most serious compromise of </a:t>
            </a:r>
            <a:r>
              <a:rPr lang="en-US" sz="2000" dirty="0" smtClean="0"/>
              <a:t>an operating </a:t>
            </a:r>
            <a:r>
              <a:rPr lang="en-US" sz="2000" dirty="0"/>
              <a:t>system; </a:t>
            </a:r>
            <a:endParaRPr lang="en-US" sz="2000" dirty="0" smtClean="0"/>
          </a:p>
          <a:p>
            <a:pPr lvl="2"/>
            <a:r>
              <a:rPr lang="en-US" sz="2000" dirty="0" smtClean="0"/>
              <a:t>with </a:t>
            </a:r>
            <a:r>
              <a:rPr lang="en-US" sz="2000" dirty="0"/>
              <a:t>such an exploit the attacker undermines the entire operating </a:t>
            </a:r>
            <a:r>
              <a:rPr lang="en-US" sz="2000" dirty="0" smtClean="0"/>
              <a:t>system and </a:t>
            </a:r>
            <a:r>
              <a:rPr lang="en-US" sz="2000" dirty="0"/>
              <a:t>thus all the security protections it is expected to provide.</a:t>
            </a:r>
            <a:endParaRPr lang="en-US" sz="2000" dirty="0" smtClean="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400495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OS Control Shared Objects</a:t>
            </a:r>
            <a:endParaRPr lang="en-US" dirty="0"/>
          </a:p>
        </p:txBody>
      </p:sp>
      <p:sp>
        <p:nvSpPr>
          <p:cNvPr id="3" name="Content Placeholder 2"/>
          <p:cNvSpPr>
            <a:spLocks noGrp="1"/>
          </p:cNvSpPr>
          <p:nvPr>
            <p:ph idx="1"/>
          </p:nvPr>
        </p:nvSpPr>
        <p:spPr/>
        <p:txBody>
          <a:bodyPr/>
          <a:lstStyle/>
          <a:p>
            <a:r>
              <a:rPr lang="en-US" dirty="0"/>
              <a:t>OS control sharing </a:t>
            </a:r>
            <a:r>
              <a:rPr lang="en-US" dirty="0" smtClean="0"/>
              <a:t>by </a:t>
            </a:r>
            <a:r>
              <a:rPr lang="en-US" dirty="0"/>
              <a:t>separating classes of subjects and </a:t>
            </a:r>
            <a:r>
              <a:rPr lang="en-US" dirty="0" smtClean="0"/>
              <a:t>objects</a:t>
            </a:r>
          </a:p>
          <a:p>
            <a:r>
              <a:rPr lang="en-US" dirty="0"/>
              <a:t>The basis of protection is separation: </a:t>
            </a:r>
            <a:endParaRPr lang="en-US" dirty="0" smtClean="0"/>
          </a:p>
          <a:p>
            <a:pPr lvl="1"/>
            <a:r>
              <a:rPr lang="en-US" dirty="0" smtClean="0"/>
              <a:t>keeping </a:t>
            </a:r>
            <a:r>
              <a:rPr lang="en-US" dirty="0"/>
              <a:t>one user’s objects separate from </a:t>
            </a:r>
            <a:r>
              <a:rPr lang="en-US" dirty="0" smtClean="0"/>
              <a:t>other users.</a:t>
            </a:r>
          </a:p>
          <a:p>
            <a:r>
              <a:rPr lang="en-US" dirty="0"/>
              <a:t>Separation and </a:t>
            </a:r>
            <a:r>
              <a:rPr lang="en-US" dirty="0" smtClean="0"/>
              <a:t>Sharing methods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20</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155094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a:t>
            </a:r>
            <a:endParaRPr lang="en-US" dirty="0"/>
          </a:p>
        </p:txBody>
      </p:sp>
      <p:sp>
        <p:nvSpPr>
          <p:cNvPr id="3" name="Content Placeholder 2"/>
          <p:cNvSpPr>
            <a:spLocks noGrp="1"/>
          </p:cNvSpPr>
          <p:nvPr>
            <p:ph idx="1"/>
          </p:nvPr>
        </p:nvSpPr>
        <p:spPr/>
        <p:txBody>
          <a:bodyPr>
            <a:normAutofit fontScale="92500"/>
          </a:bodyPr>
          <a:lstStyle/>
          <a:p>
            <a:r>
              <a:rPr lang="en-US" i="1" dirty="0" smtClean="0"/>
              <a:t>physical separation</a:t>
            </a:r>
            <a:r>
              <a:rPr lang="en-US" dirty="0" smtClean="0"/>
              <a:t> </a:t>
            </a:r>
          </a:p>
          <a:p>
            <a:pPr lvl="1"/>
            <a:r>
              <a:rPr lang="en-US" dirty="0" smtClean="0"/>
              <a:t>different </a:t>
            </a:r>
            <a:r>
              <a:rPr lang="en-US" dirty="0"/>
              <a:t>processes use different </a:t>
            </a:r>
            <a:r>
              <a:rPr lang="en-US" dirty="0" smtClean="0">
                <a:solidFill>
                  <a:srgbClr val="FF0000"/>
                </a:solidFill>
              </a:rPr>
              <a:t>physical objects</a:t>
            </a:r>
            <a:r>
              <a:rPr lang="en-US" dirty="0"/>
              <a:t>, </a:t>
            </a:r>
            <a:endParaRPr lang="en-US" dirty="0" smtClean="0"/>
          </a:p>
          <a:p>
            <a:pPr lvl="1"/>
            <a:r>
              <a:rPr lang="en-US" dirty="0" smtClean="0"/>
              <a:t>such </a:t>
            </a:r>
            <a:r>
              <a:rPr lang="en-US" dirty="0"/>
              <a:t>as separate printers for output requiring different levels of security</a:t>
            </a:r>
          </a:p>
          <a:p>
            <a:r>
              <a:rPr lang="en-US" i="1" dirty="0" smtClean="0"/>
              <a:t>temporal </a:t>
            </a:r>
            <a:r>
              <a:rPr lang="en-US" i="1" dirty="0"/>
              <a:t>separation</a:t>
            </a:r>
            <a:r>
              <a:rPr lang="en-US" dirty="0"/>
              <a:t>, </a:t>
            </a:r>
            <a:endParaRPr lang="en-US" dirty="0" smtClean="0"/>
          </a:p>
          <a:p>
            <a:pPr lvl="1"/>
            <a:r>
              <a:rPr lang="en-US" dirty="0" smtClean="0"/>
              <a:t>processes </a:t>
            </a:r>
            <a:r>
              <a:rPr lang="en-US" dirty="0"/>
              <a:t>having different </a:t>
            </a:r>
            <a:r>
              <a:rPr lang="en-US" dirty="0" smtClean="0"/>
              <a:t>security requirements </a:t>
            </a:r>
            <a:r>
              <a:rPr lang="en-US" dirty="0"/>
              <a:t>are executed at different times</a:t>
            </a:r>
          </a:p>
          <a:p>
            <a:r>
              <a:rPr lang="en-US" i="1" dirty="0" smtClean="0"/>
              <a:t>logical </a:t>
            </a:r>
            <a:r>
              <a:rPr lang="en-US" i="1" dirty="0"/>
              <a:t>separation</a:t>
            </a:r>
            <a:r>
              <a:rPr lang="en-US" dirty="0"/>
              <a:t>, </a:t>
            </a:r>
            <a:endParaRPr lang="en-US" dirty="0" smtClean="0"/>
          </a:p>
          <a:p>
            <a:pPr lvl="1"/>
            <a:r>
              <a:rPr lang="en-US" dirty="0" smtClean="0"/>
              <a:t>users </a:t>
            </a:r>
            <a:r>
              <a:rPr lang="en-US" dirty="0"/>
              <a:t>operate under the illusion that no </a:t>
            </a:r>
            <a:r>
              <a:rPr lang="en-US" dirty="0" smtClean="0"/>
              <a:t>other processes </a:t>
            </a:r>
            <a:r>
              <a:rPr lang="en-US" dirty="0"/>
              <a:t>exist, </a:t>
            </a:r>
            <a:endParaRPr lang="en-US" dirty="0" smtClean="0"/>
          </a:p>
          <a:p>
            <a:pPr lvl="1"/>
            <a:r>
              <a:rPr lang="en-US" dirty="0" smtClean="0"/>
              <a:t>as </a:t>
            </a:r>
            <a:r>
              <a:rPr lang="en-US" dirty="0"/>
              <a:t>when an operating system constrains a program’s accesses </a:t>
            </a:r>
            <a:r>
              <a:rPr lang="en-US" dirty="0" smtClean="0"/>
              <a:t>so that </a:t>
            </a:r>
            <a:r>
              <a:rPr lang="en-US" dirty="0"/>
              <a:t>the program cannot access objects outside its permitted domain</a:t>
            </a:r>
          </a:p>
          <a:p>
            <a:r>
              <a:rPr lang="en-US" i="1" dirty="0" smtClean="0"/>
              <a:t>cryptographic </a:t>
            </a:r>
            <a:r>
              <a:rPr lang="en-US" i="1" dirty="0"/>
              <a:t>separation</a:t>
            </a:r>
            <a:r>
              <a:rPr lang="en-US" dirty="0"/>
              <a:t>, </a:t>
            </a:r>
            <a:endParaRPr lang="en-US" dirty="0" smtClean="0"/>
          </a:p>
          <a:p>
            <a:pPr lvl="1"/>
            <a:r>
              <a:rPr lang="en-US" dirty="0" smtClean="0"/>
              <a:t>processes </a:t>
            </a:r>
            <a:r>
              <a:rPr lang="en-US" dirty="0"/>
              <a:t>conceal their data </a:t>
            </a:r>
            <a:r>
              <a:rPr lang="en-US" dirty="0" smtClean="0"/>
              <a:t>and computations </a:t>
            </a:r>
            <a:r>
              <a:rPr lang="en-US" dirty="0"/>
              <a:t>in such a way that they are unintelligible to outside processes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21</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817507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of supporting </a:t>
            </a:r>
            <a:r>
              <a:rPr lang="en-US" dirty="0" smtClean="0"/>
              <a:t>sharing</a:t>
            </a: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t>Do </a:t>
            </a:r>
            <a:r>
              <a:rPr lang="en-US" i="1" dirty="0"/>
              <a:t>not protect</a:t>
            </a:r>
            <a:r>
              <a:rPr lang="en-US" dirty="0"/>
              <a:t>. </a:t>
            </a:r>
            <a:endParaRPr lang="en-US" dirty="0" smtClean="0"/>
          </a:p>
          <a:p>
            <a:pPr lvl="1"/>
            <a:r>
              <a:rPr lang="en-US" dirty="0" smtClean="0"/>
              <a:t>OS with </a:t>
            </a:r>
            <a:r>
              <a:rPr lang="en-US" dirty="0"/>
              <a:t>no protection are appropriate </a:t>
            </a:r>
            <a:r>
              <a:rPr lang="en-US" dirty="0" smtClean="0"/>
              <a:t>when sensitive </a:t>
            </a:r>
            <a:r>
              <a:rPr lang="en-US" dirty="0"/>
              <a:t>procedures are being run at </a:t>
            </a:r>
            <a:r>
              <a:rPr lang="en-US" dirty="0">
                <a:solidFill>
                  <a:srgbClr val="FF0000"/>
                </a:solidFill>
              </a:rPr>
              <a:t>separate</a:t>
            </a:r>
            <a:r>
              <a:rPr lang="en-US" dirty="0"/>
              <a:t> </a:t>
            </a:r>
            <a:r>
              <a:rPr lang="en-US" dirty="0">
                <a:solidFill>
                  <a:srgbClr val="FF0000"/>
                </a:solidFill>
              </a:rPr>
              <a:t>times</a:t>
            </a:r>
            <a:r>
              <a:rPr lang="en-US" dirty="0"/>
              <a:t>.</a:t>
            </a:r>
          </a:p>
          <a:p>
            <a:r>
              <a:rPr lang="en-US" i="1" dirty="0" smtClean="0"/>
              <a:t>Isolate</a:t>
            </a:r>
            <a:r>
              <a:rPr lang="en-US" dirty="0"/>
              <a:t>. </a:t>
            </a:r>
            <a:endParaRPr lang="en-US" dirty="0" smtClean="0"/>
          </a:p>
          <a:p>
            <a:pPr lvl="1"/>
            <a:r>
              <a:rPr lang="en-US" dirty="0" smtClean="0"/>
              <a:t>OS provides </a:t>
            </a:r>
            <a:r>
              <a:rPr lang="en-US" dirty="0"/>
              <a:t>isolation, different </a:t>
            </a:r>
            <a:r>
              <a:rPr lang="en-US" dirty="0" smtClean="0"/>
              <a:t>processes running </a:t>
            </a:r>
            <a:r>
              <a:rPr lang="en-US" dirty="0"/>
              <a:t>concurrently are unaware of the presence of each other. </a:t>
            </a:r>
            <a:endParaRPr lang="en-US" dirty="0" smtClean="0"/>
          </a:p>
          <a:p>
            <a:pPr lvl="1"/>
            <a:r>
              <a:rPr lang="en-US" dirty="0" smtClean="0"/>
              <a:t>Each process has </a:t>
            </a:r>
            <a:r>
              <a:rPr lang="en-US" dirty="0"/>
              <a:t>its own address space, files, and other objects. </a:t>
            </a:r>
            <a:endParaRPr lang="en-US" dirty="0" smtClean="0"/>
          </a:p>
          <a:p>
            <a:r>
              <a:rPr lang="en-US" i="1" dirty="0" smtClean="0"/>
              <a:t>Share </a:t>
            </a:r>
            <a:r>
              <a:rPr lang="en-US" i="1" dirty="0"/>
              <a:t>all or share nothing</a:t>
            </a:r>
            <a:r>
              <a:rPr lang="en-US" dirty="0"/>
              <a:t>. </a:t>
            </a:r>
            <a:endParaRPr lang="en-US" dirty="0" smtClean="0"/>
          </a:p>
          <a:p>
            <a:pPr lvl="1"/>
            <a:r>
              <a:rPr lang="en-US" dirty="0" smtClean="0"/>
              <a:t>With </a:t>
            </a:r>
            <a:r>
              <a:rPr lang="en-US" dirty="0"/>
              <a:t>this form of protection, the owner of an </a:t>
            </a:r>
            <a:r>
              <a:rPr lang="en-US" dirty="0" smtClean="0"/>
              <a:t>object declares </a:t>
            </a:r>
            <a:r>
              <a:rPr lang="en-US" dirty="0"/>
              <a:t>it to be public or private. A public object is available to all </a:t>
            </a:r>
            <a:r>
              <a:rPr lang="en-US" dirty="0" smtClean="0"/>
              <a:t>users, whereas </a:t>
            </a:r>
            <a:r>
              <a:rPr lang="en-US" dirty="0"/>
              <a:t>a private object is available only to its owner.</a:t>
            </a:r>
          </a:p>
          <a:p>
            <a:r>
              <a:rPr lang="en-US" i="1" dirty="0" smtClean="0"/>
              <a:t>Share </a:t>
            </a:r>
            <a:r>
              <a:rPr lang="en-US" i="1" dirty="0"/>
              <a:t>but limit access</a:t>
            </a:r>
            <a:r>
              <a:rPr lang="en-US" dirty="0"/>
              <a:t>. </a:t>
            </a:r>
            <a:endParaRPr lang="en-US" dirty="0" smtClean="0"/>
          </a:p>
          <a:p>
            <a:pPr lvl="1"/>
            <a:r>
              <a:rPr lang="en-US" dirty="0" smtClean="0"/>
              <a:t>Use access control </a:t>
            </a:r>
            <a:r>
              <a:rPr lang="en-US" dirty="0"/>
              <a:t>for a specific user and a specific object</a:t>
            </a:r>
            <a:r>
              <a:rPr lang="en-US" dirty="0" smtClean="0"/>
              <a:t>. </a:t>
            </a:r>
          </a:p>
          <a:p>
            <a:r>
              <a:rPr lang="en-US" i="1" dirty="0" smtClean="0"/>
              <a:t>Limit </a:t>
            </a:r>
            <a:r>
              <a:rPr lang="en-US" i="1" dirty="0"/>
              <a:t>use of an object</a:t>
            </a:r>
            <a:r>
              <a:rPr lang="en-US" dirty="0"/>
              <a:t>. </a:t>
            </a:r>
            <a:endParaRPr lang="en-US" dirty="0" smtClean="0"/>
          </a:p>
          <a:p>
            <a:pPr lvl="1"/>
            <a:r>
              <a:rPr lang="en-US" dirty="0" smtClean="0"/>
              <a:t>This </a:t>
            </a:r>
            <a:r>
              <a:rPr lang="en-US" dirty="0"/>
              <a:t>form of protection limits not just the access to </a:t>
            </a:r>
            <a:r>
              <a:rPr lang="en-US" dirty="0" smtClean="0"/>
              <a:t>an object </a:t>
            </a:r>
            <a:r>
              <a:rPr lang="en-US" dirty="0"/>
              <a:t>but the use made of that object after it has been accessed. </a:t>
            </a:r>
            <a:endParaRPr lang="en-US" dirty="0" smtClean="0"/>
          </a:p>
          <a:p>
            <a:pPr lvl="1"/>
            <a:r>
              <a:rPr lang="en-US" dirty="0" smtClean="0"/>
              <a:t>For </a:t>
            </a:r>
            <a:r>
              <a:rPr lang="en-US" dirty="0"/>
              <a:t>example, </a:t>
            </a:r>
            <a:r>
              <a:rPr lang="en-US" dirty="0" smtClean="0"/>
              <a:t>a user </a:t>
            </a:r>
            <a:r>
              <a:rPr lang="en-US" dirty="0"/>
              <a:t>may be allowed to view a sensitive document but not to print a copy of </a:t>
            </a:r>
            <a:r>
              <a:rPr lang="en-US" dirty="0" smtClean="0"/>
              <a:t>it. More </a:t>
            </a:r>
            <a:r>
              <a:rPr lang="en-US" dirty="0"/>
              <a:t>powerfully, a user may be allowed access to data in a database to </a:t>
            </a:r>
            <a:r>
              <a:rPr lang="en-US" dirty="0" smtClean="0"/>
              <a:t>derive statistical </a:t>
            </a:r>
            <a:r>
              <a:rPr lang="en-US" dirty="0"/>
              <a:t>summaries (such as average salary at a particular</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620048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Protection of Memory</a:t>
            </a:r>
          </a:p>
        </p:txBody>
      </p:sp>
      <p:sp>
        <p:nvSpPr>
          <p:cNvPr id="3" name="Content Placeholder 2"/>
          <p:cNvSpPr>
            <a:spLocks noGrp="1"/>
          </p:cNvSpPr>
          <p:nvPr>
            <p:ph idx="1"/>
          </p:nvPr>
        </p:nvSpPr>
        <p:spPr/>
        <p:txBody>
          <a:bodyPr/>
          <a:lstStyle/>
          <a:p>
            <a:r>
              <a:rPr lang="en-US" dirty="0"/>
              <a:t>Memory protection implements both separation and sharing</a:t>
            </a:r>
            <a:r>
              <a:rPr lang="en-US" dirty="0" smtClean="0"/>
              <a:t>.</a:t>
            </a:r>
          </a:p>
          <a:p>
            <a:r>
              <a:rPr lang="en-US" dirty="0"/>
              <a:t>Protection </a:t>
            </a:r>
            <a:r>
              <a:rPr lang="en-US" dirty="0" smtClean="0"/>
              <a:t>mechanisms</a:t>
            </a:r>
          </a:p>
          <a:p>
            <a:pPr lvl="1"/>
            <a:r>
              <a:rPr lang="en-US" dirty="0" smtClean="0"/>
              <a:t>Fence</a:t>
            </a:r>
          </a:p>
          <a:p>
            <a:pPr lvl="1"/>
            <a:r>
              <a:rPr lang="en-US" dirty="0"/>
              <a:t>Fence Registers</a:t>
            </a:r>
            <a:endParaRPr lang="en-US" dirty="0" smtClean="0"/>
          </a:p>
          <a:p>
            <a:pPr lvl="1"/>
            <a:r>
              <a:rPr lang="en-US" dirty="0"/>
              <a:t>Base/Bounds </a:t>
            </a:r>
            <a:r>
              <a:rPr lang="en-US" dirty="0" smtClean="0"/>
              <a:t>Registers</a:t>
            </a:r>
          </a:p>
          <a:p>
            <a:pPr lvl="1"/>
            <a:r>
              <a:rPr lang="en-US" dirty="0"/>
              <a:t>Tagged </a:t>
            </a:r>
            <a:r>
              <a:rPr lang="en-US" dirty="0" smtClean="0"/>
              <a:t>Architecture</a:t>
            </a:r>
          </a:p>
          <a:p>
            <a:pPr lvl="1"/>
            <a:r>
              <a:rPr lang="en-US" dirty="0"/>
              <a:t>Virtual </a:t>
            </a:r>
            <a:r>
              <a:rPr lang="en-US" dirty="0" smtClean="0"/>
              <a:t>Memory – more acceptance</a:t>
            </a:r>
          </a:p>
          <a:p>
            <a:pPr lvl="2"/>
            <a:r>
              <a:rPr lang="en-US" dirty="0" smtClean="0"/>
              <a:t>Segmentation</a:t>
            </a:r>
          </a:p>
          <a:p>
            <a:pPr lvl="2"/>
            <a:r>
              <a:rPr lang="en-US" dirty="0" smtClean="0"/>
              <a:t>Paging</a:t>
            </a:r>
          </a:p>
          <a:p>
            <a:pPr lvl="2"/>
            <a:r>
              <a:rPr lang="en-US" dirty="0"/>
              <a:t>Combined Paging with </a:t>
            </a:r>
            <a:r>
              <a:rPr lang="en-US" dirty="0" smtClean="0"/>
              <a:t>Segmentation </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438414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Fence</a:t>
            </a:r>
          </a:p>
        </p:txBody>
      </p:sp>
      <p:sp>
        <p:nvSpPr>
          <p:cNvPr id="3" name="Content Placeholder 2"/>
          <p:cNvSpPr>
            <a:spLocks noGrp="1"/>
          </p:cNvSpPr>
          <p:nvPr>
            <p:ph idx="1"/>
          </p:nvPr>
        </p:nvSpPr>
        <p:spPr/>
        <p:txBody>
          <a:bodyPr>
            <a:normAutofit/>
          </a:bodyPr>
          <a:lstStyle/>
          <a:p>
            <a:r>
              <a:rPr lang="en-US" dirty="0"/>
              <a:t>P</a:t>
            </a:r>
            <a:r>
              <a:rPr lang="en-US" dirty="0" smtClean="0"/>
              <a:t>revent </a:t>
            </a:r>
            <a:r>
              <a:rPr lang="en-US" dirty="0"/>
              <a:t>a faulty user program from destroying part of the resident portion </a:t>
            </a:r>
            <a:r>
              <a:rPr lang="en-US" dirty="0" smtClean="0"/>
              <a:t>of the </a:t>
            </a:r>
            <a:r>
              <a:rPr lang="en-US" dirty="0"/>
              <a:t>operating </a:t>
            </a:r>
            <a:r>
              <a:rPr lang="en-US" dirty="0" smtClean="0"/>
              <a:t>system</a:t>
            </a:r>
          </a:p>
          <a:p>
            <a:r>
              <a:rPr lang="en-US" dirty="0" smtClean="0"/>
              <a:t>Advantage</a:t>
            </a:r>
          </a:p>
          <a:p>
            <a:pPr lvl="1"/>
            <a:r>
              <a:rPr lang="en-US" dirty="0" smtClean="0"/>
              <a:t>Simplest </a:t>
            </a:r>
            <a:r>
              <a:rPr lang="en-US" dirty="0"/>
              <a:t>form of memory </a:t>
            </a:r>
            <a:r>
              <a:rPr lang="en-US" dirty="0" smtClean="0"/>
              <a:t>protection</a:t>
            </a:r>
          </a:p>
          <a:p>
            <a:r>
              <a:rPr lang="en-US" dirty="0" smtClean="0"/>
              <a:t>Disadvantage</a:t>
            </a:r>
          </a:p>
          <a:p>
            <a:pPr lvl="1"/>
            <a:r>
              <a:rPr lang="en-US" dirty="0" smtClean="0"/>
              <a:t>Very restrictive </a:t>
            </a:r>
          </a:p>
          <a:p>
            <a:pPr lvl="2"/>
            <a:r>
              <a:rPr lang="en-US" dirty="0" smtClean="0"/>
              <a:t>because </a:t>
            </a:r>
            <a:r>
              <a:rPr lang="en-US" dirty="0"/>
              <a:t>a predefined amount of space was always reserved for the </a:t>
            </a:r>
            <a:r>
              <a:rPr lang="en-US" dirty="0" smtClean="0"/>
              <a:t>operating system</a:t>
            </a:r>
            <a:r>
              <a:rPr lang="en-US" dirty="0"/>
              <a:t>, whether the space was needed or not. </a:t>
            </a:r>
            <a:endParaRPr lang="en-US" dirty="0" smtClean="0"/>
          </a:p>
          <a:p>
            <a:pPr lvl="2"/>
            <a:r>
              <a:rPr lang="en-US" dirty="0" smtClean="0"/>
              <a:t>If </a:t>
            </a:r>
            <a:r>
              <a:rPr lang="en-US" dirty="0"/>
              <a:t>less than the predefined space </a:t>
            </a:r>
            <a:r>
              <a:rPr lang="en-US" dirty="0" smtClean="0"/>
              <a:t>was required</a:t>
            </a:r>
            <a:r>
              <a:rPr lang="en-US" dirty="0"/>
              <a:t>, the excess space was wasted. Conversely, if the operating system needed </a:t>
            </a:r>
            <a:r>
              <a:rPr lang="en-US" dirty="0" smtClean="0"/>
              <a:t>more space</a:t>
            </a:r>
            <a:r>
              <a:rPr lang="en-US" dirty="0"/>
              <a:t>, it could not grow beyond the fence boundary.</a:t>
            </a:r>
            <a:endParaRPr lang="en-US" dirty="0" smtClean="0"/>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617762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Fence</a:t>
            </a:r>
            <a:endParaRPr lang="en-US" dirty="0"/>
          </a:p>
        </p:txBody>
      </p:sp>
      <p:pic>
        <p:nvPicPr>
          <p:cNvPr id="5" name="Content Placeholder 4" descr="fig05-06.eps"/>
          <p:cNvPicPr>
            <a:picLocks noGrp="1" noChangeAspect="1"/>
          </p:cNvPicPr>
          <p:nvPr>
            <p:ph idx="1"/>
          </p:nvPr>
        </p:nvPicPr>
        <p:blipFill rotWithShape="1">
          <a:blip r:embed="rId3">
            <a:extLst>
              <a:ext uri="{28A0092B-C50C-407E-A947-70E740481C1C}">
                <a14:useLocalDpi xmlns:a14="http://schemas.microsoft.com/office/drawing/2010/main" val="0"/>
              </a:ext>
            </a:extLst>
          </a:blip>
          <a:srcRect t="-1064" b="-3097"/>
          <a:stretch/>
        </p:blipFill>
        <p:spPr>
          <a:xfrm>
            <a:off x="1586982" y="1509448"/>
            <a:ext cx="5967506" cy="5184588"/>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25</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291555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Fence Registers</a:t>
            </a:r>
          </a:p>
        </p:txBody>
      </p:sp>
      <p:sp>
        <p:nvSpPr>
          <p:cNvPr id="3" name="Content Placeholder 2"/>
          <p:cNvSpPr>
            <a:spLocks noGrp="1"/>
          </p:cNvSpPr>
          <p:nvPr>
            <p:ph idx="1"/>
          </p:nvPr>
        </p:nvSpPr>
        <p:spPr/>
        <p:txBody>
          <a:bodyPr/>
          <a:lstStyle/>
          <a:p>
            <a:r>
              <a:rPr lang="en-US" dirty="0"/>
              <a:t>T</a:t>
            </a:r>
            <a:r>
              <a:rPr lang="en-US" dirty="0" smtClean="0"/>
              <a:t>he </a:t>
            </a:r>
            <a:r>
              <a:rPr lang="en-US" dirty="0"/>
              <a:t>location of the fence could be </a:t>
            </a:r>
            <a:r>
              <a:rPr lang="en-US" dirty="0" smtClean="0"/>
              <a:t>changed</a:t>
            </a:r>
          </a:p>
          <a:p>
            <a:pPr lvl="1"/>
            <a:r>
              <a:rPr lang="en-US" dirty="0"/>
              <a:t>In contrast to a fixed fence</a:t>
            </a:r>
            <a:r>
              <a:rPr lang="en-US" dirty="0" smtClean="0"/>
              <a:t>,</a:t>
            </a:r>
          </a:p>
          <a:p>
            <a:r>
              <a:rPr lang="en-US" dirty="0" smtClean="0"/>
              <a:t>Fence </a:t>
            </a:r>
            <a:r>
              <a:rPr lang="en-US" dirty="0"/>
              <a:t>registers allow for the boundary to change</a:t>
            </a:r>
            <a:r>
              <a:rPr lang="en-US" dirty="0" smtClean="0"/>
              <a:t>.</a:t>
            </a:r>
          </a:p>
          <a:p>
            <a:r>
              <a:rPr lang="en-US" dirty="0" smtClean="0"/>
              <a:t>Disadvantage</a:t>
            </a:r>
          </a:p>
          <a:p>
            <a:pPr lvl="1"/>
            <a:r>
              <a:rPr lang="en-US" dirty="0" smtClean="0"/>
              <a:t>A </a:t>
            </a:r>
            <a:r>
              <a:rPr lang="en-US" dirty="0"/>
              <a:t>fence register protects in only one direction. </a:t>
            </a:r>
            <a:endParaRPr lang="en-US" dirty="0" smtClean="0"/>
          </a:p>
          <a:p>
            <a:pPr lvl="1"/>
            <a:r>
              <a:rPr lang="en-US" dirty="0" smtClean="0"/>
              <a:t>In </a:t>
            </a:r>
            <a:r>
              <a:rPr lang="en-US" dirty="0"/>
              <a:t>other words, an </a:t>
            </a:r>
            <a:r>
              <a:rPr lang="en-US" dirty="0">
                <a:solidFill>
                  <a:srgbClr val="FF0000"/>
                </a:solidFill>
              </a:rPr>
              <a:t>operating system </a:t>
            </a:r>
            <a:r>
              <a:rPr lang="en-US" dirty="0" smtClean="0">
                <a:solidFill>
                  <a:srgbClr val="FF0000"/>
                </a:solidFill>
              </a:rPr>
              <a:t>can be </a:t>
            </a:r>
            <a:r>
              <a:rPr lang="en-US" dirty="0">
                <a:solidFill>
                  <a:srgbClr val="FF0000"/>
                </a:solidFill>
              </a:rPr>
              <a:t>protected </a:t>
            </a:r>
            <a:r>
              <a:rPr lang="en-US" dirty="0"/>
              <a:t>from a single user, but the fence cannot protect one user from another user.</a:t>
            </a:r>
            <a:endParaRPr lang="en-US" dirty="0"/>
          </a:p>
          <a:p>
            <a:endParaRPr lang="en-US" dirty="0"/>
          </a:p>
          <a:p>
            <a:pPr lvl="1"/>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556611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Fence Registers</a:t>
            </a:r>
            <a:endParaRPr lang="en-US" dirty="0"/>
          </a:p>
        </p:txBody>
      </p:sp>
      <p:pic>
        <p:nvPicPr>
          <p:cNvPr id="5" name="Content Placeholder 4" descr="fig05-07.eps"/>
          <p:cNvPicPr>
            <a:picLocks noGrp="1" noChangeAspect="1"/>
          </p:cNvPicPr>
          <p:nvPr>
            <p:ph idx="1"/>
          </p:nvPr>
        </p:nvPicPr>
        <p:blipFill rotWithShape="1">
          <a:blip r:embed="rId3">
            <a:extLst>
              <a:ext uri="{28A0092B-C50C-407E-A947-70E740481C1C}">
                <a14:useLocalDpi xmlns:a14="http://schemas.microsoft.com/office/drawing/2010/main" val="0"/>
              </a:ext>
            </a:extLst>
          </a:blip>
          <a:srcRect t="-1677" b="-1812"/>
          <a:stretch/>
        </p:blipFill>
        <p:spPr>
          <a:xfrm>
            <a:off x="929577" y="1512125"/>
            <a:ext cx="7276435" cy="5020235"/>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27</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132927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Base/Bounds Registers</a:t>
            </a:r>
          </a:p>
        </p:txBody>
      </p:sp>
      <p:sp>
        <p:nvSpPr>
          <p:cNvPr id="3" name="Content Placeholder 2"/>
          <p:cNvSpPr>
            <a:spLocks noGrp="1"/>
          </p:cNvSpPr>
          <p:nvPr>
            <p:ph idx="1"/>
          </p:nvPr>
        </p:nvSpPr>
        <p:spPr/>
        <p:txBody>
          <a:bodyPr/>
          <a:lstStyle/>
          <a:p>
            <a:r>
              <a:rPr lang="en-US" sz="2800" dirty="0" smtClean="0"/>
              <a:t>Motivation</a:t>
            </a:r>
          </a:p>
          <a:p>
            <a:pPr lvl="1"/>
            <a:r>
              <a:rPr lang="en-US" sz="2400" dirty="0"/>
              <a:t>With two or more users, none can know in advance where a program will be loaded </a:t>
            </a:r>
            <a:r>
              <a:rPr lang="en-US" sz="2400" dirty="0" smtClean="0"/>
              <a:t>for execution.</a:t>
            </a:r>
          </a:p>
          <a:p>
            <a:r>
              <a:rPr lang="en-US" sz="2800" dirty="0" smtClean="0"/>
              <a:t>Solution</a:t>
            </a:r>
          </a:p>
          <a:p>
            <a:pPr lvl="1"/>
            <a:r>
              <a:rPr lang="en-US" sz="2400" dirty="0" smtClean="0"/>
              <a:t>Two registers</a:t>
            </a:r>
          </a:p>
          <a:p>
            <a:pPr lvl="1"/>
            <a:r>
              <a:rPr lang="en-US" sz="2400" b="1" dirty="0"/>
              <a:t>base </a:t>
            </a:r>
            <a:r>
              <a:rPr lang="en-US" sz="2400" b="1" dirty="0" smtClean="0"/>
              <a:t>register: </a:t>
            </a:r>
            <a:r>
              <a:rPr lang="en-US" sz="2400" dirty="0" smtClean="0"/>
              <a:t>A variable fence </a:t>
            </a:r>
            <a:r>
              <a:rPr lang="en-US" sz="2400" dirty="0"/>
              <a:t>register </a:t>
            </a:r>
            <a:endParaRPr lang="en-US" sz="2400" dirty="0" smtClean="0"/>
          </a:p>
          <a:p>
            <a:pPr lvl="1"/>
            <a:r>
              <a:rPr lang="en-US" sz="2400" b="1" dirty="0"/>
              <a:t>bounds register</a:t>
            </a:r>
            <a:r>
              <a:rPr lang="en-US" sz="2400" dirty="0"/>
              <a:t>, is an </a:t>
            </a:r>
            <a:r>
              <a:rPr lang="en-US" sz="2400" dirty="0" smtClean="0"/>
              <a:t>upper address limit</a:t>
            </a:r>
          </a:p>
          <a:p>
            <a:r>
              <a:rPr lang="en-US" sz="2800" dirty="0"/>
              <a:t>With a pair of base/bounds registers, each user is perfectly protected from outside users,</a:t>
            </a:r>
          </a:p>
          <a:p>
            <a:pPr lvl="1"/>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28</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028795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Base/Bounds Registers</a:t>
            </a:r>
            <a:endParaRPr lang="en-US" dirty="0"/>
          </a:p>
        </p:txBody>
      </p:sp>
      <p:pic>
        <p:nvPicPr>
          <p:cNvPr id="5" name="Content Placeholder 4" descr="fig05-08.eps"/>
          <p:cNvPicPr>
            <a:picLocks noGrp="1" noChangeAspect="1"/>
          </p:cNvPicPr>
          <p:nvPr>
            <p:ph idx="1"/>
          </p:nvPr>
        </p:nvPicPr>
        <p:blipFill rotWithShape="1">
          <a:blip r:embed="rId3">
            <a:extLst>
              <a:ext uri="{28A0092B-C50C-407E-A947-70E740481C1C}">
                <a14:useLocalDpi xmlns:a14="http://schemas.microsoft.com/office/drawing/2010/main" val="0"/>
              </a:ext>
            </a:extLst>
          </a:blip>
          <a:srcRect t="-1260" b="-1875"/>
          <a:stretch/>
        </p:blipFill>
        <p:spPr>
          <a:xfrm>
            <a:off x="1064436" y="1501032"/>
            <a:ext cx="7007414" cy="5005294"/>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29</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00000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 Objectives</a:t>
            </a:r>
            <a:endParaRPr lang="en-US" dirty="0"/>
          </a:p>
        </p:txBody>
      </p:sp>
      <p:sp>
        <p:nvSpPr>
          <p:cNvPr id="3" name="Content Placeholder 2"/>
          <p:cNvSpPr>
            <a:spLocks noGrp="1"/>
          </p:cNvSpPr>
          <p:nvPr>
            <p:ph idx="1"/>
          </p:nvPr>
        </p:nvSpPr>
        <p:spPr/>
        <p:txBody>
          <a:bodyPr/>
          <a:lstStyle/>
          <a:p>
            <a:r>
              <a:rPr lang="en-US" dirty="0" smtClean="0"/>
              <a:t>Basic security functions provided by operating systems</a:t>
            </a:r>
          </a:p>
          <a:p>
            <a:r>
              <a:rPr lang="en-US" dirty="0" smtClean="0"/>
              <a:t>System resources that require operating system protection</a:t>
            </a:r>
          </a:p>
          <a:p>
            <a:r>
              <a:rPr lang="en-US" dirty="0" smtClean="0"/>
              <a:t>Operating system design principles</a:t>
            </a:r>
          </a:p>
          <a:p>
            <a:r>
              <a:rPr lang="en-US" dirty="0" smtClean="0"/>
              <a:t>How operating systems control access to resources</a:t>
            </a:r>
          </a:p>
          <a:p>
            <a:r>
              <a:rPr lang="en-US" dirty="0" smtClean="0"/>
              <a:t>The history of trusted computing</a:t>
            </a:r>
          </a:p>
          <a:p>
            <a:r>
              <a:rPr lang="en-US" dirty="0" smtClean="0"/>
              <a:t>Characteristics of operating system rootkits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228362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Pairs of Base/Bounds Registers</a:t>
            </a:r>
            <a:endParaRPr lang="en-US" dirty="0"/>
          </a:p>
        </p:txBody>
      </p:sp>
      <p:pic>
        <p:nvPicPr>
          <p:cNvPr id="5" name="Content Placeholder 4" descr="fig05-09.eps"/>
          <p:cNvPicPr>
            <a:picLocks noGrp="1" noChangeAspect="1"/>
          </p:cNvPicPr>
          <p:nvPr>
            <p:ph idx="1"/>
          </p:nvPr>
        </p:nvPicPr>
        <p:blipFill rotWithShape="1">
          <a:blip r:embed="rId3">
            <a:extLst>
              <a:ext uri="{28A0092B-C50C-407E-A947-70E740481C1C}">
                <a14:useLocalDpi xmlns:a14="http://schemas.microsoft.com/office/drawing/2010/main" val="0"/>
              </a:ext>
            </a:extLst>
          </a:blip>
          <a:srcRect t="-2913" b="-1901"/>
          <a:stretch/>
        </p:blipFill>
        <p:spPr>
          <a:xfrm>
            <a:off x="2102851" y="1326490"/>
            <a:ext cx="4938298" cy="4404354"/>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30</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
        <p:nvSpPr>
          <p:cNvPr id="6" name="Rectangle 5"/>
          <p:cNvSpPr/>
          <p:nvPr/>
        </p:nvSpPr>
        <p:spPr>
          <a:xfrm>
            <a:off x="324114" y="5730844"/>
            <a:ext cx="8634290" cy="646331"/>
          </a:xfrm>
          <a:prstGeom prst="rect">
            <a:avLst/>
          </a:prstGeom>
        </p:spPr>
        <p:txBody>
          <a:bodyPr wrap="square">
            <a:spAutoFit/>
          </a:bodyPr>
          <a:lstStyle/>
          <a:p>
            <a:r>
              <a:rPr lang="en-US" dirty="0">
                <a:solidFill>
                  <a:srgbClr val="FF0000"/>
                </a:solidFill>
              </a:rPr>
              <a:t>This separates executable memory from data memory for each user, making it harder for bugs/attacks to overwrite code.</a:t>
            </a:r>
            <a:endParaRPr lang="en-US" dirty="0">
              <a:solidFill>
                <a:srgbClr val="FF0000"/>
              </a:solidFill>
            </a:endParaRPr>
          </a:p>
        </p:txBody>
      </p:sp>
    </p:spTree>
    <p:extLst>
      <p:ext uri="{BB962C8B-B14F-4D97-AF65-F5344CB8AC3E}">
        <p14:creationId xmlns:p14="http://schemas.microsoft.com/office/powerpoint/2010/main" val="2408197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Tagged </a:t>
            </a:r>
            <a:r>
              <a:rPr lang="en-US" dirty="0" smtClean="0"/>
              <a:t>Architecture- Motivation</a:t>
            </a:r>
            <a:endParaRPr lang="en-US" dirty="0"/>
          </a:p>
        </p:txBody>
      </p:sp>
      <p:sp>
        <p:nvSpPr>
          <p:cNvPr id="3" name="Content Placeholder 2"/>
          <p:cNvSpPr>
            <a:spLocks noGrp="1"/>
          </p:cNvSpPr>
          <p:nvPr>
            <p:ph idx="1"/>
          </p:nvPr>
        </p:nvSpPr>
        <p:spPr/>
        <p:txBody>
          <a:bodyPr/>
          <a:lstStyle/>
          <a:p>
            <a:r>
              <a:rPr lang="en-US" dirty="0" smtClean="0"/>
              <a:t>Problem </a:t>
            </a:r>
            <a:r>
              <a:rPr lang="en-US" dirty="0"/>
              <a:t>with using base/bounds registers </a:t>
            </a:r>
            <a:r>
              <a:rPr lang="en-US" dirty="0" smtClean="0"/>
              <a:t>is their contiguous </a:t>
            </a:r>
            <a:r>
              <a:rPr lang="en-US" dirty="0"/>
              <a:t>nature. </a:t>
            </a:r>
            <a:endParaRPr lang="en-US" dirty="0" smtClean="0"/>
          </a:p>
          <a:p>
            <a:pPr lvl="1"/>
            <a:r>
              <a:rPr lang="en-US" dirty="0" smtClean="0"/>
              <a:t>Each </a:t>
            </a:r>
            <a:r>
              <a:rPr lang="en-US" dirty="0"/>
              <a:t>pair of registers confines accesses to a consecutive range </a:t>
            </a:r>
            <a:r>
              <a:rPr lang="en-US" dirty="0" smtClean="0"/>
              <a:t>of addresses</a:t>
            </a:r>
            <a:r>
              <a:rPr lang="en-US" dirty="0"/>
              <a:t>. </a:t>
            </a:r>
            <a:endParaRPr lang="en-US" dirty="0" smtClean="0"/>
          </a:p>
          <a:p>
            <a:pPr lvl="1"/>
            <a:r>
              <a:rPr lang="en-US" dirty="0" smtClean="0"/>
              <a:t>A </a:t>
            </a:r>
            <a:r>
              <a:rPr lang="en-US" dirty="0"/>
              <a:t>compiler or loader can easily rearrange a program so that all code </a:t>
            </a:r>
            <a:r>
              <a:rPr lang="en-US" dirty="0" smtClean="0"/>
              <a:t>sections are </a:t>
            </a:r>
            <a:r>
              <a:rPr lang="en-US" dirty="0"/>
              <a:t>adjacent and all data sections are adjacent</a:t>
            </a:r>
            <a:r>
              <a:rPr lang="en-US" dirty="0" smtClean="0"/>
              <a:t>.</a:t>
            </a:r>
          </a:p>
          <a:p>
            <a:r>
              <a:rPr lang="en-US" dirty="0"/>
              <a:t>However, in some cases you may want to protect some data values but not all. </a:t>
            </a:r>
            <a:endParaRPr lang="en-US" dirty="0" smtClean="0"/>
          </a:p>
          <a:p>
            <a:pPr lvl="1"/>
            <a:r>
              <a:rPr lang="en-US" dirty="0" smtClean="0"/>
              <a:t>For</a:t>
            </a:r>
            <a:r>
              <a:rPr lang="en-US" dirty="0"/>
              <a:t> </a:t>
            </a:r>
            <a:r>
              <a:rPr lang="en-US" dirty="0" smtClean="0"/>
              <a:t>example</a:t>
            </a:r>
            <a:r>
              <a:rPr lang="en-US" dirty="0"/>
              <a:t>, a personnel record may require protecting the field for salary but not </a:t>
            </a:r>
            <a:r>
              <a:rPr lang="en-US" dirty="0" smtClean="0"/>
              <a:t>office location </a:t>
            </a:r>
            <a:r>
              <a:rPr lang="en-US" dirty="0"/>
              <a:t>and phone number.</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31</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5244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Tagged </a:t>
            </a:r>
            <a:r>
              <a:rPr lang="en-US" dirty="0" smtClean="0"/>
              <a:t>Architecture</a:t>
            </a:r>
            <a:endParaRPr lang="en-US" dirty="0"/>
          </a:p>
        </p:txBody>
      </p:sp>
      <p:sp>
        <p:nvSpPr>
          <p:cNvPr id="3" name="Content Placeholder 2"/>
          <p:cNvSpPr>
            <a:spLocks noGrp="1"/>
          </p:cNvSpPr>
          <p:nvPr>
            <p:ph idx="1"/>
          </p:nvPr>
        </p:nvSpPr>
        <p:spPr/>
        <p:txBody>
          <a:bodyPr/>
          <a:lstStyle/>
          <a:p>
            <a:r>
              <a:rPr lang="en-US" dirty="0"/>
              <a:t>In a tagged architecture, each word of machine memory has one or more extra bits to identify its access rights. </a:t>
            </a:r>
            <a:endParaRPr lang="en-US" dirty="0" smtClean="0"/>
          </a:p>
          <a:p>
            <a:r>
              <a:rPr lang="en-US" dirty="0" smtClean="0"/>
              <a:t>The </a:t>
            </a:r>
            <a:r>
              <a:rPr lang="en-US" dirty="0"/>
              <a:t>big benefit is that access rights aren’t based on contiguous memory locations. </a:t>
            </a:r>
            <a:endParaRPr lang="en-US" dirty="0" smtClean="0"/>
          </a:p>
          <a:p>
            <a:r>
              <a:rPr lang="en-US" dirty="0" smtClean="0"/>
              <a:t>Tagged </a:t>
            </a:r>
            <a:r>
              <a:rPr lang="en-US" dirty="0"/>
              <a:t>architecture has not been widely adopted.</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202462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Tagged Architecture</a:t>
            </a:r>
            <a:endParaRPr lang="en-US" dirty="0"/>
          </a:p>
        </p:txBody>
      </p:sp>
      <p:pic>
        <p:nvPicPr>
          <p:cNvPr id="5" name="Content Placeholder 4" descr="fig05-10.eps"/>
          <p:cNvPicPr>
            <a:picLocks noGrp="1" noChangeAspect="1"/>
          </p:cNvPicPr>
          <p:nvPr>
            <p:ph idx="1"/>
          </p:nvPr>
        </p:nvPicPr>
        <p:blipFill rotWithShape="1">
          <a:blip r:embed="rId3">
            <a:extLst>
              <a:ext uri="{28A0092B-C50C-407E-A947-70E740481C1C}">
                <a14:useLocalDpi xmlns:a14="http://schemas.microsoft.com/office/drawing/2010/main" val="0"/>
              </a:ext>
            </a:extLst>
          </a:blip>
          <a:srcRect t="-2344" b="-935"/>
          <a:stretch/>
        </p:blipFill>
        <p:spPr>
          <a:xfrm>
            <a:off x="2734006" y="1296427"/>
            <a:ext cx="3658251" cy="5222052"/>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33</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865826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Tagged Architecture</a:t>
            </a:r>
          </a:p>
        </p:txBody>
      </p:sp>
      <p:sp>
        <p:nvSpPr>
          <p:cNvPr id="3" name="Content Placeholder 2"/>
          <p:cNvSpPr>
            <a:spLocks noGrp="1"/>
          </p:cNvSpPr>
          <p:nvPr>
            <p:ph idx="1"/>
          </p:nvPr>
        </p:nvSpPr>
        <p:spPr/>
        <p:txBody>
          <a:bodyPr/>
          <a:lstStyle/>
          <a:p>
            <a:r>
              <a:rPr lang="en-US" dirty="0"/>
              <a:t>This protection technique has been used on a few </a:t>
            </a:r>
            <a:r>
              <a:rPr lang="en-US" dirty="0" smtClean="0"/>
              <a:t>systems</a:t>
            </a:r>
          </a:p>
          <a:p>
            <a:r>
              <a:rPr lang="en-US" dirty="0" smtClean="0"/>
              <a:t>The </a:t>
            </a:r>
            <a:r>
              <a:rPr lang="en-US" dirty="0"/>
              <a:t>Burroughs B6500-7500 system used three tag bits </a:t>
            </a:r>
            <a:r>
              <a:rPr lang="en-US" dirty="0" smtClean="0"/>
              <a:t>to separate </a:t>
            </a:r>
            <a:r>
              <a:rPr lang="en-US" dirty="0"/>
              <a:t>data words (three types), descriptors (pointers), and control words (stack </a:t>
            </a:r>
            <a:r>
              <a:rPr lang="en-US" dirty="0" smtClean="0"/>
              <a:t>pointers and </a:t>
            </a:r>
            <a:r>
              <a:rPr lang="en-US" dirty="0"/>
              <a:t>addressing control words). </a:t>
            </a:r>
            <a:endParaRPr lang="en-US" dirty="0" smtClean="0"/>
          </a:p>
          <a:p>
            <a:r>
              <a:rPr lang="en-US" dirty="0" smtClean="0"/>
              <a:t>The </a:t>
            </a:r>
            <a:r>
              <a:rPr lang="en-US" dirty="0"/>
              <a:t>IBM System/38 used a tag to control both </a:t>
            </a:r>
            <a:r>
              <a:rPr lang="en-US" dirty="0" smtClean="0"/>
              <a:t>integrity and </a:t>
            </a:r>
            <a:r>
              <a:rPr lang="en-US" dirty="0"/>
              <a:t>access.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752448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a:t>
            </a:r>
            <a:r>
              <a:rPr lang="en-US" dirty="0" smtClean="0"/>
              <a:t>Memory</a:t>
            </a:r>
            <a:endParaRPr lang="en-US" dirty="0"/>
          </a:p>
        </p:txBody>
      </p:sp>
      <p:sp>
        <p:nvSpPr>
          <p:cNvPr id="3" name="Content Placeholder 2"/>
          <p:cNvSpPr>
            <a:spLocks noGrp="1"/>
          </p:cNvSpPr>
          <p:nvPr>
            <p:ph idx="1"/>
          </p:nvPr>
        </p:nvSpPr>
        <p:spPr/>
        <p:txBody>
          <a:bodyPr/>
          <a:lstStyle/>
          <a:p>
            <a:r>
              <a:rPr lang="en-US" dirty="0" smtClean="0"/>
              <a:t>Implemented </a:t>
            </a:r>
            <a:r>
              <a:rPr lang="en-US" dirty="0"/>
              <a:t>on top of a conventional machine structure, </a:t>
            </a:r>
            <a:endParaRPr lang="en-US" dirty="0" smtClean="0"/>
          </a:p>
          <a:p>
            <a:pPr lvl="1"/>
            <a:r>
              <a:rPr lang="en-US" dirty="0" smtClean="0"/>
              <a:t>suggesting </a:t>
            </a:r>
            <a:r>
              <a:rPr lang="en-US" dirty="0"/>
              <a:t>a better chance </a:t>
            </a:r>
            <a:r>
              <a:rPr lang="en-US" dirty="0" smtClean="0"/>
              <a:t>of acceptance</a:t>
            </a:r>
            <a:r>
              <a:rPr lang="en-US" dirty="0"/>
              <a:t>.</a:t>
            </a:r>
          </a:p>
          <a:p>
            <a:r>
              <a:rPr lang="en-US" dirty="0" smtClean="0"/>
              <a:t>Two </a:t>
            </a:r>
            <a:r>
              <a:rPr lang="en-US" dirty="0"/>
              <a:t>approaches</a:t>
            </a:r>
            <a:endParaRPr lang="en-US" dirty="0" smtClean="0"/>
          </a:p>
          <a:p>
            <a:pPr lvl="1"/>
            <a:r>
              <a:rPr lang="en-US" dirty="0" smtClean="0"/>
              <a:t>Segmentation</a:t>
            </a:r>
          </a:p>
          <a:p>
            <a:pPr lvl="1"/>
            <a:r>
              <a:rPr lang="en-US" dirty="0" smtClean="0"/>
              <a:t>Paging </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35</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070451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a:t>
            </a:r>
          </a:p>
        </p:txBody>
      </p:sp>
      <p:sp>
        <p:nvSpPr>
          <p:cNvPr id="3" name="Content Placeholder 2"/>
          <p:cNvSpPr>
            <a:spLocks noGrp="1"/>
          </p:cNvSpPr>
          <p:nvPr>
            <p:ph idx="1"/>
          </p:nvPr>
        </p:nvSpPr>
        <p:spPr/>
        <p:txBody>
          <a:bodyPr>
            <a:normAutofit/>
          </a:bodyPr>
          <a:lstStyle/>
          <a:p>
            <a:r>
              <a:rPr lang="en-US" dirty="0"/>
              <a:t>I</a:t>
            </a:r>
            <a:r>
              <a:rPr lang="en-US" dirty="0" smtClean="0"/>
              <a:t>nvolves </a:t>
            </a:r>
            <a:r>
              <a:rPr lang="en-US" dirty="0"/>
              <a:t>the simple notion of </a:t>
            </a:r>
            <a:r>
              <a:rPr lang="en-US" dirty="0" smtClean="0"/>
              <a:t>dividing a </a:t>
            </a:r>
            <a:r>
              <a:rPr lang="en-US" dirty="0"/>
              <a:t>program into separate pieces. </a:t>
            </a:r>
            <a:endParaRPr lang="en-US" dirty="0" smtClean="0"/>
          </a:p>
          <a:p>
            <a:pPr lvl="1"/>
            <a:r>
              <a:rPr lang="en-US" dirty="0" smtClean="0"/>
              <a:t>Each </a:t>
            </a:r>
            <a:r>
              <a:rPr lang="en-US" dirty="0"/>
              <a:t>piece has a logical unity, exhibiting a </a:t>
            </a:r>
            <a:r>
              <a:rPr lang="en-US" dirty="0" smtClean="0"/>
              <a:t>relationship among </a:t>
            </a:r>
            <a:r>
              <a:rPr lang="en-US" dirty="0"/>
              <a:t>all its code or data values. </a:t>
            </a:r>
            <a:endParaRPr lang="en-US" dirty="0" smtClean="0"/>
          </a:p>
          <a:p>
            <a:r>
              <a:rPr lang="en-US" dirty="0" smtClean="0"/>
              <a:t>For </a:t>
            </a:r>
            <a:r>
              <a:rPr lang="en-US" dirty="0"/>
              <a:t>example, </a:t>
            </a:r>
            <a:endParaRPr lang="en-US" dirty="0" smtClean="0"/>
          </a:p>
          <a:p>
            <a:pPr lvl="1"/>
            <a:r>
              <a:rPr lang="en-US" dirty="0"/>
              <a:t>A</a:t>
            </a:r>
            <a:r>
              <a:rPr lang="en-US" dirty="0" smtClean="0"/>
              <a:t> </a:t>
            </a:r>
            <a:r>
              <a:rPr lang="en-US" dirty="0"/>
              <a:t>segment may be the code of a </a:t>
            </a:r>
            <a:r>
              <a:rPr lang="en-US" dirty="0" smtClean="0"/>
              <a:t>single procedure</a:t>
            </a:r>
            <a:r>
              <a:rPr lang="en-US" dirty="0"/>
              <a:t>, the data of an array, or the collection of all local data values used by </a:t>
            </a:r>
            <a:r>
              <a:rPr lang="en-US" dirty="0" smtClean="0"/>
              <a:t>a particular </a:t>
            </a:r>
            <a:r>
              <a:rPr lang="en-US" dirty="0"/>
              <a:t>module. </a:t>
            </a:r>
            <a:endParaRPr lang="en-US" dirty="0" smtClean="0"/>
          </a:p>
          <a:p>
            <a:r>
              <a:rPr lang="en-US" dirty="0" smtClean="0"/>
              <a:t>Segmentation </a:t>
            </a:r>
            <a:r>
              <a:rPr lang="en-US" dirty="0"/>
              <a:t>was developed as a feasible means to produce the </a:t>
            </a:r>
            <a:r>
              <a:rPr lang="en-US" dirty="0" smtClean="0"/>
              <a:t>effect of </a:t>
            </a:r>
            <a:r>
              <a:rPr lang="en-US" dirty="0"/>
              <a:t>the equivalent of an unbounded number of base/bounds registers</a:t>
            </a:r>
            <a:r>
              <a:rPr lang="en-US" dirty="0" smtClean="0"/>
              <a:t>.</a:t>
            </a:r>
          </a:p>
          <a:p>
            <a:pPr lvl="1"/>
            <a:r>
              <a:rPr lang="en-US" dirty="0" smtClean="0"/>
              <a:t>I.e., segmentation </a:t>
            </a:r>
            <a:r>
              <a:rPr lang="en-US" dirty="0"/>
              <a:t>allows a program to be divided into many pieces having different </a:t>
            </a:r>
            <a:r>
              <a:rPr lang="en-US" dirty="0" smtClean="0"/>
              <a:t>access rights</a:t>
            </a:r>
            <a:r>
              <a:rPr lang="en-US" dirty="0"/>
              <a: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851543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a:t>
            </a:r>
          </a:p>
        </p:txBody>
      </p:sp>
      <p:sp>
        <p:nvSpPr>
          <p:cNvPr id="3" name="Content Placeholder 2"/>
          <p:cNvSpPr>
            <a:spLocks noGrp="1"/>
          </p:cNvSpPr>
          <p:nvPr>
            <p:ph idx="1"/>
          </p:nvPr>
        </p:nvSpPr>
        <p:spPr/>
        <p:txBody>
          <a:bodyPr/>
          <a:lstStyle/>
          <a:p>
            <a:r>
              <a:rPr lang="en-US" dirty="0"/>
              <a:t>Each segment has a unique name</a:t>
            </a:r>
            <a:r>
              <a:rPr lang="en-US" dirty="0" smtClean="0"/>
              <a:t>.</a:t>
            </a:r>
          </a:p>
          <a:p>
            <a:r>
              <a:rPr lang="en-US" dirty="0"/>
              <a:t>Each segment </a:t>
            </a:r>
            <a:r>
              <a:rPr lang="en-US" dirty="0" smtClean="0"/>
              <a:t>contains a </a:t>
            </a:r>
            <a:r>
              <a:rPr lang="en-US" dirty="0"/>
              <a:t>code or data item </a:t>
            </a:r>
            <a:endParaRPr lang="en-US" dirty="0" smtClean="0"/>
          </a:p>
          <a:p>
            <a:r>
              <a:rPr lang="en-US" dirty="0" smtClean="0"/>
              <a:t>A segment </a:t>
            </a:r>
            <a:r>
              <a:rPr lang="en-US" dirty="0"/>
              <a:t>is addressed </a:t>
            </a:r>
            <a:r>
              <a:rPr lang="en-US" dirty="0" smtClean="0"/>
              <a:t>as the </a:t>
            </a:r>
            <a:r>
              <a:rPr lang="en-US" dirty="0"/>
              <a:t>pair </a:t>
            </a:r>
            <a:r>
              <a:rPr lang="en-US" dirty="0" smtClean="0"/>
              <a:t>(name</a:t>
            </a:r>
            <a:r>
              <a:rPr lang="en-US" dirty="0"/>
              <a:t>, </a:t>
            </a:r>
            <a:r>
              <a:rPr lang="en-US" dirty="0" smtClean="0"/>
              <a:t>offset), </a:t>
            </a:r>
          </a:p>
          <a:p>
            <a:pPr lvl="1"/>
            <a:r>
              <a:rPr lang="en-US" dirty="0" smtClean="0"/>
              <a:t>name </a:t>
            </a:r>
            <a:r>
              <a:rPr lang="en-US" dirty="0"/>
              <a:t>is the name of the segment containing the data </a:t>
            </a:r>
            <a:r>
              <a:rPr lang="en-US" dirty="0" smtClean="0"/>
              <a:t>item</a:t>
            </a:r>
          </a:p>
          <a:p>
            <a:pPr lvl="1"/>
            <a:r>
              <a:rPr lang="en-US" dirty="0" smtClean="0"/>
              <a:t>offset </a:t>
            </a:r>
            <a:r>
              <a:rPr lang="en-US" dirty="0"/>
              <a:t>is its location within the segment (that is, its distance from the start of </a:t>
            </a:r>
            <a:r>
              <a:rPr lang="en-US" dirty="0" smtClean="0"/>
              <a:t>the segment).</a:t>
            </a:r>
          </a:p>
          <a:p>
            <a:r>
              <a:rPr lang="en-US" dirty="0"/>
              <a:t>Logically, the programmer pictures a program as a long collection of </a:t>
            </a:r>
            <a:r>
              <a:rPr lang="en-US" dirty="0" smtClean="0"/>
              <a:t>segments. (</a:t>
            </a:r>
            <a:r>
              <a:rPr lang="en-US" dirty="0" smtClean="0">
                <a:solidFill>
                  <a:srgbClr val="FF0000"/>
                </a:solidFill>
              </a:rPr>
              <a:t>why is it important</a:t>
            </a:r>
            <a:r>
              <a:rPr lang="en-US" dirty="0" smtClean="0"/>
              <a:t>)</a:t>
            </a:r>
          </a:p>
          <a:p>
            <a:pPr lvl="1"/>
            <a:r>
              <a:rPr lang="en-US" dirty="0" smtClean="0"/>
              <a:t>Segments </a:t>
            </a:r>
            <a:r>
              <a:rPr lang="en-US" dirty="0"/>
              <a:t>can be separately relocated, allowing any segment to be placed in any </a:t>
            </a:r>
            <a:r>
              <a:rPr lang="en-US" dirty="0" smtClean="0"/>
              <a:t>available memory </a:t>
            </a:r>
            <a:r>
              <a:rPr lang="en-US" dirty="0"/>
              <a:t>locations.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935875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pic>
        <p:nvPicPr>
          <p:cNvPr id="5" name="Content Placeholder 4" descr="fig05-11.eps"/>
          <p:cNvPicPr>
            <a:picLocks noGrp="1" noChangeAspect="1"/>
          </p:cNvPicPr>
          <p:nvPr>
            <p:ph idx="1"/>
          </p:nvPr>
        </p:nvPicPr>
        <p:blipFill rotWithShape="1">
          <a:blip r:embed="rId3">
            <a:extLst>
              <a:ext uri="{28A0092B-C50C-407E-A947-70E740481C1C}">
                <a14:useLocalDpi xmlns:a14="http://schemas.microsoft.com/office/drawing/2010/main" val="0"/>
              </a:ext>
            </a:extLst>
          </a:blip>
          <a:srcRect t="-3737" b="-2314"/>
          <a:stretch/>
        </p:blipFill>
        <p:spPr>
          <a:xfrm>
            <a:off x="1461312" y="1360031"/>
            <a:ext cx="6206565" cy="5313383"/>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38</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434493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r>
              <a:rPr lang="en-US" dirty="0"/>
              <a:t> Advantages</a:t>
            </a:r>
          </a:p>
        </p:txBody>
      </p:sp>
      <p:sp>
        <p:nvSpPr>
          <p:cNvPr id="3" name="Content Placeholder 2"/>
          <p:cNvSpPr>
            <a:spLocks noGrp="1"/>
          </p:cNvSpPr>
          <p:nvPr>
            <p:ph idx="1"/>
          </p:nvPr>
        </p:nvSpPr>
        <p:spPr/>
        <p:txBody>
          <a:bodyPr>
            <a:normAutofit/>
          </a:bodyPr>
          <a:lstStyle/>
          <a:p>
            <a:r>
              <a:rPr lang="en-US" dirty="0"/>
              <a:t>A program is divided into separate, logical pieces (e.g., an array, a procedure). </a:t>
            </a:r>
            <a:endParaRPr lang="en-US" dirty="0" smtClean="0"/>
          </a:p>
          <a:p>
            <a:pPr lvl="1"/>
            <a:r>
              <a:rPr lang="en-US" dirty="0" smtClean="0"/>
              <a:t>Each </a:t>
            </a:r>
            <a:r>
              <a:rPr lang="en-US" dirty="0"/>
              <a:t>segment has its own set of access rights. </a:t>
            </a:r>
            <a:endParaRPr lang="en-US" dirty="0" smtClean="0"/>
          </a:p>
          <a:p>
            <a:pPr lvl="1"/>
            <a:r>
              <a:rPr lang="en-US" dirty="0" smtClean="0"/>
              <a:t>The </a:t>
            </a:r>
            <a:r>
              <a:rPr lang="en-US" dirty="0"/>
              <a:t>operating system maintains a table of each segment and its true memory address, and it translates calls to each segment using that table (shown on next slide). </a:t>
            </a:r>
            <a:endParaRPr lang="en-US" dirty="0" smtClean="0"/>
          </a:p>
          <a:p>
            <a:r>
              <a:rPr lang="en-US" dirty="0" smtClean="0"/>
              <a:t>Advantages</a:t>
            </a:r>
            <a:endParaRPr lang="en-US" dirty="0"/>
          </a:p>
          <a:p>
            <a:pPr marL="445770" lvl="1" indent="-171450">
              <a:buFont typeface="Arial"/>
              <a:buChar char="•"/>
            </a:pPr>
            <a:r>
              <a:rPr lang="en-US" dirty="0"/>
              <a:t>The operating system can move segments around as necessary, which is very helpful as segments grow and shrink.</a:t>
            </a:r>
          </a:p>
          <a:p>
            <a:pPr marL="445770" lvl="1" indent="-171450">
              <a:buFont typeface="Arial"/>
              <a:buChar char="•"/>
            </a:pPr>
            <a:r>
              <a:rPr lang="en-US" dirty="0"/>
              <a:t>Segments can be removed from memory if they aren’t being used currently.</a:t>
            </a:r>
          </a:p>
          <a:p>
            <a:pPr marL="445770" lvl="1" indent="-171450">
              <a:buFont typeface="Arial"/>
              <a:buChar char="•"/>
            </a:pPr>
            <a:r>
              <a:rPr lang="en-US" dirty="0"/>
              <a:t>Every legitimate address reference must pass through the OS, providing an opportunity for access control.</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39</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048533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a:t>
            </a:r>
          </a:p>
        </p:txBody>
      </p:sp>
      <p:sp>
        <p:nvSpPr>
          <p:cNvPr id="3" name="Content Placeholder 2"/>
          <p:cNvSpPr>
            <a:spLocks noGrp="1"/>
          </p:cNvSpPr>
          <p:nvPr>
            <p:ph idx="1"/>
          </p:nvPr>
        </p:nvSpPr>
        <p:spPr/>
        <p:txBody>
          <a:bodyPr>
            <a:normAutofit lnSpcReduction="10000"/>
          </a:bodyPr>
          <a:lstStyle/>
          <a:p>
            <a:r>
              <a:rPr lang="en-US" dirty="0"/>
              <a:t>An operating system is an executive or supervisor for a piece of computing </a:t>
            </a:r>
            <a:r>
              <a:rPr lang="en-US" dirty="0" smtClean="0"/>
              <a:t>machinery. </a:t>
            </a:r>
          </a:p>
          <a:p>
            <a:r>
              <a:rPr lang="en-US" dirty="0" smtClean="0"/>
              <a:t>Device using OS</a:t>
            </a:r>
          </a:p>
          <a:p>
            <a:pPr lvl="1"/>
            <a:r>
              <a:rPr lang="en-US" dirty="0" smtClean="0"/>
              <a:t>a </a:t>
            </a:r>
            <a:r>
              <a:rPr lang="en-US" dirty="0"/>
              <a:t>dedicated device such as a home thermostat or a heart pacemaker</a:t>
            </a:r>
          </a:p>
          <a:p>
            <a:pPr lvl="1"/>
            <a:r>
              <a:rPr lang="en-US" dirty="0" smtClean="0"/>
              <a:t>an </a:t>
            </a:r>
            <a:r>
              <a:rPr lang="en-US" dirty="0"/>
              <a:t>automobile (especially the engine performance sensors and the </a:t>
            </a:r>
            <a:r>
              <a:rPr lang="en-US" dirty="0" smtClean="0"/>
              <a:t>automated control </a:t>
            </a:r>
            <a:r>
              <a:rPr lang="en-US" dirty="0"/>
              <a:t>functions such as antilock brakes); similarly, the avionics components </a:t>
            </a:r>
            <a:r>
              <a:rPr lang="en-US" dirty="0" smtClean="0"/>
              <a:t>of an </a:t>
            </a:r>
            <a:r>
              <a:rPr lang="en-US" dirty="0"/>
              <a:t>airplane or the control system of a streetcar or mass transit system</a:t>
            </a:r>
          </a:p>
          <a:p>
            <a:pPr lvl="1"/>
            <a:r>
              <a:rPr lang="en-US" dirty="0" smtClean="0"/>
              <a:t>a </a:t>
            </a:r>
            <a:r>
              <a:rPr lang="en-US" dirty="0"/>
              <a:t>smartphone, tablet, or other web appliance</a:t>
            </a:r>
          </a:p>
          <a:p>
            <a:pPr lvl="1"/>
            <a:r>
              <a:rPr lang="en-US" dirty="0" smtClean="0"/>
              <a:t>a </a:t>
            </a:r>
            <a:r>
              <a:rPr lang="en-US" dirty="0"/>
              <a:t>network appliance, such as a firewall or intrusion detection and </a:t>
            </a:r>
            <a:r>
              <a:rPr lang="en-US" dirty="0" smtClean="0"/>
              <a:t>prevention system </a:t>
            </a:r>
            <a:r>
              <a:rPr lang="en-US" dirty="0"/>
              <a:t>(all covered in Chapter 6)</a:t>
            </a:r>
          </a:p>
          <a:p>
            <a:pPr lvl="1"/>
            <a:r>
              <a:rPr lang="en-US" dirty="0" smtClean="0"/>
              <a:t>a </a:t>
            </a:r>
            <a:r>
              <a:rPr lang="en-US" dirty="0"/>
              <a:t>controller for a bank of web servers</a:t>
            </a:r>
          </a:p>
          <a:p>
            <a:pPr lvl="1"/>
            <a:r>
              <a:rPr lang="en-US" dirty="0" smtClean="0"/>
              <a:t>a </a:t>
            </a:r>
            <a:r>
              <a:rPr lang="en-US" dirty="0"/>
              <a:t>(computer) network traffic management device</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526316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 Address Translation</a:t>
            </a:r>
            <a:endParaRPr lang="en-US" dirty="0"/>
          </a:p>
        </p:txBody>
      </p:sp>
      <p:pic>
        <p:nvPicPr>
          <p:cNvPr id="5" name="Content Placeholder 4" descr="fig05-12.eps"/>
          <p:cNvPicPr>
            <a:picLocks noGrp="1" noChangeAspect="1"/>
          </p:cNvPicPr>
          <p:nvPr>
            <p:ph idx="1"/>
          </p:nvPr>
        </p:nvPicPr>
        <p:blipFill rotWithShape="1">
          <a:blip r:embed="rId2">
            <a:extLst>
              <a:ext uri="{28A0092B-C50C-407E-A947-70E740481C1C}">
                <a14:useLocalDpi xmlns:a14="http://schemas.microsoft.com/office/drawing/2010/main" val="0"/>
              </a:ext>
            </a:extLst>
          </a:blip>
          <a:srcRect t="-322" b="-2274"/>
          <a:stretch/>
        </p:blipFill>
        <p:spPr>
          <a:xfrm>
            <a:off x="1125702" y="1467299"/>
            <a:ext cx="6891529" cy="521208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40</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48863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 Address Translation</a:t>
            </a:r>
          </a:p>
        </p:txBody>
      </p:sp>
      <p:sp>
        <p:nvSpPr>
          <p:cNvPr id="3" name="Content Placeholder 2"/>
          <p:cNvSpPr>
            <a:spLocks noGrp="1"/>
          </p:cNvSpPr>
          <p:nvPr>
            <p:ph idx="1"/>
          </p:nvPr>
        </p:nvSpPr>
        <p:spPr/>
        <p:txBody>
          <a:bodyPr/>
          <a:lstStyle/>
          <a:p>
            <a:r>
              <a:rPr lang="en-US" dirty="0"/>
              <a:t>H</a:t>
            </a:r>
            <a:r>
              <a:rPr lang="en-US" dirty="0" smtClean="0"/>
              <a:t>iding physical address</a:t>
            </a:r>
          </a:p>
          <a:p>
            <a:pPr lvl="1"/>
            <a:r>
              <a:rPr lang="en-US" dirty="0" smtClean="0"/>
              <a:t>a </a:t>
            </a:r>
            <a:r>
              <a:rPr lang="en-US" dirty="0"/>
              <a:t>user’s program does not know what true memory addresses it uses. </a:t>
            </a:r>
            <a:endParaRPr lang="en-US" dirty="0" smtClean="0"/>
          </a:p>
          <a:p>
            <a:pPr lvl="1"/>
            <a:r>
              <a:rPr lang="en-US" dirty="0" smtClean="0"/>
              <a:t>It </a:t>
            </a:r>
            <a:r>
              <a:rPr lang="en-US" dirty="0"/>
              <a:t>has </a:t>
            </a:r>
            <a:r>
              <a:rPr lang="en-US" dirty="0" smtClean="0"/>
              <a:t>no way—and </a:t>
            </a:r>
            <a:r>
              <a:rPr lang="en-US" dirty="0"/>
              <a:t>no need—to determine the actual address associated with a particular </a:t>
            </a:r>
            <a:r>
              <a:rPr lang="en-US" dirty="0" smtClean="0"/>
              <a:t>(name, offset). (</a:t>
            </a:r>
            <a:r>
              <a:rPr lang="en-US" dirty="0" smtClean="0">
                <a:solidFill>
                  <a:srgbClr val="FF0000"/>
                </a:solidFill>
              </a:rPr>
              <a:t>from user perspective</a:t>
            </a:r>
            <a:r>
              <a:rPr lang="en-US" dirty="0" smtClean="0"/>
              <a:t>).</a:t>
            </a:r>
          </a:p>
          <a:p>
            <a:pPr lvl="1"/>
            <a:r>
              <a:rPr lang="en-US" dirty="0" smtClean="0"/>
              <a:t>The (name</a:t>
            </a:r>
            <a:r>
              <a:rPr lang="en-US" dirty="0"/>
              <a:t>, </a:t>
            </a:r>
            <a:r>
              <a:rPr lang="en-US" dirty="0" smtClean="0"/>
              <a:t>offset) </a:t>
            </a:r>
            <a:r>
              <a:rPr lang="en-US" dirty="0"/>
              <a:t>pair is adequate to access any data or instruction to which </a:t>
            </a:r>
            <a:r>
              <a:rPr lang="en-US" dirty="0" smtClean="0"/>
              <a:t>a program </a:t>
            </a:r>
            <a:r>
              <a:rPr lang="en-US" dirty="0"/>
              <a:t>should have </a:t>
            </a:r>
            <a:r>
              <a:rPr lang="en-US" dirty="0" smtClean="0"/>
              <a:t>access.</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41</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360807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Segment: </a:t>
            </a:r>
            <a:r>
              <a:rPr lang="en-US" dirty="0"/>
              <a:t>advantages </a:t>
            </a:r>
            <a:r>
              <a:rPr lang="en-US" dirty="0" smtClean="0"/>
              <a:t>of hiding addresses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operating system can place any segment at any location or move </a:t>
            </a:r>
            <a:r>
              <a:rPr lang="en-US" dirty="0" smtClean="0"/>
              <a:t>any segment </a:t>
            </a:r>
            <a:r>
              <a:rPr lang="en-US" dirty="0"/>
              <a:t>to any location, even after the program begins to execute. </a:t>
            </a:r>
            <a:endParaRPr lang="en-US" dirty="0" smtClean="0"/>
          </a:p>
          <a:p>
            <a:pPr lvl="1"/>
            <a:r>
              <a:rPr lang="en-US" dirty="0" smtClean="0"/>
              <a:t>Because the operating </a:t>
            </a:r>
            <a:r>
              <a:rPr lang="en-US" dirty="0"/>
              <a:t>system translates all address references by a segment address </a:t>
            </a:r>
            <a:r>
              <a:rPr lang="en-US" dirty="0" smtClean="0"/>
              <a:t>table, the </a:t>
            </a:r>
            <a:r>
              <a:rPr lang="en-US" dirty="0"/>
              <a:t>operating system need only update the address in that one table when </a:t>
            </a:r>
            <a:r>
              <a:rPr lang="en-US" dirty="0" smtClean="0"/>
              <a:t>a segment </a:t>
            </a:r>
            <a:r>
              <a:rPr lang="en-US" dirty="0"/>
              <a:t>is moved.</a:t>
            </a:r>
          </a:p>
          <a:p>
            <a:r>
              <a:rPr lang="en-US" dirty="0" smtClean="0"/>
              <a:t>A </a:t>
            </a:r>
            <a:r>
              <a:rPr lang="en-US" dirty="0"/>
              <a:t>segment can be removed from main memory (and stored on an </a:t>
            </a:r>
            <a:r>
              <a:rPr lang="en-US" dirty="0" smtClean="0"/>
              <a:t>auxiliary device</a:t>
            </a:r>
            <a:r>
              <a:rPr lang="en-US" dirty="0"/>
              <a:t>) if it is not being used currently. </a:t>
            </a:r>
            <a:endParaRPr lang="en-US" dirty="0" smtClean="0"/>
          </a:p>
          <a:p>
            <a:r>
              <a:rPr lang="en-US" dirty="0" smtClean="0"/>
              <a:t>These </a:t>
            </a:r>
            <a:r>
              <a:rPr lang="en-US" dirty="0"/>
              <a:t>first two advantages explain </a:t>
            </a:r>
            <a:r>
              <a:rPr lang="en-US" dirty="0" smtClean="0"/>
              <a:t>why this </a:t>
            </a:r>
            <a:r>
              <a:rPr lang="en-US" dirty="0"/>
              <a:t>technique is called virtual memory, </a:t>
            </a:r>
            <a:endParaRPr lang="en-US" dirty="0" smtClean="0"/>
          </a:p>
          <a:p>
            <a:pPr lvl="1"/>
            <a:r>
              <a:rPr lang="en-US" dirty="0" smtClean="0"/>
              <a:t>with </a:t>
            </a:r>
            <a:r>
              <a:rPr lang="en-US" dirty="0"/>
              <a:t>the same basis as the </a:t>
            </a:r>
            <a:r>
              <a:rPr lang="en-US" dirty="0" smtClean="0"/>
              <a:t>virtualization described </a:t>
            </a:r>
            <a:r>
              <a:rPr lang="en-US" dirty="0"/>
              <a:t>earlier in this chapter. The appearance of memory to the user is </a:t>
            </a:r>
            <a:r>
              <a:rPr lang="en-US" dirty="0" smtClean="0"/>
              <a:t>not necessarily </a:t>
            </a:r>
            <a:r>
              <a:rPr lang="en-US" dirty="0"/>
              <a:t>what actually exists</a:t>
            </a:r>
            <a:r>
              <a:rPr lang="en-US" dirty="0" smtClean="0"/>
              <a:t>.</a:t>
            </a:r>
            <a:endParaRPr lang="en-US" dirty="0"/>
          </a:p>
          <a:p>
            <a:r>
              <a:rPr lang="en-US" dirty="0" smtClean="0"/>
              <a:t>Every </a:t>
            </a:r>
            <a:r>
              <a:rPr lang="en-US" dirty="0"/>
              <a:t>address reference passes through the operating </a:t>
            </a:r>
            <a:r>
              <a:rPr lang="en-US" dirty="0" smtClean="0"/>
              <a:t>system</a:t>
            </a:r>
          </a:p>
          <a:p>
            <a:pPr lvl="1"/>
            <a:r>
              <a:rPr lang="en-US" dirty="0" smtClean="0"/>
              <a:t>so </a:t>
            </a:r>
            <a:r>
              <a:rPr lang="en-US" dirty="0"/>
              <a:t>there is </a:t>
            </a:r>
            <a:r>
              <a:rPr lang="en-US" dirty="0" smtClean="0"/>
              <a:t>an opportunity </a:t>
            </a:r>
            <a:r>
              <a:rPr lang="en-US" dirty="0"/>
              <a:t>to check each one for protection.</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781768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 Disadvantage</a:t>
            </a:r>
            <a:endParaRPr lang="en-US" dirty="0"/>
          </a:p>
        </p:txBody>
      </p:sp>
      <p:sp>
        <p:nvSpPr>
          <p:cNvPr id="3" name="Content Placeholder 2"/>
          <p:cNvSpPr>
            <a:spLocks noGrp="1"/>
          </p:cNvSpPr>
          <p:nvPr>
            <p:ph idx="1"/>
          </p:nvPr>
        </p:nvSpPr>
        <p:spPr/>
        <p:txBody>
          <a:bodyPr>
            <a:normAutofit lnSpcReduction="10000"/>
          </a:bodyPr>
          <a:lstStyle/>
          <a:p>
            <a:r>
              <a:rPr lang="en-US" dirty="0"/>
              <a:t>E</a:t>
            </a:r>
            <a:r>
              <a:rPr lang="en-US" dirty="0" smtClean="0"/>
              <a:t>fficient </a:t>
            </a:r>
            <a:r>
              <a:rPr lang="en-US" dirty="0"/>
              <a:t>implementation of segmentation presents </a:t>
            </a:r>
            <a:r>
              <a:rPr lang="en-US" dirty="0" smtClean="0"/>
              <a:t>two problems</a:t>
            </a:r>
            <a:r>
              <a:rPr lang="en-US" dirty="0"/>
              <a:t>: </a:t>
            </a:r>
            <a:endParaRPr lang="en-US" dirty="0" smtClean="0"/>
          </a:p>
          <a:p>
            <a:pPr lvl="1"/>
            <a:r>
              <a:rPr lang="en-US" dirty="0" smtClean="0"/>
              <a:t>Segment </a:t>
            </a:r>
            <a:r>
              <a:rPr lang="en-US" dirty="0"/>
              <a:t>names are inconvenient to encode in instructions, </a:t>
            </a:r>
            <a:endParaRPr lang="en-US" dirty="0" smtClean="0"/>
          </a:p>
          <a:p>
            <a:pPr lvl="1"/>
            <a:r>
              <a:rPr lang="en-US" dirty="0" smtClean="0"/>
              <a:t>the operating system’s </a:t>
            </a:r>
            <a:r>
              <a:rPr lang="en-US" dirty="0"/>
              <a:t>lookup of the name in a table can be slow. </a:t>
            </a:r>
            <a:endParaRPr lang="en-US" dirty="0" smtClean="0"/>
          </a:p>
          <a:p>
            <a:r>
              <a:rPr lang="en-US" dirty="0" smtClean="0"/>
              <a:t>To </a:t>
            </a:r>
            <a:r>
              <a:rPr lang="en-US" dirty="0"/>
              <a:t>overcome these </a:t>
            </a:r>
            <a:r>
              <a:rPr lang="en-US" dirty="0" smtClean="0"/>
              <a:t>difficulties, </a:t>
            </a:r>
          </a:p>
          <a:p>
            <a:pPr lvl="1"/>
            <a:r>
              <a:rPr lang="en-US" dirty="0" smtClean="0"/>
              <a:t>segment </a:t>
            </a:r>
            <a:r>
              <a:rPr lang="en-US" dirty="0"/>
              <a:t>names are often converted to numbers by the compiler when a program </a:t>
            </a:r>
            <a:r>
              <a:rPr lang="en-US" dirty="0" smtClean="0"/>
              <a:t>is translated</a:t>
            </a:r>
            <a:r>
              <a:rPr lang="en-US" dirty="0"/>
              <a:t>; </a:t>
            </a:r>
            <a:endParaRPr lang="en-US" dirty="0" smtClean="0"/>
          </a:p>
          <a:p>
            <a:pPr lvl="1"/>
            <a:r>
              <a:rPr lang="en-US" dirty="0" smtClean="0"/>
              <a:t>the </a:t>
            </a:r>
            <a:r>
              <a:rPr lang="en-US" dirty="0"/>
              <a:t>compiler also appends a linkage table that matches numbers to true </a:t>
            </a:r>
            <a:r>
              <a:rPr lang="en-US" dirty="0" smtClean="0"/>
              <a:t>segment names</a:t>
            </a:r>
            <a:r>
              <a:rPr lang="en-US" dirty="0"/>
              <a:t>. </a:t>
            </a:r>
            <a:endParaRPr lang="en-US" dirty="0" smtClean="0"/>
          </a:p>
          <a:p>
            <a:r>
              <a:rPr lang="en-US" dirty="0" smtClean="0"/>
              <a:t>Unfortunately</a:t>
            </a:r>
            <a:r>
              <a:rPr lang="en-US" dirty="0"/>
              <a:t>, this scheme presents an implementation difficulty </a:t>
            </a:r>
            <a:r>
              <a:rPr lang="en-US" dirty="0"/>
              <a:t> </a:t>
            </a:r>
            <a:r>
              <a:rPr lang="en-US" dirty="0" smtClean="0"/>
              <a:t>when two procedures </a:t>
            </a:r>
            <a:r>
              <a:rPr lang="en-US" dirty="0"/>
              <a:t>need to share the same segment, </a:t>
            </a:r>
            <a:endParaRPr lang="en-US" dirty="0" smtClean="0"/>
          </a:p>
          <a:p>
            <a:pPr lvl="1"/>
            <a:r>
              <a:rPr lang="en-US" dirty="0" smtClean="0"/>
              <a:t>because </a:t>
            </a:r>
            <a:r>
              <a:rPr lang="en-US" dirty="0"/>
              <a:t>the assigned segment numbers </a:t>
            </a:r>
            <a:r>
              <a:rPr lang="en-US" dirty="0" smtClean="0"/>
              <a:t>of data </a:t>
            </a:r>
            <a:r>
              <a:rPr lang="en-US" dirty="0"/>
              <a:t>accessed by that segment must be the same.</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4556247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Paging</a:t>
            </a:r>
          </a:p>
        </p:txBody>
      </p:sp>
      <p:sp>
        <p:nvSpPr>
          <p:cNvPr id="3" name="Content Placeholder 2"/>
          <p:cNvSpPr>
            <a:spLocks noGrp="1"/>
          </p:cNvSpPr>
          <p:nvPr>
            <p:ph idx="1"/>
          </p:nvPr>
        </p:nvSpPr>
        <p:spPr/>
        <p:txBody>
          <a:bodyPr/>
          <a:lstStyle/>
          <a:p>
            <a:r>
              <a:rPr lang="en-US" dirty="0"/>
              <a:t>Similar to segmentation, but programs are broken into fixed-size fragments (pages) rather than being broken down by logical unit. </a:t>
            </a:r>
            <a:endParaRPr lang="en-US" dirty="0" smtClean="0"/>
          </a:p>
          <a:p>
            <a:r>
              <a:rPr lang="en-US" dirty="0"/>
              <a:t>Memory is divided into equal-sized units called page frames.</a:t>
            </a:r>
          </a:p>
          <a:p>
            <a:r>
              <a:rPr lang="en-US" dirty="0" smtClean="0"/>
              <a:t>Because </a:t>
            </a:r>
            <a:r>
              <a:rPr lang="en-US" dirty="0"/>
              <a:t>programs aren’t broken into logical units, paging doesn’t allow different parts of a program to have different access rights</a:t>
            </a:r>
            <a:r>
              <a:rPr lang="en-US" dirty="0" smtClean="0"/>
              <a:t>.</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3683094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a:t>
            </a:r>
            <a:endParaRPr lang="en-US" dirty="0"/>
          </a:p>
        </p:txBody>
      </p:sp>
      <p:pic>
        <p:nvPicPr>
          <p:cNvPr id="5" name="Content Placeholder 4" descr="fig05-13.eps"/>
          <p:cNvPicPr>
            <a:picLocks noGrp="1" noChangeAspect="1"/>
          </p:cNvPicPr>
          <p:nvPr>
            <p:ph idx="1"/>
          </p:nvPr>
        </p:nvPicPr>
        <p:blipFill rotWithShape="1">
          <a:blip r:embed="rId3">
            <a:extLst>
              <a:ext uri="{28A0092B-C50C-407E-A947-70E740481C1C}">
                <a14:useLocalDpi xmlns:a14="http://schemas.microsoft.com/office/drawing/2010/main" val="0"/>
              </a:ext>
            </a:extLst>
          </a:blip>
          <a:srcRect t="-2132" b="-747"/>
          <a:stretch/>
        </p:blipFill>
        <p:spPr>
          <a:xfrm>
            <a:off x="1296183" y="1393375"/>
            <a:ext cx="6535270" cy="5203943"/>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45</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4866710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Example</a:t>
            </a:r>
            <a:endParaRPr lang="en-US" dirty="0"/>
          </a:p>
        </p:txBody>
      </p:sp>
      <p:sp>
        <p:nvSpPr>
          <p:cNvPr id="3" name="Content Placeholder 2"/>
          <p:cNvSpPr>
            <a:spLocks noGrp="1"/>
          </p:cNvSpPr>
          <p:nvPr>
            <p:ph idx="1"/>
          </p:nvPr>
        </p:nvSpPr>
        <p:spPr/>
        <p:txBody>
          <a:bodyPr>
            <a:normAutofit/>
          </a:bodyPr>
          <a:lstStyle/>
          <a:p>
            <a:r>
              <a:rPr lang="en-US" dirty="0"/>
              <a:t>C</a:t>
            </a:r>
            <a:r>
              <a:rPr lang="en-US" dirty="0" smtClean="0"/>
              <a:t>onsider </a:t>
            </a:r>
            <a:r>
              <a:rPr lang="en-US" dirty="0"/>
              <a:t>a page size of 1024 bytes (1024 = 210), </a:t>
            </a:r>
            <a:endParaRPr lang="en-US" dirty="0" smtClean="0"/>
          </a:p>
          <a:p>
            <a:pPr lvl="1"/>
            <a:r>
              <a:rPr lang="en-US" dirty="0" smtClean="0"/>
              <a:t>where 10 bits </a:t>
            </a:r>
            <a:r>
              <a:rPr lang="en-US" dirty="0"/>
              <a:t>are allocated for the offset portion of each address</a:t>
            </a:r>
            <a:r>
              <a:rPr lang="en-US" dirty="0" smtClean="0"/>
              <a:t>.</a:t>
            </a:r>
          </a:p>
          <a:p>
            <a:r>
              <a:rPr lang="en-US" dirty="0" smtClean="0"/>
              <a:t> </a:t>
            </a:r>
            <a:r>
              <a:rPr lang="en-US" dirty="0"/>
              <a:t>A program cannot generate </a:t>
            </a:r>
            <a:r>
              <a:rPr lang="en-US" dirty="0" smtClean="0"/>
              <a:t>an offset </a:t>
            </a:r>
            <a:r>
              <a:rPr lang="en-US" dirty="0"/>
              <a:t>value larger than 1023 in 10 bits. </a:t>
            </a:r>
            <a:endParaRPr lang="en-US" dirty="0" smtClean="0"/>
          </a:p>
          <a:p>
            <a:pPr lvl="1"/>
            <a:r>
              <a:rPr lang="en-US" dirty="0" smtClean="0"/>
              <a:t>Moving </a:t>
            </a:r>
            <a:r>
              <a:rPr lang="en-US" dirty="0"/>
              <a:t>to the next location after </a:t>
            </a:r>
            <a:r>
              <a:rPr lang="en-US" dirty="0" smtClean="0"/>
              <a:t>(x,1023) causes a </a:t>
            </a:r>
            <a:r>
              <a:rPr lang="en-US" dirty="0"/>
              <a:t>carry into the page portion, thereby moving translation to the next page. </a:t>
            </a:r>
            <a:endParaRPr lang="en-US" dirty="0" smtClean="0"/>
          </a:p>
          <a:p>
            <a:r>
              <a:rPr lang="en-US" dirty="0" smtClean="0"/>
              <a:t>During the translation</a:t>
            </a:r>
            <a:r>
              <a:rPr lang="en-US" dirty="0"/>
              <a:t>, the paging process checks to verify that a </a:t>
            </a:r>
            <a:r>
              <a:rPr lang="en-US" dirty="0" smtClean="0"/>
              <a:t>(page</a:t>
            </a:r>
            <a:r>
              <a:rPr lang="en-US" dirty="0"/>
              <a:t>, </a:t>
            </a:r>
            <a:r>
              <a:rPr lang="en-US" dirty="0" smtClean="0"/>
              <a:t>offset) </a:t>
            </a:r>
            <a:r>
              <a:rPr lang="en-US" dirty="0"/>
              <a:t>reference does </a:t>
            </a:r>
            <a:r>
              <a:rPr lang="en-US" dirty="0" smtClean="0"/>
              <a:t>not exceed </a:t>
            </a:r>
            <a:r>
              <a:rPr lang="en-US" dirty="0"/>
              <a:t>the maximum number of pages the process has defined.</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165339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Combined Paging with Segmentation</a:t>
            </a:r>
          </a:p>
        </p:txBody>
      </p:sp>
      <p:sp>
        <p:nvSpPr>
          <p:cNvPr id="3" name="Content Placeholder 2"/>
          <p:cNvSpPr>
            <a:spLocks noGrp="1"/>
          </p:cNvSpPr>
          <p:nvPr>
            <p:ph idx="1"/>
          </p:nvPr>
        </p:nvSpPr>
        <p:spPr/>
        <p:txBody>
          <a:bodyPr/>
          <a:lstStyle/>
          <a:p>
            <a:r>
              <a:rPr lang="en-US" dirty="0" smtClean="0"/>
              <a:t>Motivation</a:t>
            </a:r>
          </a:p>
          <a:p>
            <a:pPr lvl="1"/>
            <a:r>
              <a:rPr lang="en-US" dirty="0"/>
              <a:t>P</a:t>
            </a:r>
            <a:r>
              <a:rPr lang="en-US" dirty="0" smtClean="0"/>
              <a:t>aging </a:t>
            </a:r>
            <a:r>
              <a:rPr lang="en-US" dirty="0"/>
              <a:t>offers implementation </a:t>
            </a:r>
            <a:r>
              <a:rPr lang="en-US" dirty="0" smtClean="0"/>
              <a:t>efficiency</a:t>
            </a:r>
          </a:p>
          <a:p>
            <a:pPr lvl="1"/>
            <a:r>
              <a:rPr lang="en-US" dirty="0"/>
              <a:t>S</a:t>
            </a:r>
            <a:r>
              <a:rPr lang="en-US" dirty="0" smtClean="0"/>
              <a:t>egmentation offers logical </a:t>
            </a:r>
            <a:r>
              <a:rPr lang="en-US" dirty="0"/>
              <a:t>protection characteristics. </a:t>
            </a:r>
            <a:endParaRPr lang="en-US" dirty="0" smtClean="0"/>
          </a:p>
          <a:p>
            <a:pPr lvl="1"/>
            <a:r>
              <a:rPr lang="en-US" dirty="0" smtClean="0"/>
              <a:t>Since </a:t>
            </a:r>
            <a:r>
              <a:rPr lang="en-US" dirty="0"/>
              <a:t>each approach has drawbacks as well as </a:t>
            </a:r>
            <a:r>
              <a:rPr lang="en-US" dirty="0" smtClean="0"/>
              <a:t>desirable features</a:t>
            </a:r>
            <a:r>
              <a:rPr lang="en-US" dirty="0"/>
              <a:t>, the two approaches have been combined</a:t>
            </a:r>
            <a:r>
              <a:rPr lang="en-US" dirty="0" smtClean="0"/>
              <a:t>.</a:t>
            </a:r>
          </a:p>
          <a:p>
            <a:r>
              <a:rPr lang="en-US" dirty="0" smtClean="0"/>
              <a:t>Main idea</a:t>
            </a:r>
          </a:p>
          <a:p>
            <a:pPr lvl="1"/>
            <a:r>
              <a:rPr lang="en-US" dirty="0"/>
              <a:t>Programs can be broken into segments, </a:t>
            </a:r>
            <a:endParaRPr lang="en-US" dirty="0" smtClean="0"/>
          </a:p>
          <a:p>
            <a:pPr lvl="1"/>
            <a:r>
              <a:rPr lang="en-US" dirty="0" smtClean="0"/>
              <a:t>and </a:t>
            </a:r>
            <a:r>
              <a:rPr lang="en-US" dirty="0"/>
              <a:t>the segments are then combined to fill pages. </a:t>
            </a:r>
            <a:endParaRPr lang="en-US" dirty="0" smtClean="0"/>
          </a:p>
          <a:p>
            <a:r>
              <a:rPr lang="en-US" dirty="0" smtClean="0"/>
              <a:t>Advantage</a:t>
            </a:r>
            <a:endParaRPr lang="en-US" dirty="0"/>
          </a:p>
          <a:p>
            <a:pPr lvl="1"/>
            <a:r>
              <a:rPr lang="en-US" dirty="0" smtClean="0"/>
              <a:t>This </a:t>
            </a:r>
            <a:r>
              <a:rPr lang="en-US" dirty="0"/>
              <a:t>approach creates an extra layer of translation but allows for the benefits of both paging and segmentation.</a:t>
            </a:r>
          </a:p>
          <a:p>
            <a:pPr lvl="1"/>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5678439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Paged Segmentation</a:t>
            </a:r>
            <a:endParaRPr lang="en-US" dirty="0"/>
          </a:p>
        </p:txBody>
      </p:sp>
      <p:pic>
        <p:nvPicPr>
          <p:cNvPr id="5" name="Content Placeholder 4" descr="fig05-14.eps"/>
          <p:cNvPicPr>
            <a:picLocks noGrp="1" noChangeAspect="1"/>
          </p:cNvPicPr>
          <p:nvPr>
            <p:ph idx="1"/>
          </p:nvPr>
        </p:nvPicPr>
        <p:blipFill rotWithShape="1">
          <a:blip r:embed="rId3">
            <a:extLst>
              <a:ext uri="{28A0092B-C50C-407E-A947-70E740481C1C}">
                <a14:useLocalDpi xmlns:a14="http://schemas.microsoft.com/office/drawing/2010/main" val="0"/>
              </a:ext>
            </a:extLst>
          </a:blip>
          <a:srcRect t="-2518" b="-2286"/>
          <a:stretch/>
        </p:blipFill>
        <p:spPr>
          <a:xfrm>
            <a:off x="1266692" y="1393375"/>
            <a:ext cx="6600133" cy="525780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48</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0340804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Secure OS Design</a:t>
            </a:r>
            <a:endParaRPr lang="en-US" dirty="0"/>
          </a:p>
        </p:txBody>
      </p:sp>
      <p:sp>
        <p:nvSpPr>
          <p:cNvPr id="3" name="Content Placeholder 2"/>
          <p:cNvSpPr>
            <a:spLocks noGrp="1"/>
          </p:cNvSpPr>
          <p:nvPr>
            <p:ph idx="1"/>
          </p:nvPr>
        </p:nvSpPr>
        <p:spPr/>
        <p:txBody>
          <a:bodyPr/>
          <a:lstStyle/>
          <a:p>
            <a:r>
              <a:rPr lang="en-US" dirty="0" smtClean="0"/>
              <a:t>Simplicity of design</a:t>
            </a:r>
          </a:p>
          <a:p>
            <a:pPr lvl="1"/>
            <a:r>
              <a:rPr lang="en-US" dirty="0" smtClean="0"/>
              <a:t>OSs are inherently complex, and any unnecessary complexity only makes them harder to understand and secure</a:t>
            </a:r>
          </a:p>
          <a:p>
            <a:r>
              <a:rPr lang="en-US" dirty="0" smtClean="0"/>
              <a:t>Layered design</a:t>
            </a:r>
          </a:p>
          <a:p>
            <a:pPr lvl="1"/>
            <a:r>
              <a:rPr lang="en-US" dirty="0" smtClean="0"/>
              <a:t>Enables layered </a:t>
            </a:r>
            <a:r>
              <a:rPr lang="en-US" dirty="0" smtClean="0"/>
              <a:t>trust</a:t>
            </a:r>
          </a:p>
          <a:p>
            <a:pPr lvl="1"/>
            <a:r>
              <a:rPr lang="en-US" dirty="0"/>
              <a:t>hardware, kernel, operating system, and user</a:t>
            </a:r>
            <a:endParaRPr lang="en-US" dirty="0" smtClean="0"/>
          </a:p>
          <a:p>
            <a:r>
              <a:rPr lang="en-US" dirty="0" smtClean="0"/>
              <a:t>Layered trust</a:t>
            </a:r>
          </a:p>
          <a:p>
            <a:pPr lvl="1"/>
            <a:r>
              <a:rPr lang="en-US" dirty="0" smtClean="0"/>
              <a:t>Layering is both a way to keep a design logical and understandable and a way to limit risk</a:t>
            </a:r>
          </a:p>
          <a:p>
            <a:pPr lvl="1"/>
            <a:r>
              <a:rPr lang="en-US" dirty="0" smtClean="0"/>
              <a:t>Example: very tight access controls on critical OS functions, fewer access controls on important noncritical functions, and few if any access controls on functions that aren’t important to the OS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49</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177339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Security Features of Ordinary Operating Systems</a:t>
            </a:r>
            <a:endParaRPr lang="en-US" dirty="0"/>
          </a:p>
        </p:txBody>
      </p:sp>
      <p:pic>
        <p:nvPicPr>
          <p:cNvPr id="5" name="Content Placeholder 4" descr="fig05-01.eps"/>
          <p:cNvPicPr>
            <a:picLocks noGrp="1" noChangeAspect="1"/>
          </p:cNvPicPr>
          <p:nvPr>
            <p:ph idx="1"/>
          </p:nvPr>
        </p:nvPicPr>
        <p:blipFill rotWithShape="1">
          <a:blip r:embed="rId3">
            <a:extLst>
              <a:ext uri="{28A0092B-C50C-407E-A947-70E740481C1C}">
                <a14:useLocalDpi xmlns:a14="http://schemas.microsoft.com/office/drawing/2010/main" val="0"/>
              </a:ext>
            </a:extLst>
          </a:blip>
          <a:srcRect t="-352" b="-453"/>
          <a:stretch/>
        </p:blipFill>
        <p:spPr>
          <a:xfrm>
            <a:off x="1204256" y="1568823"/>
            <a:ext cx="6669741" cy="4807348"/>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7119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Kernelized</a:t>
            </a:r>
            <a:r>
              <a:rPr lang="en-US" dirty="0" smtClean="0"/>
              <a:t> Design</a:t>
            </a:r>
            <a:endParaRPr lang="en-US" dirty="0"/>
          </a:p>
        </p:txBody>
      </p:sp>
      <p:sp>
        <p:nvSpPr>
          <p:cNvPr id="3" name="Content Placeholder 2"/>
          <p:cNvSpPr>
            <a:spLocks noGrp="1"/>
          </p:cNvSpPr>
          <p:nvPr>
            <p:ph idx="1"/>
          </p:nvPr>
        </p:nvSpPr>
        <p:spPr/>
        <p:txBody>
          <a:bodyPr>
            <a:normAutofit lnSpcReduction="10000"/>
          </a:bodyPr>
          <a:lstStyle/>
          <a:p>
            <a:r>
              <a:rPr lang="en-US" dirty="0" smtClean="0"/>
              <a:t>A kernel is the part of the OS that performs the </a:t>
            </a:r>
            <a:r>
              <a:rPr lang="en-US" dirty="0" smtClean="0">
                <a:solidFill>
                  <a:srgbClr val="FF0000"/>
                </a:solidFill>
              </a:rPr>
              <a:t>lowest-leve</a:t>
            </a:r>
            <a:r>
              <a:rPr lang="en-US" dirty="0" smtClean="0"/>
              <a:t>l functions</a:t>
            </a:r>
          </a:p>
          <a:p>
            <a:pPr lvl="1"/>
            <a:r>
              <a:rPr lang="en-US" dirty="0" smtClean="0"/>
              <a:t>Synchronization</a:t>
            </a:r>
          </a:p>
          <a:p>
            <a:pPr lvl="1"/>
            <a:r>
              <a:rPr lang="en-US" dirty="0" err="1"/>
              <a:t>I</a:t>
            </a:r>
            <a:r>
              <a:rPr lang="en-US" dirty="0" err="1" smtClean="0"/>
              <a:t>nterprocess</a:t>
            </a:r>
            <a:r>
              <a:rPr lang="en-US" dirty="0" smtClean="0"/>
              <a:t> communication</a:t>
            </a:r>
          </a:p>
          <a:p>
            <a:pPr lvl="1"/>
            <a:r>
              <a:rPr lang="en-US" dirty="0" smtClean="0"/>
              <a:t>Message passing</a:t>
            </a:r>
          </a:p>
          <a:p>
            <a:pPr lvl="1"/>
            <a:r>
              <a:rPr lang="en-US" dirty="0"/>
              <a:t>I</a:t>
            </a:r>
            <a:r>
              <a:rPr lang="en-US" dirty="0" smtClean="0"/>
              <a:t>nterrupt handling</a:t>
            </a:r>
          </a:p>
          <a:p>
            <a:r>
              <a:rPr lang="en-US" dirty="0" smtClean="0"/>
              <a:t>A security kernel is responsible for enforcing the security mechanisms of the entire OS</a:t>
            </a:r>
          </a:p>
          <a:p>
            <a:pPr lvl="1"/>
            <a:r>
              <a:rPr lang="en-US" dirty="0" smtClean="0"/>
              <a:t>Typically contained within the </a:t>
            </a:r>
            <a:r>
              <a:rPr lang="en-US" dirty="0" smtClean="0"/>
              <a:t>kernel</a:t>
            </a:r>
          </a:p>
          <a:p>
            <a:r>
              <a:rPr lang="en-US" dirty="0"/>
              <a:t>R</a:t>
            </a:r>
            <a:r>
              <a:rPr lang="en-US" dirty="0" smtClean="0"/>
              <a:t>eference </a:t>
            </a:r>
            <a:r>
              <a:rPr lang="en-US" dirty="0"/>
              <a:t>monitor</a:t>
            </a:r>
          </a:p>
          <a:p>
            <a:pPr lvl="1"/>
            <a:r>
              <a:rPr lang="en-US" dirty="0" smtClean="0"/>
              <a:t>The </a:t>
            </a:r>
            <a:r>
              <a:rPr lang="en-US" dirty="0"/>
              <a:t>most important part of a security </a:t>
            </a:r>
            <a:r>
              <a:rPr lang="en-US" dirty="0" smtClean="0"/>
              <a:t>kernel, </a:t>
            </a:r>
          </a:p>
          <a:p>
            <a:pPr lvl="1"/>
            <a:r>
              <a:rPr lang="en-US" dirty="0" smtClean="0"/>
              <a:t>the </a:t>
            </a:r>
            <a:r>
              <a:rPr lang="en-US" dirty="0"/>
              <a:t>portion </a:t>
            </a:r>
            <a:r>
              <a:rPr lang="en-US" dirty="0" smtClean="0"/>
              <a:t>that controls </a:t>
            </a:r>
            <a:r>
              <a:rPr lang="en-US" dirty="0"/>
              <a:t>accesses to </a:t>
            </a:r>
            <a:r>
              <a:rPr lang="en-US" dirty="0" smtClean="0"/>
              <a:t>objects</a:t>
            </a:r>
          </a:p>
          <a:p>
            <a:pPr lvl="1"/>
            <a:r>
              <a:rPr lang="en-US" dirty="0"/>
              <a:t>A reference monitor must be tamperproof, </a:t>
            </a:r>
            <a:r>
              <a:rPr lang="en-US" dirty="0" err="1"/>
              <a:t>unbypassable</a:t>
            </a:r>
            <a:r>
              <a:rPr lang="en-US" dirty="0"/>
              <a:t>, and analyzable.</a:t>
            </a:r>
            <a:endParaRPr lang="en-US" dirty="0" smtClean="0"/>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50</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6865152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Monitor</a:t>
            </a:r>
            <a:endParaRPr lang="en-US" dirty="0"/>
          </a:p>
        </p:txBody>
      </p:sp>
      <p:pic>
        <p:nvPicPr>
          <p:cNvPr id="5" name="Content Placeholder 4" descr="fig05-15.eps"/>
          <p:cNvPicPr>
            <a:picLocks noGrp="1" noChangeAspect="1"/>
          </p:cNvPicPr>
          <p:nvPr>
            <p:ph idx="1"/>
          </p:nvPr>
        </p:nvPicPr>
        <p:blipFill rotWithShape="1">
          <a:blip r:embed="rId3">
            <a:extLst>
              <a:ext uri="{28A0092B-C50C-407E-A947-70E740481C1C}">
                <a14:useLocalDpi xmlns:a14="http://schemas.microsoft.com/office/drawing/2010/main" val="0"/>
              </a:ext>
            </a:extLst>
          </a:blip>
          <a:srcRect l="-1136" t="-2866" r="-83" b="-5553"/>
          <a:stretch/>
        </p:blipFill>
        <p:spPr>
          <a:xfrm>
            <a:off x="345934" y="1488374"/>
            <a:ext cx="8447741" cy="5149041"/>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51</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241237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Monitor</a:t>
            </a:r>
          </a:p>
        </p:txBody>
      </p:sp>
      <p:sp>
        <p:nvSpPr>
          <p:cNvPr id="3" name="Content Placeholder 2"/>
          <p:cNvSpPr>
            <a:spLocks noGrp="1"/>
          </p:cNvSpPr>
          <p:nvPr>
            <p:ph idx="1"/>
          </p:nvPr>
        </p:nvSpPr>
        <p:spPr/>
        <p:txBody>
          <a:bodyPr/>
          <a:lstStyle/>
          <a:p>
            <a:r>
              <a:rPr lang="en-US" dirty="0"/>
              <a:t>The reference monitor is not the only security mechanism of a trusted operating system.</a:t>
            </a:r>
          </a:p>
          <a:p>
            <a:pPr lvl="1"/>
            <a:r>
              <a:rPr lang="en-US" dirty="0"/>
              <a:t>Other parts of the security suite include </a:t>
            </a:r>
            <a:r>
              <a:rPr lang="en-US" dirty="0">
                <a:solidFill>
                  <a:srgbClr val="FF0000"/>
                </a:solidFill>
              </a:rPr>
              <a:t>auditing</a:t>
            </a:r>
            <a:r>
              <a:rPr lang="en-US" dirty="0"/>
              <a:t> and </a:t>
            </a:r>
            <a:r>
              <a:rPr lang="en-US" dirty="0">
                <a:solidFill>
                  <a:srgbClr val="FF0000"/>
                </a:solidFill>
              </a:rPr>
              <a:t>identification</a:t>
            </a:r>
            <a:r>
              <a:rPr lang="en-US" dirty="0"/>
              <a:t> and </a:t>
            </a:r>
            <a:r>
              <a:rPr lang="en-US" dirty="0" smtClean="0">
                <a:solidFill>
                  <a:srgbClr val="FF0000"/>
                </a:solidFill>
              </a:rPr>
              <a:t>authentication</a:t>
            </a:r>
            <a:r>
              <a:rPr lang="en-US" dirty="0" smtClean="0"/>
              <a:t> processing</a:t>
            </a:r>
            <a:r>
              <a:rPr lang="en-US" dirty="0"/>
              <a:t>, as well as </a:t>
            </a:r>
            <a:r>
              <a:rPr lang="en-US" dirty="0">
                <a:solidFill>
                  <a:srgbClr val="FF0000"/>
                </a:solidFill>
              </a:rPr>
              <a:t>setting enforcement parameters</a:t>
            </a:r>
            <a:r>
              <a:rPr lang="en-US" dirty="0"/>
              <a:t>, such as who are allowable </a:t>
            </a:r>
            <a:r>
              <a:rPr lang="en-US" dirty="0" smtClean="0"/>
              <a:t>subjects and </a:t>
            </a:r>
            <a:r>
              <a:rPr lang="en-US" dirty="0"/>
              <a:t>what objects they are allowed to access. </a:t>
            </a:r>
            <a:endParaRPr lang="en-US" dirty="0" smtClean="0"/>
          </a:p>
          <a:p>
            <a:r>
              <a:rPr lang="en-US" dirty="0" smtClean="0"/>
              <a:t>These </a:t>
            </a:r>
            <a:r>
              <a:rPr lang="en-US" dirty="0"/>
              <a:t>other security parts interact with </a:t>
            </a:r>
            <a:r>
              <a:rPr lang="en-US" dirty="0" smtClean="0"/>
              <a:t>the reference </a:t>
            </a:r>
            <a:r>
              <a:rPr lang="en-US" dirty="0"/>
              <a:t>monitor, receiving data from the reference monitor or providing it with the </a:t>
            </a:r>
            <a:r>
              <a:rPr lang="en-US" dirty="0" smtClean="0"/>
              <a:t>data it </a:t>
            </a:r>
            <a:r>
              <a:rPr lang="en-US" dirty="0"/>
              <a:t>needs to operate.</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828090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Trusted Systems</a:t>
            </a:r>
            <a:endParaRPr lang="en-US" dirty="0"/>
          </a:p>
        </p:txBody>
      </p:sp>
      <p:sp>
        <p:nvSpPr>
          <p:cNvPr id="3" name="Content Placeholder 2"/>
          <p:cNvSpPr>
            <a:spLocks noGrp="1"/>
          </p:cNvSpPr>
          <p:nvPr>
            <p:ph idx="1"/>
          </p:nvPr>
        </p:nvSpPr>
        <p:spPr/>
        <p:txBody>
          <a:bodyPr/>
          <a:lstStyle/>
          <a:p>
            <a:r>
              <a:rPr lang="en-US" dirty="0" smtClean="0"/>
              <a:t>A trusted system is one that has been shown to warrant some degree of trust that it will perform certain activities faithfully</a:t>
            </a:r>
          </a:p>
          <a:p>
            <a:r>
              <a:rPr lang="en-US" dirty="0" smtClean="0"/>
              <a:t>Characteristics of a trusted system:</a:t>
            </a:r>
          </a:p>
          <a:p>
            <a:pPr lvl="1"/>
            <a:r>
              <a:rPr lang="en-US" dirty="0" smtClean="0"/>
              <a:t>A </a:t>
            </a:r>
            <a:r>
              <a:rPr lang="en-US" dirty="0" smtClean="0">
                <a:solidFill>
                  <a:srgbClr val="FF0000"/>
                </a:solidFill>
              </a:rPr>
              <a:t>defined policy </a:t>
            </a:r>
            <a:r>
              <a:rPr lang="en-US" dirty="0" smtClean="0"/>
              <a:t>that details what security qualities it enforces</a:t>
            </a:r>
          </a:p>
          <a:p>
            <a:pPr lvl="1"/>
            <a:r>
              <a:rPr lang="en-US" dirty="0" smtClean="0"/>
              <a:t>Appropriate </a:t>
            </a:r>
            <a:r>
              <a:rPr lang="en-US" dirty="0" smtClean="0">
                <a:solidFill>
                  <a:srgbClr val="FF0000"/>
                </a:solidFill>
              </a:rPr>
              <a:t>measures</a:t>
            </a:r>
            <a:r>
              <a:rPr lang="en-US" dirty="0" smtClean="0"/>
              <a:t> and </a:t>
            </a:r>
            <a:r>
              <a:rPr lang="en-US" dirty="0" smtClean="0">
                <a:solidFill>
                  <a:srgbClr val="FF0000"/>
                </a:solidFill>
              </a:rPr>
              <a:t>mechanisms</a:t>
            </a:r>
            <a:r>
              <a:rPr lang="en-US" dirty="0" smtClean="0"/>
              <a:t> by which it can enforce security adequately</a:t>
            </a:r>
          </a:p>
          <a:p>
            <a:pPr lvl="1"/>
            <a:r>
              <a:rPr lang="en-US" dirty="0" smtClean="0"/>
              <a:t>Independent </a:t>
            </a:r>
            <a:r>
              <a:rPr lang="en-US" dirty="0" smtClean="0">
                <a:solidFill>
                  <a:srgbClr val="FF0000"/>
                </a:solidFill>
              </a:rPr>
              <a:t>scrutiny</a:t>
            </a:r>
            <a:r>
              <a:rPr lang="en-US" dirty="0" smtClean="0"/>
              <a:t> or </a:t>
            </a:r>
            <a:r>
              <a:rPr lang="en-US" dirty="0" smtClean="0">
                <a:solidFill>
                  <a:srgbClr val="FF0000"/>
                </a:solidFill>
              </a:rPr>
              <a:t>evaluation</a:t>
            </a:r>
            <a:r>
              <a:rPr lang="en-US" dirty="0" smtClean="0"/>
              <a:t> to ensure that the mechanisms have been selected and implemented properly</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4617102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Trusted Systems</a:t>
            </a:r>
            <a:endParaRPr lang="en-US" dirty="0"/>
          </a:p>
        </p:txBody>
      </p:sp>
      <p:pic>
        <p:nvPicPr>
          <p:cNvPr id="5" name="Content Placeholder 4" descr="fig05-16.eps"/>
          <p:cNvPicPr>
            <a:picLocks noGrp="1" noChangeAspect="1"/>
          </p:cNvPicPr>
          <p:nvPr>
            <p:ph idx="1"/>
          </p:nvPr>
        </p:nvPicPr>
        <p:blipFill rotWithShape="1">
          <a:blip r:embed="rId3">
            <a:extLst>
              <a:ext uri="{28A0092B-C50C-407E-A947-70E740481C1C}">
                <a14:useLocalDpi xmlns:a14="http://schemas.microsoft.com/office/drawing/2010/main" val="0"/>
              </a:ext>
            </a:extLst>
          </a:blip>
          <a:srcRect l="-1461" r="-1278"/>
          <a:stretch/>
        </p:blipFill>
        <p:spPr>
          <a:xfrm>
            <a:off x="239059" y="1600200"/>
            <a:ext cx="8818581" cy="4779682"/>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54</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225021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Trusted System Characteristics</a:t>
            </a:r>
            <a:endParaRPr lang="en-US" dirty="0"/>
          </a:p>
        </p:txBody>
      </p:sp>
      <p:sp>
        <p:nvSpPr>
          <p:cNvPr id="3" name="Content Placeholder 2"/>
          <p:cNvSpPr>
            <a:spLocks noGrp="1"/>
          </p:cNvSpPr>
          <p:nvPr>
            <p:ph idx="1"/>
          </p:nvPr>
        </p:nvSpPr>
        <p:spPr/>
        <p:txBody>
          <a:bodyPr/>
          <a:lstStyle/>
          <a:p>
            <a:r>
              <a:rPr lang="en-US" dirty="0" smtClean="0"/>
              <a:t>Secure startup</a:t>
            </a:r>
          </a:p>
          <a:p>
            <a:pPr lvl="1"/>
            <a:r>
              <a:rPr lang="en-US" dirty="0" smtClean="0"/>
              <a:t>System startup is a tricky time for security, as most systems load basic I/O functionality before being able to load security functions</a:t>
            </a:r>
          </a:p>
          <a:p>
            <a:r>
              <a:rPr lang="en-US" dirty="0" smtClean="0"/>
              <a:t>Trusted path</a:t>
            </a:r>
          </a:p>
          <a:p>
            <a:pPr lvl="1"/>
            <a:r>
              <a:rPr lang="en-US" dirty="0" smtClean="0"/>
              <a:t>An </a:t>
            </a:r>
            <a:r>
              <a:rPr lang="en-US" dirty="0" err="1" smtClean="0"/>
              <a:t>unforgeable</a:t>
            </a:r>
            <a:r>
              <a:rPr lang="en-US" dirty="0" smtClean="0"/>
              <a:t> connection by which the user can be confident of communicating directly with the OS</a:t>
            </a:r>
          </a:p>
          <a:p>
            <a:r>
              <a:rPr lang="en-US" dirty="0" smtClean="0"/>
              <a:t>Object reuse control</a:t>
            </a:r>
          </a:p>
          <a:p>
            <a:pPr lvl="1"/>
            <a:r>
              <a:rPr lang="en-US" dirty="0" smtClean="0"/>
              <a:t>OS clears memory before reassigning it to ensure that leftover data doesn’t become compromised</a:t>
            </a:r>
          </a:p>
          <a:p>
            <a:r>
              <a:rPr lang="en-US" dirty="0" smtClean="0"/>
              <a:t>Audit</a:t>
            </a:r>
          </a:p>
          <a:p>
            <a:pPr lvl="1"/>
            <a:r>
              <a:rPr lang="en-US" dirty="0" smtClean="0"/>
              <a:t>Trusted systems track security-relevant changes, such as installation of new programs or OS modification</a:t>
            </a:r>
          </a:p>
          <a:p>
            <a:pPr lvl="1"/>
            <a:r>
              <a:rPr lang="en-US" dirty="0" smtClean="0"/>
              <a:t>Audit logs must be protected against tampering and deletion</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55</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768366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Rootkits</a:t>
            </a:r>
            <a:endParaRPr lang="en-US" dirty="0"/>
          </a:p>
        </p:txBody>
      </p:sp>
      <p:sp>
        <p:nvSpPr>
          <p:cNvPr id="3" name="Content Placeholder 2"/>
          <p:cNvSpPr>
            <a:spLocks noGrp="1"/>
          </p:cNvSpPr>
          <p:nvPr>
            <p:ph idx="1"/>
          </p:nvPr>
        </p:nvSpPr>
        <p:spPr/>
        <p:txBody>
          <a:bodyPr>
            <a:normAutofit/>
          </a:bodyPr>
          <a:lstStyle/>
          <a:p>
            <a:r>
              <a:rPr lang="en-US" sz="2800" dirty="0"/>
              <a:t>A</a:t>
            </a:r>
            <a:r>
              <a:rPr lang="en-US" sz="2800" dirty="0" smtClean="0"/>
              <a:t> </a:t>
            </a:r>
            <a:r>
              <a:rPr lang="en-US" sz="2800" dirty="0"/>
              <a:t>fatal attack on operating systems,</a:t>
            </a:r>
            <a:endParaRPr lang="en-US" sz="2800" dirty="0" smtClean="0"/>
          </a:p>
          <a:p>
            <a:r>
              <a:rPr lang="en-US" sz="2800" dirty="0" smtClean="0"/>
              <a:t>A </a:t>
            </a:r>
            <a:r>
              <a:rPr lang="en-US" sz="2800" dirty="0" smtClean="0"/>
              <a:t>rootkit is a malicious software package that attains and takes advantage of </a:t>
            </a:r>
            <a:r>
              <a:rPr lang="en-US" sz="2800" dirty="0" smtClean="0">
                <a:solidFill>
                  <a:srgbClr val="FF0000"/>
                </a:solidFill>
              </a:rPr>
              <a:t>root</a:t>
            </a:r>
            <a:r>
              <a:rPr lang="en-US" sz="2800" dirty="0" smtClean="0"/>
              <a:t> status or effectively becomes part of the OS</a:t>
            </a:r>
          </a:p>
          <a:p>
            <a:r>
              <a:rPr lang="en-US" sz="2800" dirty="0" smtClean="0"/>
              <a:t>Rootkits often go to great length to avoid being discovered or, if discovered and partially removed, to reestablish themselves</a:t>
            </a:r>
          </a:p>
          <a:p>
            <a:pPr lvl="1"/>
            <a:r>
              <a:rPr lang="en-US" sz="2400" dirty="0" smtClean="0"/>
              <a:t>This can include intercepting or modifying basic OS functions</a:t>
            </a:r>
            <a:endParaRPr lang="en-US" sz="24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436321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Rootkit Evading Detection</a:t>
            </a:r>
            <a:endParaRPr lang="en-US" dirty="0"/>
          </a:p>
        </p:txBody>
      </p:sp>
      <p:pic>
        <p:nvPicPr>
          <p:cNvPr id="5" name="Content Placeholder 4" descr="fig05-22.eps"/>
          <p:cNvPicPr>
            <a:picLocks noGrp="1" noChangeAspect="1"/>
          </p:cNvPicPr>
          <p:nvPr>
            <p:ph idx="1"/>
          </p:nvPr>
        </p:nvPicPr>
        <p:blipFill rotWithShape="1">
          <a:blip r:embed="rId3">
            <a:extLst>
              <a:ext uri="{28A0092B-C50C-407E-A947-70E740481C1C}">
                <a14:useLocalDpi xmlns:a14="http://schemas.microsoft.com/office/drawing/2010/main" val="0"/>
              </a:ext>
            </a:extLst>
          </a:blip>
          <a:srcRect l="-240" r="-93"/>
          <a:stretch/>
        </p:blipFill>
        <p:spPr>
          <a:xfrm>
            <a:off x="457199" y="2138076"/>
            <a:ext cx="8235703" cy="3629212"/>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57</a:t>
            </a:fld>
            <a:endParaRPr lang="en-US">
              <a:latin typeface="Arial"/>
            </a:endParaRPr>
          </a:p>
        </p:txBody>
      </p:sp>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0014436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OSs have evolved from supporting single users and single programs to many users and programs at once</a:t>
            </a:r>
          </a:p>
          <a:p>
            <a:r>
              <a:rPr lang="en-US" dirty="0" smtClean="0"/>
              <a:t>Resources that require </a:t>
            </a:r>
            <a:r>
              <a:rPr lang="en-US" dirty="0"/>
              <a:t>OS protection</a:t>
            </a:r>
            <a:r>
              <a:rPr lang="en-US" dirty="0" smtClean="0"/>
              <a:t>: memory, I/O devices, programs, and networks</a:t>
            </a:r>
            <a:endParaRPr lang="en-US" dirty="0"/>
          </a:p>
          <a:p>
            <a:r>
              <a:rPr lang="en-US" dirty="0" smtClean="0"/>
              <a:t>OSs use layered and modular designs for simplification and to separate critical functions from noncritical ones</a:t>
            </a:r>
          </a:p>
          <a:p>
            <a:r>
              <a:rPr lang="en-US" dirty="0" smtClean="0"/>
              <a:t>Resource access control can be enforced in a number of ways, including virtualization, segmentation, hardware memory protection, and reference monitors</a:t>
            </a:r>
          </a:p>
          <a:p>
            <a:r>
              <a:rPr lang="en-US" dirty="0" smtClean="0"/>
              <a:t>Rootkits are </a:t>
            </a:r>
            <a:r>
              <a:rPr lang="en-US" dirty="0"/>
              <a:t>malicious software packages that </a:t>
            </a:r>
            <a:r>
              <a:rPr lang="en-US" dirty="0" smtClean="0"/>
              <a:t>attain </a:t>
            </a:r>
            <a:r>
              <a:rPr lang="en-US" dirty="0"/>
              <a:t>root status or effectively </a:t>
            </a:r>
            <a:r>
              <a:rPr lang="en-US" dirty="0" smtClean="0"/>
              <a:t>become </a:t>
            </a:r>
            <a:r>
              <a:rPr lang="en-US" dirty="0"/>
              <a:t>part of the OS</a:t>
            </a:r>
          </a:p>
          <a:p>
            <a:endParaRPr lang="en-US" dirty="0" smtClean="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58</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112283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Security Features of </a:t>
            </a:r>
            <a:r>
              <a:rPr lang="en-US" dirty="0" smtClean="0"/>
              <a:t>Operating </a:t>
            </a:r>
            <a:r>
              <a:rPr lang="en-US" dirty="0"/>
              <a:t>Systems</a:t>
            </a:r>
          </a:p>
        </p:txBody>
      </p:sp>
      <p:sp>
        <p:nvSpPr>
          <p:cNvPr id="3" name="Content Placeholder 2"/>
          <p:cNvSpPr>
            <a:spLocks noGrp="1"/>
          </p:cNvSpPr>
          <p:nvPr>
            <p:ph idx="1"/>
          </p:nvPr>
        </p:nvSpPr>
        <p:spPr/>
        <p:txBody>
          <a:bodyPr>
            <a:normAutofit fontScale="85000" lnSpcReduction="20000"/>
          </a:bodyPr>
          <a:lstStyle/>
          <a:p>
            <a:r>
              <a:rPr lang="en-US" i="1" dirty="0" smtClean="0"/>
              <a:t>Enforced </a:t>
            </a:r>
            <a:r>
              <a:rPr lang="en-US" i="1" dirty="0"/>
              <a:t>sharing</a:t>
            </a:r>
            <a:r>
              <a:rPr lang="en-US" dirty="0"/>
              <a:t>. </a:t>
            </a:r>
            <a:endParaRPr lang="en-US" dirty="0" smtClean="0"/>
          </a:p>
          <a:p>
            <a:pPr lvl="1"/>
            <a:r>
              <a:rPr lang="en-US" dirty="0" smtClean="0"/>
              <a:t>Resources </a:t>
            </a:r>
            <a:r>
              <a:rPr lang="en-US" dirty="0"/>
              <a:t>should be made available to users as </a:t>
            </a:r>
            <a:r>
              <a:rPr lang="en-US" dirty="0" smtClean="0"/>
              <a:t>appropriate. </a:t>
            </a:r>
          </a:p>
          <a:p>
            <a:pPr lvl="1"/>
            <a:r>
              <a:rPr lang="en-US" dirty="0" smtClean="0"/>
              <a:t>Sharing </a:t>
            </a:r>
            <a:r>
              <a:rPr lang="en-US" dirty="0"/>
              <a:t>brings about the need to guarantee integrity and consistency. </a:t>
            </a:r>
            <a:endParaRPr lang="en-US" dirty="0" smtClean="0"/>
          </a:p>
          <a:p>
            <a:pPr lvl="1"/>
            <a:r>
              <a:rPr lang="en-US" dirty="0" smtClean="0"/>
              <a:t>Table lookup</a:t>
            </a:r>
            <a:r>
              <a:rPr lang="en-US" dirty="0"/>
              <a:t>, combined with integrity controls such as monitors or </a:t>
            </a:r>
            <a:r>
              <a:rPr lang="en-US" dirty="0" smtClean="0"/>
              <a:t>transaction processors</a:t>
            </a:r>
            <a:r>
              <a:rPr lang="en-US" dirty="0"/>
              <a:t>, is often used to support controlled sharing.</a:t>
            </a:r>
          </a:p>
          <a:p>
            <a:r>
              <a:rPr lang="en-US" i="1" dirty="0" err="1" smtClean="0"/>
              <a:t>Interprocess</a:t>
            </a:r>
            <a:r>
              <a:rPr lang="en-US" i="1" dirty="0" smtClean="0"/>
              <a:t> </a:t>
            </a:r>
            <a:r>
              <a:rPr lang="en-US" i="1" dirty="0"/>
              <a:t>communication and synchronization</a:t>
            </a:r>
            <a:r>
              <a:rPr lang="en-US" dirty="0"/>
              <a:t>. </a:t>
            </a:r>
            <a:endParaRPr lang="en-US" dirty="0" smtClean="0"/>
          </a:p>
          <a:p>
            <a:pPr lvl="1"/>
            <a:r>
              <a:rPr lang="en-US" dirty="0" smtClean="0"/>
              <a:t>Executing processes sometimes </a:t>
            </a:r>
            <a:r>
              <a:rPr lang="en-US" dirty="0"/>
              <a:t>need to communicate with other processes or to synchronize </a:t>
            </a:r>
            <a:r>
              <a:rPr lang="en-US" dirty="0" smtClean="0"/>
              <a:t>their accesses </a:t>
            </a:r>
            <a:r>
              <a:rPr lang="en-US" dirty="0"/>
              <a:t>to shared resources. </a:t>
            </a:r>
            <a:endParaRPr lang="en-US" dirty="0" smtClean="0"/>
          </a:p>
          <a:p>
            <a:pPr lvl="1"/>
            <a:r>
              <a:rPr lang="en-US" dirty="0" smtClean="0"/>
              <a:t>Operating </a:t>
            </a:r>
            <a:r>
              <a:rPr lang="en-US" dirty="0"/>
              <a:t>systems provide these services by </a:t>
            </a:r>
            <a:r>
              <a:rPr lang="en-US" dirty="0" smtClean="0"/>
              <a:t>acting as </a:t>
            </a:r>
            <a:r>
              <a:rPr lang="en-US" dirty="0"/>
              <a:t>a bridge between processes, responding to process requests for </a:t>
            </a:r>
            <a:r>
              <a:rPr lang="en-US" dirty="0" smtClean="0"/>
              <a:t>asynchronous communication </a:t>
            </a:r>
            <a:r>
              <a:rPr lang="en-US" dirty="0"/>
              <a:t>with other processes or synchronization. </a:t>
            </a:r>
            <a:endParaRPr lang="en-US" dirty="0" smtClean="0"/>
          </a:p>
          <a:p>
            <a:pPr lvl="1"/>
            <a:r>
              <a:rPr lang="en-US" dirty="0" err="1" smtClean="0"/>
              <a:t>Interprocess</a:t>
            </a:r>
            <a:r>
              <a:rPr lang="en-US" dirty="0" smtClean="0"/>
              <a:t> communication </a:t>
            </a:r>
            <a:r>
              <a:rPr lang="en-US" dirty="0"/>
              <a:t>is mediated by access control tables.</a:t>
            </a:r>
          </a:p>
          <a:p>
            <a:r>
              <a:rPr lang="en-US" i="1" dirty="0" smtClean="0"/>
              <a:t>Protection </a:t>
            </a:r>
            <a:r>
              <a:rPr lang="en-US" i="1" dirty="0"/>
              <a:t>of critical operating system data</a:t>
            </a:r>
            <a:r>
              <a:rPr lang="en-US" dirty="0"/>
              <a:t>. </a:t>
            </a:r>
            <a:endParaRPr lang="en-US" dirty="0" smtClean="0"/>
          </a:p>
          <a:p>
            <a:pPr lvl="1"/>
            <a:r>
              <a:rPr lang="en-US" dirty="0" smtClean="0"/>
              <a:t>The </a:t>
            </a:r>
            <a:r>
              <a:rPr lang="en-US" dirty="0"/>
              <a:t>operating system </a:t>
            </a:r>
            <a:r>
              <a:rPr lang="en-US" dirty="0" smtClean="0"/>
              <a:t>must maintain </a:t>
            </a:r>
            <a:r>
              <a:rPr lang="en-US" dirty="0"/>
              <a:t>data by which it can enforce security. </a:t>
            </a:r>
            <a:endParaRPr lang="en-US" dirty="0" smtClean="0"/>
          </a:p>
          <a:p>
            <a:pPr lvl="1"/>
            <a:r>
              <a:rPr lang="en-US" dirty="0" smtClean="0"/>
              <a:t>Obviously</a:t>
            </a:r>
            <a:r>
              <a:rPr lang="en-US" dirty="0"/>
              <a:t>, if these data are </a:t>
            </a:r>
            <a:r>
              <a:rPr lang="en-US" dirty="0" smtClean="0"/>
              <a:t>not protected </a:t>
            </a:r>
            <a:r>
              <a:rPr lang="en-US" dirty="0"/>
              <a:t>against unauthorized access (read, modify, and delete), the </a:t>
            </a:r>
            <a:r>
              <a:rPr lang="en-US" dirty="0" smtClean="0"/>
              <a:t>operating system </a:t>
            </a:r>
            <a:r>
              <a:rPr lang="en-US" dirty="0"/>
              <a:t>cannot provide enforcement. </a:t>
            </a:r>
            <a:endParaRPr lang="en-US" dirty="0" smtClean="0"/>
          </a:p>
          <a:p>
            <a:pPr lvl="1"/>
            <a:r>
              <a:rPr lang="en-US" dirty="0" smtClean="0"/>
              <a:t>Various </a:t>
            </a:r>
            <a:r>
              <a:rPr lang="en-US" dirty="0"/>
              <a:t>techniques (including </a:t>
            </a:r>
            <a:r>
              <a:rPr lang="en-US" dirty="0" smtClean="0"/>
              <a:t>encryption, hardware </a:t>
            </a:r>
            <a:r>
              <a:rPr lang="en-US" dirty="0"/>
              <a:t>control, and isolation) support protection of operating system </a:t>
            </a:r>
            <a:r>
              <a:rPr lang="en-US" dirty="0" smtClean="0"/>
              <a:t>security data</a:t>
            </a:r>
            <a:r>
              <a:rPr lang="en-US" dirty="0"/>
              <a: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608100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Security Features of Operating Systems</a:t>
            </a:r>
          </a:p>
        </p:txBody>
      </p:sp>
      <p:sp>
        <p:nvSpPr>
          <p:cNvPr id="3" name="Content Placeholder 2"/>
          <p:cNvSpPr>
            <a:spLocks noGrp="1"/>
          </p:cNvSpPr>
          <p:nvPr>
            <p:ph idx="1"/>
          </p:nvPr>
        </p:nvSpPr>
        <p:spPr/>
        <p:txBody>
          <a:bodyPr>
            <a:normAutofit fontScale="85000" lnSpcReduction="10000"/>
          </a:bodyPr>
          <a:lstStyle/>
          <a:p>
            <a:r>
              <a:rPr lang="en-US" i="1" dirty="0" smtClean="0"/>
              <a:t>Guaranteed </a:t>
            </a:r>
            <a:r>
              <a:rPr lang="en-US" i="1" dirty="0"/>
              <a:t>fair service</a:t>
            </a:r>
            <a:r>
              <a:rPr lang="en-US" dirty="0"/>
              <a:t>. </a:t>
            </a:r>
            <a:endParaRPr lang="en-US" dirty="0" smtClean="0"/>
          </a:p>
          <a:p>
            <a:pPr lvl="1"/>
            <a:r>
              <a:rPr lang="en-US" dirty="0" smtClean="0"/>
              <a:t>All </a:t>
            </a:r>
            <a:r>
              <a:rPr lang="en-US" dirty="0"/>
              <a:t>users expect CPU usage and other service to </a:t>
            </a:r>
            <a:r>
              <a:rPr lang="en-US" dirty="0" smtClean="0"/>
              <a:t>be provided </a:t>
            </a:r>
            <a:r>
              <a:rPr lang="en-US" dirty="0"/>
              <a:t>so that no user is indefinitely starved from receiving service. </a:t>
            </a:r>
            <a:endParaRPr lang="en-US" dirty="0" smtClean="0"/>
          </a:p>
          <a:p>
            <a:pPr lvl="1"/>
            <a:r>
              <a:rPr lang="en-US" dirty="0" smtClean="0"/>
              <a:t>Hardware clocks </a:t>
            </a:r>
            <a:r>
              <a:rPr lang="en-US" dirty="0"/>
              <a:t>combine with scheduling disciplines to provide fairness. </a:t>
            </a:r>
            <a:endParaRPr lang="en-US" dirty="0" smtClean="0"/>
          </a:p>
          <a:p>
            <a:pPr lvl="1"/>
            <a:r>
              <a:rPr lang="en-US" dirty="0" smtClean="0"/>
              <a:t>Hardware facilities </a:t>
            </a:r>
            <a:r>
              <a:rPr lang="en-US" dirty="0"/>
              <a:t>and data tables combine to provide control.</a:t>
            </a:r>
          </a:p>
          <a:p>
            <a:r>
              <a:rPr lang="en-US" i="1" dirty="0" smtClean="0"/>
              <a:t>Interface </a:t>
            </a:r>
            <a:r>
              <a:rPr lang="en-US" i="1" dirty="0"/>
              <a:t>to hardware</a:t>
            </a:r>
            <a:r>
              <a:rPr lang="en-US" dirty="0"/>
              <a:t>. </a:t>
            </a:r>
            <a:endParaRPr lang="en-US" dirty="0" smtClean="0"/>
          </a:p>
          <a:p>
            <a:pPr lvl="1"/>
            <a:r>
              <a:rPr lang="en-US" dirty="0" smtClean="0"/>
              <a:t>All </a:t>
            </a:r>
            <a:r>
              <a:rPr lang="en-US" dirty="0"/>
              <a:t>users access hardware functionality</a:t>
            </a:r>
            <a:r>
              <a:rPr lang="en-US" dirty="0" smtClean="0"/>
              <a:t>.</a:t>
            </a:r>
          </a:p>
          <a:p>
            <a:pPr lvl="1"/>
            <a:r>
              <a:rPr lang="en-US" dirty="0" smtClean="0"/>
              <a:t>Few </a:t>
            </a:r>
            <a:r>
              <a:rPr lang="en-US" dirty="0"/>
              <a:t>users access these hardware resources directly, but all </a:t>
            </a:r>
            <a:r>
              <a:rPr lang="en-US" dirty="0" smtClean="0"/>
              <a:t>users employ </a:t>
            </a:r>
            <a:r>
              <a:rPr lang="en-US" dirty="0"/>
              <a:t>such things through programs and utility functions. </a:t>
            </a:r>
            <a:endParaRPr lang="en-US" dirty="0" smtClean="0"/>
          </a:p>
          <a:p>
            <a:pPr lvl="1"/>
            <a:r>
              <a:rPr lang="en-US" dirty="0" smtClean="0"/>
              <a:t>operating </a:t>
            </a:r>
            <a:r>
              <a:rPr lang="en-US" dirty="0"/>
              <a:t>systems are designed to run on a range of hardware platforms, both </a:t>
            </a:r>
            <a:r>
              <a:rPr lang="en-US" dirty="0" smtClean="0"/>
              <a:t>to maximize </a:t>
            </a:r>
            <a:r>
              <a:rPr lang="en-US" dirty="0"/>
              <a:t>the size of the potential market and to position the operating </a:t>
            </a:r>
            <a:r>
              <a:rPr lang="en-US" dirty="0" smtClean="0"/>
              <a:t>system for </a:t>
            </a:r>
            <a:r>
              <a:rPr lang="en-US" dirty="0"/>
              <a:t>hardware design enhancements.</a:t>
            </a:r>
          </a:p>
          <a:p>
            <a:r>
              <a:rPr lang="en-US" i="1" dirty="0" smtClean="0"/>
              <a:t>User </a:t>
            </a:r>
            <a:r>
              <a:rPr lang="en-US" i="1" dirty="0"/>
              <a:t>authentication</a:t>
            </a:r>
            <a:r>
              <a:rPr lang="en-US" dirty="0"/>
              <a:t>. </a:t>
            </a:r>
            <a:endParaRPr lang="en-US" dirty="0" smtClean="0"/>
          </a:p>
          <a:p>
            <a:pPr lvl="1"/>
            <a:r>
              <a:rPr lang="en-US" dirty="0" smtClean="0"/>
              <a:t>The </a:t>
            </a:r>
            <a:r>
              <a:rPr lang="en-US" dirty="0"/>
              <a:t>operating system must identify each user </a:t>
            </a:r>
            <a:r>
              <a:rPr lang="en-US" dirty="0" smtClean="0"/>
              <a:t>who requests </a:t>
            </a:r>
            <a:r>
              <a:rPr lang="en-US" dirty="0"/>
              <a:t>access and must ascertain that the user is actually who he or </a:t>
            </a:r>
            <a:r>
              <a:rPr lang="en-US" dirty="0" smtClean="0"/>
              <a:t>she purports </a:t>
            </a:r>
            <a:r>
              <a:rPr lang="en-US" dirty="0"/>
              <a:t>to be. </a:t>
            </a:r>
            <a:endParaRPr lang="en-US" dirty="0" smtClean="0"/>
          </a:p>
          <a:p>
            <a:pPr lvl="1"/>
            <a:r>
              <a:rPr lang="en-US" dirty="0" smtClean="0"/>
              <a:t>The </a:t>
            </a:r>
            <a:r>
              <a:rPr lang="en-US" dirty="0"/>
              <a:t>most common authentication mechanism is </a:t>
            </a:r>
            <a:r>
              <a:rPr lang="en-US" dirty="0" smtClean="0"/>
              <a:t>password comparison</a:t>
            </a:r>
            <a:r>
              <a:rPr lang="en-US" dirty="0"/>
              <a: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275058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Security Features of Operating Systems</a:t>
            </a:r>
          </a:p>
        </p:txBody>
      </p:sp>
      <p:sp>
        <p:nvSpPr>
          <p:cNvPr id="3" name="Content Placeholder 2"/>
          <p:cNvSpPr>
            <a:spLocks noGrp="1"/>
          </p:cNvSpPr>
          <p:nvPr>
            <p:ph idx="1"/>
          </p:nvPr>
        </p:nvSpPr>
        <p:spPr/>
        <p:txBody>
          <a:bodyPr>
            <a:normAutofit fontScale="85000" lnSpcReduction="20000"/>
          </a:bodyPr>
          <a:lstStyle/>
          <a:p>
            <a:r>
              <a:rPr lang="en-US" i="1" dirty="0" smtClean="0"/>
              <a:t>Memory </a:t>
            </a:r>
            <a:r>
              <a:rPr lang="en-US" i="1" dirty="0"/>
              <a:t>protection</a:t>
            </a:r>
            <a:r>
              <a:rPr lang="en-US" dirty="0"/>
              <a:t>. </a:t>
            </a:r>
            <a:endParaRPr lang="en-US" dirty="0" smtClean="0"/>
          </a:p>
          <a:p>
            <a:pPr lvl="1"/>
            <a:r>
              <a:rPr lang="en-US" dirty="0" smtClean="0"/>
              <a:t>Each </a:t>
            </a:r>
            <a:r>
              <a:rPr lang="en-US" dirty="0"/>
              <a:t>user’s program must run in a portion of </a:t>
            </a:r>
            <a:r>
              <a:rPr lang="en-US" dirty="0" smtClean="0"/>
              <a:t>memory protected </a:t>
            </a:r>
            <a:r>
              <a:rPr lang="en-US" dirty="0"/>
              <a:t>against unauthorized accesses. </a:t>
            </a:r>
            <a:endParaRPr lang="en-US" dirty="0" smtClean="0"/>
          </a:p>
          <a:p>
            <a:pPr lvl="1"/>
            <a:r>
              <a:rPr lang="en-US" dirty="0" smtClean="0"/>
              <a:t>Differential </a:t>
            </a:r>
            <a:r>
              <a:rPr lang="en-US" dirty="0"/>
              <a:t>security, such as read, write, </a:t>
            </a:r>
            <a:r>
              <a:rPr lang="en-US" dirty="0" smtClean="0"/>
              <a:t>and execute</a:t>
            </a:r>
            <a:r>
              <a:rPr lang="en-US" dirty="0"/>
              <a:t>, may be applied to parts of a user’s memory space. </a:t>
            </a:r>
            <a:endParaRPr lang="en-US" dirty="0" smtClean="0"/>
          </a:p>
          <a:p>
            <a:pPr lvl="1"/>
            <a:r>
              <a:rPr lang="en-US" dirty="0" smtClean="0"/>
              <a:t>Memory protection is </a:t>
            </a:r>
            <a:r>
              <a:rPr lang="en-US" dirty="0"/>
              <a:t>usually performed by hardware mechanisms, such as paging or segmentation.</a:t>
            </a:r>
          </a:p>
          <a:p>
            <a:r>
              <a:rPr lang="en-US" i="1" dirty="0" smtClean="0"/>
              <a:t>File </a:t>
            </a:r>
            <a:r>
              <a:rPr lang="en-US" i="1" dirty="0"/>
              <a:t>and I/O device access control</a:t>
            </a:r>
            <a:r>
              <a:rPr lang="en-US" dirty="0"/>
              <a:t>. </a:t>
            </a:r>
            <a:endParaRPr lang="en-US" dirty="0" smtClean="0"/>
          </a:p>
          <a:p>
            <a:pPr lvl="1"/>
            <a:r>
              <a:rPr lang="en-US" dirty="0" smtClean="0"/>
              <a:t>The </a:t>
            </a:r>
            <a:r>
              <a:rPr lang="en-US" dirty="0"/>
              <a:t>operating system must protect user </a:t>
            </a:r>
            <a:r>
              <a:rPr lang="en-US" dirty="0" smtClean="0"/>
              <a:t>and system </a:t>
            </a:r>
            <a:r>
              <a:rPr lang="en-US" dirty="0"/>
              <a:t>files from access by unauthorized users. </a:t>
            </a:r>
            <a:endParaRPr lang="en-US" dirty="0" smtClean="0"/>
          </a:p>
          <a:p>
            <a:pPr lvl="1"/>
            <a:r>
              <a:rPr lang="en-US" dirty="0" smtClean="0"/>
              <a:t>Similarly</a:t>
            </a:r>
            <a:r>
              <a:rPr lang="en-US" dirty="0"/>
              <a:t>, I/O device use </a:t>
            </a:r>
            <a:r>
              <a:rPr lang="en-US" dirty="0" smtClean="0"/>
              <a:t>must be </a:t>
            </a:r>
            <a:r>
              <a:rPr lang="en-US" dirty="0"/>
              <a:t>protected. </a:t>
            </a:r>
            <a:endParaRPr lang="en-US" dirty="0" smtClean="0"/>
          </a:p>
          <a:p>
            <a:pPr lvl="1"/>
            <a:r>
              <a:rPr lang="en-US" dirty="0" smtClean="0"/>
              <a:t>Data </a:t>
            </a:r>
            <a:r>
              <a:rPr lang="en-US" dirty="0"/>
              <a:t>protection is usually achieved by table lookup, as with </a:t>
            </a:r>
            <a:r>
              <a:rPr lang="en-US" dirty="0" smtClean="0"/>
              <a:t>an access </a:t>
            </a:r>
            <a:r>
              <a:rPr lang="en-US" dirty="0"/>
              <a:t>control matrix.</a:t>
            </a:r>
          </a:p>
          <a:p>
            <a:r>
              <a:rPr lang="en-US" i="1" dirty="0" smtClean="0"/>
              <a:t>Allocation </a:t>
            </a:r>
            <a:r>
              <a:rPr lang="en-US" i="1" dirty="0"/>
              <a:t>and access control to general objects</a:t>
            </a:r>
            <a:r>
              <a:rPr lang="en-US" dirty="0"/>
              <a:t>. </a:t>
            </a:r>
            <a:endParaRPr lang="en-US" dirty="0" smtClean="0"/>
          </a:p>
          <a:p>
            <a:pPr lvl="1"/>
            <a:r>
              <a:rPr lang="en-US" dirty="0" smtClean="0"/>
              <a:t>Users </a:t>
            </a:r>
            <a:r>
              <a:rPr lang="en-US" dirty="0"/>
              <a:t>need general </a:t>
            </a:r>
            <a:r>
              <a:rPr lang="en-US" dirty="0" smtClean="0"/>
              <a:t>objects, such </a:t>
            </a:r>
            <a:r>
              <a:rPr lang="en-US" dirty="0"/>
              <a:t>as constructs to permit concurrency and allow synchronization. </a:t>
            </a:r>
            <a:endParaRPr lang="en-US" dirty="0" smtClean="0"/>
          </a:p>
          <a:p>
            <a:pPr lvl="1"/>
            <a:r>
              <a:rPr lang="en-US" dirty="0" smtClean="0"/>
              <a:t>However, access </a:t>
            </a:r>
            <a:r>
              <a:rPr lang="en-US" dirty="0"/>
              <a:t>to these objects must be controlled so that one user does not have </a:t>
            </a:r>
            <a:r>
              <a:rPr lang="en-US" dirty="0" smtClean="0"/>
              <a:t>a negative </a:t>
            </a:r>
            <a:r>
              <a:rPr lang="en-US" dirty="0"/>
              <a:t>effect on other users. </a:t>
            </a:r>
            <a:endParaRPr lang="en-US" dirty="0" smtClean="0"/>
          </a:p>
          <a:p>
            <a:pPr lvl="1"/>
            <a:r>
              <a:rPr lang="en-US" dirty="0"/>
              <a:t>T</a:t>
            </a:r>
            <a:r>
              <a:rPr lang="en-US" dirty="0" smtClean="0"/>
              <a:t>able </a:t>
            </a:r>
            <a:r>
              <a:rPr lang="en-US" dirty="0"/>
              <a:t>lookup is the common means </a:t>
            </a:r>
            <a:r>
              <a:rPr lang="en-US" dirty="0" smtClean="0"/>
              <a:t>by which </a:t>
            </a:r>
            <a:r>
              <a:rPr lang="en-US" dirty="0"/>
              <a:t>this protection is provided.</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8</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5681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Operating Systems</a:t>
            </a:r>
            <a:endParaRPr lang="en-US" dirty="0"/>
          </a:p>
        </p:txBody>
      </p:sp>
      <p:sp>
        <p:nvSpPr>
          <p:cNvPr id="3" name="Content Placeholder 2"/>
          <p:cNvSpPr>
            <a:spLocks noGrp="1"/>
          </p:cNvSpPr>
          <p:nvPr>
            <p:ph idx="1"/>
          </p:nvPr>
        </p:nvSpPr>
        <p:spPr/>
        <p:txBody>
          <a:bodyPr>
            <a:normAutofit lnSpcReduction="10000"/>
          </a:bodyPr>
          <a:lstStyle/>
          <a:p>
            <a:r>
              <a:rPr lang="en-US" sz="3200" dirty="0"/>
              <a:t>The history </a:t>
            </a:r>
            <a:r>
              <a:rPr lang="en-US" sz="3200" dirty="0" smtClean="0"/>
              <a:t>of operating </a:t>
            </a:r>
            <a:r>
              <a:rPr lang="en-US" sz="3200" dirty="0"/>
              <a:t>systems is helpful </a:t>
            </a:r>
            <a:endParaRPr lang="en-US" sz="3200" dirty="0" smtClean="0"/>
          </a:p>
          <a:p>
            <a:pPr lvl="1"/>
            <a:r>
              <a:rPr lang="en-US" sz="2800" dirty="0" smtClean="0"/>
              <a:t>to </a:t>
            </a:r>
            <a:r>
              <a:rPr lang="en-US" sz="2800" dirty="0"/>
              <a:t>explain why and how operating systems acquired </a:t>
            </a:r>
            <a:r>
              <a:rPr lang="en-US" sz="2800" dirty="0" smtClean="0"/>
              <a:t>the security </a:t>
            </a:r>
            <a:r>
              <a:rPr lang="en-US" sz="2800" dirty="0"/>
              <a:t>functionality they have today.</a:t>
            </a:r>
            <a:endParaRPr lang="en-US" sz="2800" dirty="0" smtClean="0"/>
          </a:p>
          <a:p>
            <a:r>
              <a:rPr lang="en-US" sz="3200" dirty="0" smtClean="0"/>
              <a:t>Single-user </a:t>
            </a:r>
            <a:r>
              <a:rPr lang="en-US" sz="3200" dirty="0" smtClean="0"/>
              <a:t>systems, no OS</a:t>
            </a:r>
          </a:p>
          <a:p>
            <a:r>
              <a:rPr lang="en-US" sz="3200" dirty="0" err="1" smtClean="0"/>
              <a:t>Multiprogrammed</a:t>
            </a:r>
            <a:r>
              <a:rPr lang="en-US" sz="3200" dirty="0" smtClean="0"/>
              <a:t> OS, aka monitors</a:t>
            </a:r>
          </a:p>
          <a:p>
            <a:pPr lvl="1"/>
            <a:r>
              <a:rPr lang="en-US" sz="2800" dirty="0" smtClean="0"/>
              <a:t>Multiple users</a:t>
            </a:r>
          </a:p>
          <a:p>
            <a:pPr lvl="1"/>
            <a:r>
              <a:rPr lang="en-US" sz="2800" dirty="0" smtClean="0"/>
              <a:t>Multiple programs</a:t>
            </a:r>
          </a:p>
          <a:p>
            <a:pPr lvl="1"/>
            <a:r>
              <a:rPr lang="en-US" sz="2800" dirty="0" smtClean="0"/>
              <a:t>Scheduling, sharing, concurrent use</a:t>
            </a:r>
          </a:p>
          <a:p>
            <a:r>
              <a:rPr lang="en-US" sz="3200" dirty="0" smtClean="0"/>
              <a:t>Personal computers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9</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22661030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3445</TotalTime>
  <Words>6275</Words>
  <Application>Microsoft Office PowerPoint</Application>
  <PresentationFormat>On-screen Show (4:3)</PresentationFormat>
  <Paragraphs>535</Paragraphs>
  <Slides>58</Slides>
  <Notes>45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58</vt:i4>
      </vt:variant>
    </vt:vector>
  </HeadingPairs>
  <TitlesOfParts>
    <vt:vector size="62" baseType="lpstr">
      <vt:lpstr>Arial</vt:lpstr>
      <vt:lpstr>Calibri</vt:lpstr>
      <vt:lpstr>Office Theme</vt:lpstr>
      <vt:lpstr>Clarity</vt:lpstr>
      <vt:lpstr>Security in Computing, Fifth Edition</vt:lpstr>
      <vt:lpstr>Motivation</vt:lpstr>
      <vt:lpstr>Chapter 5 Objectives</vt:lpstr>
      <vt:lpstr>Operating System</vt:lpstr>
      <vt:lpstr>Security Features of Ordinary Operating Systems</vt:lpstr>
      <vt:lpstr>Security Features of Operating Systems</vt:lpstr>
      <vt:lpstr>Security Features of Operating Systems</vt:lpstr>
      <vt:lpstr>Security Features of Operating Systems</vt:lpstr>
      <vt:lpstr>History of Operating Systems</vt:lpstr>
      <vt:lpstr>Single-user vs. Multiprogrammed  Sys</vt:lpstr>
      <vt:lpstr>Protected Objects</vt:lpstr>
      <vt:lpstr>Operating System Design to Protect Objects</vt:lpstr>
      <vt:lpstr>OS Layered Design</vt:lpstr>
      <vt:lpstr>Authentication Example</vt:lpstr>
      <vt:lpstr>Functions Spanning Layers</vt:lpstr>
      <vt:lpstr>Modular OS Design</vt:lpstr>
      <vt:lpstr>Modular OS Design</vt:lpstr>
      <vt:lpstr>Virtualization: Operating System Security technique </vt:lpstr>
      <vt:lpstr>Virtualization</vt:lpstr>
      <vt:lpstr>OS Control Shared Objects</vt:lpstr>
      <vt:lpstr>Separation</vt:lpstr>
      <vt:lpstr>Methods of supporting sharing</vt:lpstr>
      <vt:lpstr>Hardware Protection of Memory</vt:lpstr>
      <vt:lpstr>Fence</vt:lpstr>
      <vt:lpstr>Fence</vt:lpstr>
      <vt:lpstr>Fence Registers</vt:lpstr>
      <vt:lpstr>Fence Registers</vt:lpstr>
      <vt:lpstr>Base/Bounds Registers</vt:lpstr>
      <vt:lpstr>Base/Bounds Registers</vt:lpstr>
      <vt:lpstr>Two Pairs of Base/Bounds Registers</vt:lpstr>
      <vt:lpstr>Tagged Architecture- Motivation</vt:lpstr>
      <vt:lpstr>Tagged Architecture</vt:lpstr>
      <vt:lpstr>Tagged Architecture</vt:lpstr>
      <vt:lpstr>Tagged Architecture</vt:lpstr>
      <vt:lpstr>Virtual Memory</vt:lpstr>
      <vt:lpstr>Segmentation</vt:lpstr>
      <vt:lpstr>Segmentation</vt:lpstr>
      <vt:lpstr>Segmentation</vt:lpstr>
      <vt:lpstr>Segmentation- Advantages</vt:lpstr>
      <vt:lpstr>Segment Address Translation</vt:lpstr>
      <vt:lpstr>Segment Address Translation</vt:lpstr>
      <vt:lpstr>Segment: advantages of hiding addresses</vt:lpstr>
      <vt:lpstr>Segment Disadvantage</vt:lpstr>
      <vt:lpstr>Paging</vt:lpstr>
      <vt:lpstr>Paging</vt:lpstr>
      <vt:lpstr>Paging Example</vt:lpstr>
      <vt:lpstr>Combined Paging with Segmentation</vt:lpstr>
      <vt:lpstr>Paged Segmentation</vt:lpstr>
      <vt:lpstr>Principles of Secure OS Design</vt:lpstr>
      <vt:lpstr>Kernelized Design</vt:lpstr>
      <vt:lpstr>Reference Monitor</vt:lpstr>
      <vt:lpstr>Reference Monitor</vt:lpstr>
      <vt:lpstr>Trusted Systems</vt:lpstr>
      <vt:lpstr>History of Trusted Systems</vt:lpstr>
      <vt:lpstr>Other Trusted System Characteristics</vt:lpstr>
      <vt:lpstr>Rootkits</vt:lpstr>
      <vt:lpstr>Rootkit Evading Detection</vt:lpstr>
      <vt:lpstr>Summary</vt:lpstr>
    </vt:vector>
  </TitlesOfParts>
  <Company>Qmulos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Computing, Fifth Edition</dc:title>
  <dc:creator>Jonathan Margulies</dc:creator>
  <cp:lastModifiedBy>Frank</cp:lastModifiedBy>
  <cp:revision>97</cp:revision>
  <dcterms:created xsi:type="dcterms:W3CDTF">2015-09-14T01:17:30Z</dcterms:created>
  <dcterms:modified xsi:type="dcterms:W3CDTF">2016-08-25T09:25:19Z</dcterms:modified>
</cp:coreProperties>
</file>