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4" r:id="rId4"/>
    <p:sldId id="281" r:id="rId5"/>
    <p:sldId id="258" r:id="rId6"/>
    <p:sldId id="271" r:id="rId7"/>
    <p:sldId id="272" r:id="rId8"/>
    <p:sldId id="285" r:id="rId9"/>
    <p:sldId id="259" r:id="rId10"/>
    <p:sldId id="273" r:id="rId11"/>
    <p:sldId id="260" r:id="rId12"/>
    <p:sldId id="261" r:id="rId13"/>
    <p:sldId id="262" r:id="rId14"/>
    <p:sldId id="282" r:id="rId15"/>
    <p:sldId id="283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3" r:id="rId24"/>
    <p:sldId id="274" r:id="rId25"/>
    <p:sldId id="275" r:id="rId26"/>
    <p:sldId id="293" r:id="rId27"/>
    <p:sldId id="264" r:id="rId28"/>
    <p:sldId id="276" r:id="rId29"/>
    <p:sldId id="277" r:id="rId30"/>
    <p:sldId id="278" r:id="rId31"/>
    <p:sldId id="279" r:id="rId32"/>
    <p:sldId id="280" r:id="rId33"/>
    <p:sldId id="265" r:id="rId34"/>
    <p:sldId id="266" r:id="rId35"/>
    <p:sldId id="267" r:id="rId36"/>
    <p:sldId id="268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214" autoAdjust="0"/>
    <p:restoredTop sz="79930" autoAdjust="0"/>
  </p:normalViewPr>
  <p:slideViewPr>
    <p:cSldViewPr snapToGrid="0" snapToObjects="1">
      <p:cViewPr varScale="1">
        <p:scale>
          <a:sx n="59" d="100"/>
          <a:sy n="59" d="100"/>
        </p:scale>
        <p:origin x="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8C33-D74B-0A44-8311-E571923CB90B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A8CF5-2195-9347-B9B2-9E8DF12C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TOR-like configuration: The</a:t>
            </a:r>
            <a:r>
              <a:rPr lang="en-US" baseline="0" dirty="0" smtClean="0"/>
              <a:t> sender selects three remailers; he encrypts the message with each of their public keys in succession; he then sends the message through them in the reverse of that order, with each one’s public key being able to open only one layer of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EF5E0-C2FA-5142-86EE-14490FC049A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44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a 1973 study led by Willis 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EF5E0-C2FA-5142-86EE-14490FC049A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5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8CF5-2195-9347-B9B2-9E8DF12C92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965B-2AF8-4326-9427-BE50DF112BE2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1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B0CE-082E-4AA0-8FF4-57A29B168E84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3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0D-1DEE-45CE-85ED-22B710B541C2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6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E793-2112-4A5A-8C18-9197467F9DFD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42E-87C6-4155-9BD0-F12CEE70BDD9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568572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DA1D-7E5A-4F34-AEEC-343937227F12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219-DC57-4A89-8692-15610175952F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203D-4097-43BC-9295-6C79BFB2AF6B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0ECC-7F15-456D-B181-FE1E1FF35D84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43A1-6BD0-4B33-B7FD-F8E14EB20CA8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6485-AF25-4BBB-B044-DC8290513041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9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52D7-2253-49B3-BD1F-1B297B11F173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8572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B81488-D59F-42FE-90A4-E6BE728C3146}" type="datetime1">
              <a:rPr lang="en-US" smtClean="0">
                <a:latin typeface="Arial"/>
              </a:rPr>
              <a:t>7/9/2016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 </a:t>
            </a:r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3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onshield.com/intprivacylaw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9: 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i="1" smtClean="0"/>
              <a:t>Security in Computing, Fifth Edition</a:t>
            </a:r>
            <a:r>
              <a:rPr lang="en-US" smtClean="0"/>
              <a:t>, by Charles P. Pfleeger, et al. (ISBN: 9780134085043). Copyright 2015 by Pearson Education, Inc. All rights reserved.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Principles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1970s</a:t>
            </a:r>
            <a:r>
              <a:rPr lang="en-US" dirty="0"/>
              <a:t>, a federal government-sponsored committee developed a set of privacy </a:t>
            </a:r>
            <a:r>
              <a:rPr lang="en-US" dirty="0" smtClean="0"/>
              <a:t>principles, called </a:t>
            </a:r>
            <a:r>
              <a:rPr lang="en-US" dirty="0"/>
              <a:t>the Fair Information Practices,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only have affected U.S. laws and regulations</a:t>
            </a:r>
          </a:p>
          <a:p>
            <a:pPr lvl="1"/>
            <a:r>
              <a:rPr lang="en-US" dirty="0"/>
              <a:t>but also laid the groundwork for privacy legislation in other countries.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75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Information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should be obtained lawfully and fairly</a:t>
            </a:r>
          </a:p>
          <a:p>
            <a:r>
              <a:rPr lang="en-US" dirty="0" smtClean="0"/>
              <a:t>Data should be relevant to their purposes, accurate, complete, and up to date</a:t>
            </a:r>
          </a:p>
          <a:p>
            <a:r>
              <a:rPr lang="en-US" dirty="0" smtClean="0"/>
              <a:t>The purposes for which data will be used should be identified and that data destroyed if no longer necessary for that purpose</a:t>
            </a:r>
          </a:p>
          <a:p>
            <a:r>
              <a:rPr lang="en-US" dirty="0" smtClean="0"/>
              <a:t>Use for purposes other than those specified is authorized only with consent of data subject or by authority of law</a:t>
            </a:r>
          </a:p>
          <a:p>
            <a:r>
              <a:rPr lang="en-US" dirty="0" smtClean="0"/>
              <a:t>Procedures to guard against loss, corruption, destruction, or misuse of data should be established</a:t>
            </a:r>
          </a:p>
          <a:p>
            <a:r>
              <a:rPr lang="en-US" dirty="0" smtClean="0"/>
              <a:t>It should be possible to acquire information about the collection, storage, and use of personal data systems</a:t>
            </a:r>
          </a:p>
          <a:p>
            <a:r>
              <a:rPr lang="en-US" dirty="0" smtClean="0"/>
              <a:t>The data subjects normally have a right to access and challenge data relating to them</a:t>
            </a:r>
          </a:p>
          <a:p>
            <a:r>
              <a:rPr lang="en-US" dirty="0" smtClean="0"/>
              <a:t>A data controller should be designated and accountable for complying with the measures to effect these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0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Privacy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1974 Privacy Act embodies most of the principles above but applies only to data collected by the U.S. government</a:t>
            </a:r>
          </a:p>
          <a:p>
            <a:r>
              <a:rPr lang="en-US" dirty="0" smtClean="0"/>
              <a:t>Other federal privacy laws:</a:t>
            </a:r>
          </a:p>
          <a:p>
            <a:pPr lvl="1"/>
            <a:r>
              <a:rPr lang="en-US" dirty="0" smtClean="0"/>
              <a:t>HIPAA (healthcare data)</a:t>
            </a:r>
          </a:p>
          <a:p>
            <a:pPr lvl="1"/>
            <a:r>
              <a:rPr lang="en-US" dirty="0" smtClean="0"/>
              <a:t>GLBA (financial data)</a:t>
            </a:r>
          </a:p>
          <a:p>
            <a:pPr lvl="1"/>
            <a:r>
              <a:rPr lang="en-US" dirty="0" smtClean="0"/>
              <a:t>COPPA (children’s web access)</a:t>
            </a:r>
          </a:p>
          <a:p>
            <a:pPr lvl="1"/>
            <a:r>
              <a:rPr lang="en-US" dirty="0" smtClean="0"/>
              <a:t>FERPA (student records)</a:t>
            </a:r>
          </a:p>
          <a:p>
            <a:r>
              <a:rPr lang="en-US" dirty="0" smtClean="0"/>
              <a:t>State privacy law varies widely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3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Non-U.S. Privacy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European Privacy Directive (1995)</a:t>
            </a:r>
          </a:p>
          <a:p>
            <a:pPr lvl="1"/>
            <a:r>
              <a:rPr lang="en-US" dirty="0" smtClean="0"/>
              <a:t>Applies the Ware Committee’s principles to governments and businesses</a:t>
            </a:r>
          </a:p>
          <a:p>
            <a:pPr lvl="1"/>
            <a:r>
              <a:rPr lang="en-US" dirty="0" smtClean="0"/>
              <a:t>Also provides for extra protection for sensitive data, strong limits on data transfer, and independent oversight to ensure compliance</a:t>
            </a:r>
          </a:p>
          <a:p>
            <a:r>
              <a:rPr lang="en-US" dirty="0" smtClean="0"/>
              <a:t>A list of other nations’ privacy laws can be found at </a:t>
            </a:r>
            <a:r>
              <a:rPr lang="en-US" dirty="0" smtClean="0">
                <a:hlinkClick r:id="rId2"/>
              </a:rPr>
              <a:t>http://www.informationshield.com/intprivacylaws.html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22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Actions to Protect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Anonymity</a:t>
            </a:r>
          </a:p>
          <a:p>
            <a:pPr lvl="1"/>
            <a:r>
              <a:rPr lang="en-US" dirty="0"/>
              <a:t>a rock star </a:t>
            </a:r>
            <a:r>
              <a:rPr lang="en-US" dirty="0" smtClean="0"/>
              <a:t>buying a </a:t>
            </a:r>
            <a:r>
              <a:rPr lang="en-US" dirty="0"/>
              <a:t>beach house might want to avoid unwanted attention from neighbors, or </a:t>
            </a:r>
            <a:endParaRPr lang="en-US" dirty="0" smtClean="0"/>
          </a:p>
          <a:p>
            <a:pPr lvl="1"/>
            <a:r>
              <a:rPr lang="en-US" dirty="0" smtClean="0"/>
              <a:t>Someone posting </a:t>
            </a:r>
            <a:r>
              <a:rPr lang="en-US" dirty="0"/>
              <a:t>to a dating list might want to view replies before making a date.</a:t>
            </a:r>
            <a:endParaRPr lang="en-US" dirty="0" smtClean="0"/>
          </a:p>
          <a:p>
            <a:r>
              <a:rPr lang="en-US" dirty="0"/>
              <a:t>Multiple Identities—Linked or </a:t>
            </a:r>
            <a:r>
              <a:rPr lang="en-US" dirty="0" smtClean="0"/>
              <a:t>Not</a:t>
            </a:r>
          </a:p>
          <a:p>
            <a:pPr lvl="1"/>
            <a:r>
              <a:rPr lang="en-US" dirty="0"/>
              <a:t>To your bank, you are your </a:t>
            </a:r>
            <a:r>
              <a:rPr lang="en-US" dirty="0" smtClean="0"/>
              <a:t>account number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your motor vehicles bureau, you are your driver’s license number.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to </a:t>
            </a:r>
            <a:r>
              <a:rPr lang="en-US" dirty="0" smtClean="0"/>
              <a:t>your credit </a:t>
            </a:r>
            <a:r>
              <a:rPr lang="en-US" dirty="0"/>
              <a:t>card company, you are your credit card number.</a:t>
            </a:r>
            <a:endParaRPr lang="en-US" dirty="0" smtClean="0"/>
          </a:p>
          <a:p>
            <a:r>
              <a:rPr lang="en-US" dirty="0" err="1" smtClean="0"/>
              <a:t>Pseudonymity</a:t>
            </a:r>
            <a:endParaRPr lang="en-US" dirty="0" smtClean="0"/>
          </a:p>
          <a:p>
            <a:pPr lvl="1"/>
            <a:r>
              <a:rPr lang="en-US" dirty="0"/>
              <a:t>we don’t want full anonymity. </a:t>
            </a:r>
            <a:endParaRPr lang="en-US" dirty="0" smtClean="0"/>
          </a:p>
          <a:p>
            <a:pPr lvl="1"/>
            <a:r>
              <a:rPr lang="en-US" dirty="0"/>
              <a:t>unique identifiers that can be used to link records in a server’s </a:t>
            </a:r>
            <a:r>
              <a:rPr lang="en-US" dirty="0" smtClean="0"/>
              <a:t>database but </a:t>
            </a:r>
            <a:r>
              <a:rPr lang="en-US" dirty="0"/>
              <a:t>that cannot be used to trace back to a real identity.</a:t>
            </a:r>
            <a:endParaRPr lang="en-US" dirty="0" smtClean="0"/>
          </a:p>
          <a:p>
            <a:pPr lvl="1"/>
            <a:r>
              <a:rPr lang="en-US" dirty="0"/>
              <a:t>The Swiss bank account provides a classic example of </a:t>
            </a:r>
            <a:r>
              <a:rPr lang="en-US" dirty="0" err="1"/>
              <a:t>pseudonymity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Each customer has </a:t>
            </a:r>
            <a:r>
              <a:rPr lang="en-US" dirty="0"/>
              <a:t>only a number to identify and access the account, and 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a few selected </a:t>
            </a:r>
            <a:r>
              <a:rPr lang="en-US" dirty="0" smtClean="0"/>
              <a:t>bank employees </a:t>
            </a:r>
            <a:r>
              <a:rPr lang="en-US" dirty="0"/>
              <a:t>are allowed to know your identity;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other employees see only your </a:t>
            </a:r>
            <a:r>
              <a:rPr lang="en-US" dirty="0" smtClean="0"/>
              <a:t>account number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account statements, no name appears: Only the account number or </a:t>
            </a:r>
            <a:r>
              <a:rPr lang="en-US" dirty="0" smtClean="0"/>
              <a:t>a pseudonym </a:t>
            </a:r>
            <a:r>
              <a:rPr lang="en-US" dirty="0"/>
              <a:t>is printed.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77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Governments and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/>
              <a:t>passport or residency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Data </a:t>
            </a:r>
            <a:r>
              <a:rPr lang="en-US" dirty="0"/>
              <a:t>Access </a:t>
            </a:r>
            <a:r>
              <a:rPr lang="en-US" dirty="0" smtClean="0"/>
              <a:t>Risks</a:t>
            </a:r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error</a:t>
            </a:r>
            <a:r>
              <a:rPr lang="en-US" dirty="0"/>
              <a:t>: ranges from transcription errors to incorrect analysis</a:t>
            </a:r>
          </a:p>
          <a:p>
            <a:pPr lvl="1"/>
            <a:r>
              <a:rPr lang="en-US" i="1" dirty="0" smtClean="0"/>
              <a:t>inaccurate </a:t>
            </a:r>
            <a:r>
              <a:rPr lang="en-US" i="1" dirty="0"/>
              <a:t>linking</a:t>
            </a:r>
            <a:r>
              <a:rPr lang="en-US" dirty="0"/>
              <a:t>: two or more data items are correct but are </a:t>
            </a:r>
            <a:r>
              <a:rPr lang="en-US" dirty="0" smtClean="0"/>
              <a:t>incorrectly linked </a:t>
            </a:r>
            <a:r>
              <a:rPr lang="en-US" dirty="0"/>
              <a:t>by a presumed common element</a:t>
            </a:r>
          </a:p>
          <a:p>
            <a:pPr lvl="1"/>
            <a:r>
              <a:rPr lang="en-US" i="1" dirty="0" smtClean="0"/>
              <a:t>difference </a:t>
            </a:r>
            <a:r>
              <a:rPr lang="en-US" i="1" dirty="0"/>
              <a:t>of form and content</a:t>
            </a:r>
            <a:r>
              <a:rPr lang="en-US" dirty="0"/>
              <a:t>: precision</a:t>
            </a:r>
            <a:r>
              <a:rPr lang="en-US" dirty="0" smtClean="0"/>
              <a:t>, </a:t>
            </a:r>
            <a:r>
              <a:rPr lang="en-US" dirty="0"/>
              <a:t>accuracy, format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endParaRPr lang="en-US" dirty="0" smtClean="0"/>
          </a:p>
          <a:p>
            <a:pPr marL="182880" lvl="1"/>
            <a:r>
              <a:rPr lang="en-US" sz="2400" dirty="0"/>
              <a:t>Steps to Protect </a:t>
            </a:r>
            <a:r>
              <a:rPr lang="en-US" sz="2400" dirty="0" smtClean="0"/>
              <a:t>Against </a:t>
            </a:r>
            <a:r>
              <a:rPr lang="en-US" sz="2400" dirty="0"/>
              <a:t>Privacy </a:t>
            </a:r>
            <a:r>
              <a:rPr lang="en-US" sz="2400" dirty="0" smtClean="0"/>
              <a:t>Loss</a:t>
            </a:r>
            <a:endParaRPr lang="en-US" dirty="0" smtClean="0"/>
          </a:p>
          <a:p>
            <a:pPr lvl="1"/>
            <a:r>
              <a:rPr lang="en-US" i="1" dirty="0"/>
              <a:t>Data </a:t>
            </a:r>
            <a:r>
              <a:rPr lang="en-US" i="1" dirty="0" smtClean="0"/>
              <a:t>minimization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Data anonymization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Auditing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Security and controlled access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72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Privacy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88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an identity and some authentication data, and we ask if </a:t>
            </a:r>
            <a:r>
              <a:rPr lang="en-US" dirty="0" smtClean="0"/>
              <a:t>the authentication </a:t>
            </a:r>
            <a:r>
              <a:rPr lang="en-US" dirty="0"/>
              <a:t>data match the pattern for the given identity.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is, someone claims to </a:t>
            </a:r>
            <a:r>
              <a:rPr lang="en-US" dirty="0" smtClean="0"/>
              <a:t>be person </a:t>
            </a:r>
            <a:r>
              <a:rPr lang="en-US" dirty="0"/>
              <a:t>X, and authentication verifies that the person really is X. </a:t>
            </a:r>
            <a:endParaRPr lang="en-US" dirty="0" smtClean="0"/>
          </a:p>
          <a:p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only the authentication data, and we ask which identity corresponds to </a:t>
            </a:r>
            <a:r>
              <a:rPr lang="en-US" dirty="0" smtClean="0"/>
              <a:t>the authenticator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is, we have no one claiming identity, but we have to figure out </a:t>
            </a:r>
            <a:r>
              <a:rPr lang="en-US" dirty="0" smtClean="0"/>
              <a:t>who that </a:t>
            </a:r>
            <a:r>
              <a:rPr lang="en-US" dirty="0"/>
              <a:t>person is from authentication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second question (who is this?) is much </a:t>
            </a:r>
            <a:r>
              <a:rPr lang="en-US" dirty="0" smtClean="0"/>
              <a:t>harder to </a:t>
            </a:r>
            <a:r>
              <a:rPr lang="en-US" dirty="0"/>
              <a:t>answer than the first (is this X?).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22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Authentication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computing applications we frequently authenticate individuals, identities, </a:t>
            </a:r>
            <a:r>
              <a:rPr lang="en-US" dirty="0" smtClean="0"/>
              <a:t>and attributes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Privacy </a:t>
            </a:r>
            <a:r>
              <a:rPr lang="en-US" dirty="0"/>
              <a:t>issues can arise when we confuse these different authentications </a:t>
            </a:r>
            <a:r>
              <a:rPr lang="en-US" dirty="0" smtClean="0"/>
              <a:t>and what </a:t>
            </a:r>
            <a:r>
              <a:rPr lang="en-US" dirty="0"/>
              <a:t>they mean.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U.S. social security number was never intended to be </a:t>
            </a:r>
            <a:r>
              <a:rPr lang="en-US" dirty="0" smtClean="0"/>
              <a:t>an identifier</a:t>
            </a:r>
            <a:r>
              <a:rPr lang="en-US" dirty="0"/>
              <a:t>, but now it often serves as an identifier, an authenticator, a database key, or </a:t>
            </a:r>
            <a:r>
              <a:rPr lang="en-US" dirty="0" smtClean="0"/>
              <a:t>all three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06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Individual, </a:t>
            </a:r>
            <a:r>
              <a:rPr lang="en-US" dirty="0"/>
              <a:t>identity ,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individual </a:t>
            </a:r>
            <a:r>
              <a:rPr lang="en-US" dirty="0"/>
              <a:t>is a unique </a:t>
            </a:r>
            <a:r>
              <a:rPr lang="en-US" dirty="0" smtClean="0"/>
              <a:t>person. Authenticating </a:t>
            </a:r>
            <a:r>
              <a:rPr lang="en-US" dirty="0"/>
              <a:t>an individual is what we do when we allow a person to enter a </a:t>
            </a:r>
            <a:r>
              <a:rPr lang="en-US" dirty="0" smtClean="0"/>
              <a:t>controlled room</a:t>
            </a:r>
            <a:r>
              <a:rPr lang="en-US" dirty="0"/>
              <a:t>: We want only that human being allowed to enter.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identity </a:t>
            </a:r>
            <a:r>
              <a:rPr lang="en-US" dirty="0"/>
              <a:t>is a character </a:t>
            </a:r>
            <a:r>
              <a:rPr lang="en-US" dirty="0" smtClean="0"/>
              <a:t>string or </a:t>
            </a:r>
            <a:r>
              <a:rPr lang="en-US" dirty="0"/>
              <a:t>similar descriptor, but it does not necessarily correspond to a single person, nor </a:t>
            </a:r>
            <a:r>
              <a:rPr lang="en-US" dirty="0" smtClean="0"/>
              <a:t>does each </a:t>
            </a:r>
            <a:r>
              <a:rPr lang="en-US" dirty="0"/>
              <a:t>person have only one name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company’s sales division might </a:t>
            </a:r>
            <a:r>
              <a:rPr lang="en-US" dirty="0" smtClean="0"/>
              <a:t>be defined </a:t>
            </a:r>
            <a:r>
              <a:rPr lang="en-US" dirty="0"/>
              <a:t>as a multiple-person identity, allowing anyone in that group to respond </a:t>
            </a:r>
            <a:r>
              <a:rPr lang="en-US" dirty="0" smtClean="0"/>
              <a:t>at </a:t>
            </a:r>
            <a:r>
              <a:rPr lang="en-US" i="1" dirty="0" smtClean="0"/>
              <a:t>sales@company.com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attribute </a:t>
            </a:r>
            <a:r>
              <a:rPr lang="en-US" dirty="0"/>
              <a:t>is a characteristic, such as a fingerprint or a DNA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57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Privacy as an aspect of security; confidentiality</a:t>
            </a:r>
          </a:p>
          <a:p>
            <a:pPr marL="0" indent="0">
              <a:buNone/>
            </a:pPr>
            <a:r>
              <a:rPr lang="en-US" dirty="0"/>
              <a:t>• Authentication effects on privacy</a:t>
            </a:r>
          </a:p>
          <a:p>
            <a:pPr marL="0" indent="0">
              <a:buNone/>
            </a:pPr>
            <a:r>
              <a:rPr lang="en-US" dirty="0"/>
              <a:t>• Privacy and the </a:t>
            </a:r>
            <a:r>
              <a:rPr lang="en-US" dirty="0" smtClean="0"/>
              <a:t>Internet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Spyware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Email privacy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Privacy concerns in emerging 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37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and authentication are two different activities that </a:t>
            </a:r>
            <a:r>
              <a:rPr lang="en-US" dirty="0" smtClean="0"/>
              <a:t>are easily </a:t>
            </a:r>
            <a:r>
              <a:rPr lang="en-US" dirty="0"/>
              <a:t>confused. </a:t>
            </a:r>
            <a:endParaRPr lang="en-US" dirty="0" smtClean="0"/>
          </a:p>
          <a:p>
            <a:r>
              <a:rPr lang="en-US" dirty="0"/>
              <a:t>Authentication depends on something that confirms a property.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life, few </a:t>
            </a:r>
            <a:r>
              <a:rPr lang="en-US" dirty="0" smtClean="0"/>
              <a:t>sound authenticators </a:t>
            </a:r>
            <a:r>
              <a:rPr lang="en-US" dirty="0"/>
              <a:t>exist, so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tend to overuse the ones we have: an identification </a:t>
            </a:r>
            <a:r>
              <a:rPr lang="en-US" dirty="0" smtClean="0"/>
              <a:t>number, birth </a:t>
            </a:r>
            <a:r>
              <a:rPr lang="en-US" dirty="0"/>
              <a:t>date, or family name. </a:t>
            </a:r>
            <a:endParaRPr lang="en-US" dirty="0" smtClean="0"/>
          </a:p>
          <a:p>
            <a:pPr lvl="1"/>
            <a:r>
              <a:rPr lang="en-US" dirty="0" smtClean="0"/>
              <a:t>But</a:t>
            </a:r>
            <a:r>
              <a:rPr lang="en-US" dirty="0"/>
              <a:t>, as we described, those authenticators are also </a:t>
            </a:r>
            <a:r>
              <a:rPr lang="en-US" dirty="0" smtClean="0"/>
              <a:t>sometimes used </a:t>
            </a:r>
            <a:r>
              <a:rPr lang="en-US" dirty="0"/>
              <a:t>as database keys, with negative consequences to privacy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Anonymity and </a:t>
            </a:r>
            <a:r>
              <a:rPr lang="en-US" dirty="0" err="1" smtClean="0"/>
              <a:t>pseudonymity</a:t>
            </a:r>
            <a:r>
              <a:rPr lang="en-US" dirty="0" smtClean="0"/>
              <a:t> </a:t>
            </a:r>
            <a:r>
              <a:rPr lang="en-US" dirty="0"/>
              <a:t>are useful </a:t>
            </a:r>
            <a:endParaRPr lang="en-US" dirty="0" smtClean="0"/>
          </a:p>
          <a:p>
            <a:pPr lvl="1"/>
            <a:r>
              <a:rPr lang="en-US" dirty="0" smtClean="0"/>
              <a:t>we do not want to be identified. 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data collection and correlation, on a </a:t>
            </a:r>
            <a:r>
              <a:rPr lang="en-US" dirty="0" smtClean="0"/>
              <a:t>scale made </a:t>
            </a:r>
            <a:r>
              <a:rPr lang="en-US" dirty="0"/>
              <a:t>possible only with computers, can defeat anonymity and </a:t>
            </a:r>
            <a:r>
              <a:rPr lang="en-US" dirty="0" err="1"/>
              <a:t>pseudonymity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19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Corporations Know More about You Than You Do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52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troubling to some people is the prospect of </a:t>
            </a:r>
            <a:r>
              <a:rPr lang="en-US" dirty="0" smtClean="0"/>
              <a:t>government </a:t>
            </a:r>
            <a:r>
              <a:rPr lang="en-US" dirty="0"/>
              <a:t>data mining</a:t>
            </a:r>
            <a:r>
              <a:rPr lang="en-US" dirty="0" smtClean="0"/>
              <a:t>.</a:t>
            </a:r>
          </a:p>
          <a:p>
            <a:r>
              <a:rPr lang="en-US" dirty="0"/>
              <a:t>Much government data collection and analysis </a:t>
            </a:r>
            <a:r>
              <a:rPr lang="en-US" dirty="0" smtClean="0"/>
              <a:t>occurs without </a:t>
            </a:r>
            <a:r>
              <a:rPr lang="en-US" dirty="0"/>
              <a:t>publicity; some programs are just not announced and others are intentionally </a:t>
            </a:r>
            <a:r>
              <a:rPr lang="en-US" dirty="0" smtClean="0"/>
              <a:t>kept secret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59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Privacy-Preserving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088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mining can threaten privacy, researchers have looked into ways to </a:t>
            </a:r>
            <a:r>
              <a:rPr lang="en-US" sz="2800" dirty="0" smtClean="0"/>
              <a:t>protect privacy </a:t>
            </a:r>
            <a:r>
              <a:rPr lang="en-US" sz="2800" dirty="0"/>
              <a:t>during data-mining operations.</a:t>
            </a:r>
            <a:endParaRPr lang="en-US" sz="2800" dirty="0" smtClean="0"/>
          </a:p>
          <a:p>
            <a:pPr lvl="1"/>
            <a:r>
              <a:rPr lang="en-US" sz="2400" dirty="0"/>
              <a:t>Removing identifying information from data doesn’t work</a:t>
            </a:r>
          </a:p>
          <a:p>
            <a:r>
              <a:rPr lang="en-US" sz="2800" dirty="0"/>
              <a:t>Data mining usually employs two approaches—correlation and aggregation. </a:t>
            </a:r>
            <a:endParaRPr lang="en-US" sz="2800" dirty="0" smtClean="0"/>
          </a:p>
          <a:p>
            <a:r>
              <a:rPr lang="en-US" sz="2800" dirty="0"/>
              <a:t>E</a:t>
            </a:r>
            <a:r>
              <a:rPr lang="en-US" sz="2800" dirty="0" smtClean="0"/>
              <a:t>xamine </a:t>
            </a:r>
            <a:r>
              <a:rPr lang="en-US" sz="2800" dirty="0"/>
              <a:t>techniques to preserve privacy with each of those approaches.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3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Privacy for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Break the linkage </a:t>
            </a:r>
            <a:r>
              <a:rPr lang="en-US" sz="2800" dirty="0"/>
              <a:t>of Erin to diabetes</a:t>
            </a:r>
            <a:endParaRPr lang="en-US" sz="2800" dirty="0" smtClean="0"/>
          </a:p>
          <a:p>
            <a:pPr lvl="1"/>
            <a:r>
              <a:rPr lang="en-US" sz="2400" dirty="0" smtClean="0"/>
              <a:t>By swapping </a:t>
            </a:r>
            <a:r>
              <a:rPr lang="en-US" sz="2400" dirty="0"/>
              <a:t>data fields to prevent linking </a:t>
            </a:r>
            <a:r>
              <a:rPr lang="en-US" sz="2400" dirty="0" smtClean="0"/>
              <a:t>of records.</a:t>
            </a:r>
          </a:p>
          <a:p>
            <a:r>
              <a:rPr lang="en-US" sz="2800" dirty="0" smtClean="0"/>
              <a:t>Disadvantage</a:t>
            </a:r>
          </a:p>
          <a:p>
            <a:pPr lvl="1"/>
            <a:r>
              <a:rPr lang="en-US" sz="2400" dirty="0" smtClean="0"/>
              <a:t>destroying </a:t>
            </a:r>
            <a:r>
              <a:rPr lang="en-US" sz="2400" dirty="0"/>
              <a:t>the links in the database, we also deny researchers the </a:t>
            </a:r>
            <a:r>
              <a:rPr lang="en-US" sz="2400" dirty="0" smtClean="0"/>
              <a:t>ability to </a:t>
            </a:r>
            <a:r>
              <a:rPr lang="en-US" sz="2400" dirty="0"/>
              <a:t>examine the data for other connections; </a:t>
            </a:r>
            <a:endParaRPr lang="en-US" sz="24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example, if the first table also </a:t>
            </a:r>
            <a:r>
              <a:rPr lang="en-US" sz="2400" dirty="0" smtClean="0"/>
              <a:t>contained age</a:t>
            </a:r>
            <a:r>
              <a:rPr lang="en-US" sz="2400" dirty="0"/>
              <a:t>, researchers might want to analyze the data to see if age of patient correlates </a:t>
            </a:r>
            <a:r>
              <a:rPr lang="en-US" sz="2400" dirty="0" smtClean="0"/>
              <a:t>with presence </a:t>
            </a:r>
            <a:r>
              <a:rPr lang="en-US" sz="2400" dirty="0"/>
              <a:t>of diabetes</a:t>
            </a:r>
            <a:r>
              <a:rPr lang="en-US" sz="2400" dirty="0" smtClean="0"/>
              <a:t>.</a:t>
            </a:r>
          </a:p>
          <a:p>
            <a:pPr lvl="2"/>
            <a:r>
              <a:rPr lang="en-US" sz="2200" dirty="0" smtClean="0"/>
              <a:t>Swap age leads to incorrect correlations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01" y="347471"/>
            <a:ext cx="3999406" cy="12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for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Aggregation need not directly threaten privacy. </a:t>
            </a:r>
            <a:endParaRPr lang="en-US" sz="2800" dirty="0" smtClean="0"/>
          </a:p>
          <a:p>
            <a:r>
              <a:rPr lang="en-US" sz="2800" dirty="0" smtClean="0"/>
              <a:t>An</a:t>
            </a:r>
            <a:r>
              <a:rPr lang="en-US" sz="2800" dirty="0"/>
              <a:t> </a:t>
            </a:r>
            <a:r>
              <a:rPr lang="en-US" sz="2800" dirty="0" smtClean="0"/>
              <a:t>aggregate </a:t>
            </a:r>
            <a:r>
              <a:rPr lang="en-US" sz="2800" dirty="0"/>
              <a:t>(such as sum, median, or count) often depends on so many data items that </a:t>
            </a:r>
            <a:r>
              <a:rPr lang="en-US" sz="2800" dirty="0" smtClean="0"/>
              <a:t>the sensitivity </a:t>
            </a:r>
            <a:r>
              <a:rPr lang="en-US" sz="2800" dirty="0"/>
              <a:t>of any single contributing item is hidden. </a:t>
            </a:r>
            <a:endParaRPr lang="en-US" sz="2800" dirty="0" smtClean="0"/>
          </a:p>
          <a:p>
            <a:r>
              <a:rPr lang="en-US" sz="2800" dirty="0" smtClean="0"/>
              <a:t>Government </a:t>
            </a:r>
            <a:r>
              <a:rPr lang="en-US" sz="2800" dirty="0"/>
              <a:t>statistics show this well:</a:t>
            </a:r>
          </a:p>
          <a:p>
            <a:pPr lvl="1"/>
            <a:r>
              <a:rPr lang="en-US" sz="2400" dirty="0"/>
              <a:t>Census data, labor statistics, and school results show trends and patterns for groups (</a:t>
            </a:r>
            <a:r>
              <a:rPr lang="en-US" sz="2400" dirty="0" smtClean="0"/>
              <a:t>such as </a:t>
            </a:r>
            <a:r>
              <a:rPr lang="en-US" sz="2400" dirty="0"/>
              <a:t>a neighborhood or school district) but do not violate the privacy of any single person</a:t>
            </a:r>
            <a:r>
              <a:rPr lang="en-US" sz="2400" dirty="0" smtClean="0"/>
              <a:t>.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nference </a:t>
            </a:r>
            <a:r>
              <a:rPr lang="en-US" sz="2800" dirty="0"/>
              <a:t>and aggregation attacks work better </a:t>
            </a:r>
            <a:r>
              <a:rPr lang="en-US" sz="2800" dirty="0" smtClean="0"/>
              <a:t>nearer the </a:t>
            </a:r>
            <a:r>
              <a:rPr lang="en-US" sz="2800" dirty="0"/>
              <a:t>ends of the distribution. </a:t>
            </a:r>
            <a:endParaRPr lang="en-US" sz="2800" dirty="0" smtClean="0"/>
          </a:p>
          <a:p>
            <a:pPr lvl="1"/>
            <a:r>
              <a:rPr lang="en-US" sz="2400" dirty="0"/>
              <a:t>If there are very few or very many points in a database subset, a small number of equations may disclose private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1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on the Web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43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 for Web Surfing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Cookies are a way for websites to store data locally on a user’s machine</a:t>
            </a:r>
          </a:p>
          <a:p>
            <a:pPr lvl="1"/>
            <a:r>
              <a:rPr lang="en-US" dirty="0" smtClean="0"/>
              <a:t>They may contain sensitive personal information, such as credit card numbers</a:t>
            </a:r>
          </a:p>
          <a:p>
            <a:r>
              <a:rPr lang="en-US" dirty="0" smtClean="0"/>
              <a:t>Third-party tracking cookies</a:t>
            </a:r>
          </a:p>
          <a:p>
            <a:pPr lvl="1"/>
            <a:r>
              <a:rPr lang="en-US" dirty="0" smtClean="0"/>
              <a:t>Some companies specialize in tracking users by having numerous popular sites place their cookies in users’ browsers</a:t>
            </a:r>
          </a:p>
          <a:p>
            <a:pPr lvl="1"/>
            <a:r>
              <a:rPr lang="en-US" dirty="0" smtClean="0"/>
              <a:t>This tracking information is used for online profiling, which is generally used for targeted advertising</a:t>
            </a:r>
          </a:p>
          <a:p>
            <a:r>
              <a:rPr lang="en-US" dirty="0" smtClean="0"/>
              <a:t>Web bugs</a:t>
            </a:r>
          </a:p>
          <a:p>
            <a:pPr lvl="1"/>
            <a:r>
              <a:rPr lang="en-US" dirty="0" smtClean="0"/>
              <a:t>A web bug is more active than a cookie and has the ability to immediately send information about user behavior to advertising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4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DoubleClick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Google’s privacy policy describes what a generic DoubleClick cookie looks like:</a:t>
            </a:r>
          </a:p>
          <a:p>
            <a:r>
              <a:rPr lang="en-US" dirty="0" smtClean="0"/>
              <a:t>time</a:t>
            </a:r>
            <a:r>
              <a:rPr lang="en-US" dirty="0"/>
              <a:t>: 01/Jan/2015 12:01:00</a:t>
            </a:r>
          </a:p>
          <a:p>
            <a:r>
              <a:rPr lang="en-US" dirty="0" err="1" smtClean="0"/>
              <a:t>ad_placement_id</a:t>
            </a:r>
            <a:r>
              <a:rPr lang="en-US" dirty="0"/>
              <a:t>: 103 (the ID of where the advertisement was viewed on </a:t>
            </a:r>
            <a:r>
              <a:rPr lang="en-US" dirty="0" smtClean="0"/>
              <a:t>the website</a:t>
            </a:r>
            <a:r>
              <a:rPr lang="en-US" dirty="0"/>
              <a:t>)</a:t>
            </a:r>
          </a:p>
          <a:p>
            <a:r>
              <a:rPr lang="en-US" dirty="0" err="1" smtClean="0"/>
              <a:t>ad_id</a:t>
            </a:r>
            <a:r>
              <a:rPr lang="en-US" dirty="0"/>
              <a:t>: 1234 (the unique ID of the advertisement)</a:t>
            </a:r>
          </a:p>
          <a:p>
            <a:r>
              <a:rPr lang="en-US" dirty="0" err="1" smtClean="0"/>
              <a:t>userid</a:t>
            </a:r>
            <a:r>
              <a:rPr lang="en-US" dirty="0"/>
              <a:t>: 0000000000000001 (the unique number the cookie has given </a:t>
            </a:r>
            <a:r>
              <a:rPr lang="en-US" dirty="0" smtClean="0"/>
              <a:t>your browser</a:t>
            </a:r>
            <a:r>
              <a:rPr lang="en-US" dirty="0"/>
              <a:t>)</a:t>
            </a:r>
          </a:p>
          <a:p>
            <a:r>
              <a:rPr lang="en-US" dirty="0" err="1" smtClean="0"/>
              <a:t>client_ip</a:t>
            </a:r>
            <a:r>
              <a:rPr lang="en-US" dirty="0"/>
              <a:t>: 123.45.67.89</a:t>
            </a:r>
          </a:p>
          <a:p>
            <a:r>
              <a:rPr lang="en-US" dirty="0" err="1" smtClean="0"/>
              <a:t>referral_url</a:t>
            </a:r>
            <a:r>
              <a:rPr lang="en-US" dirty="0"/>
              <a:t>: http://youtube.com/categories (the page where you saw </a:t>
            </a:r>
            <a:r>
              <a:rPr lang="en-US" dirty="0" smtClean="0"/>
              <a:t>the advertisement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05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cookie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the number of times this browser has viewed a particular web page.</a:t>
            </a:r>
          </a:p>
          <a:p>
            <a:r>
              <a:rPr lang="en-US" dirty="0" smtClean="0"/>
              <a:t>Track </a:t>
            </a:r>
            <a:r>
              <a:rPr lang="en-US" dirty="0"/>
              <a:t>the pages a visitor views within a site or across different sites.</a:t>
            </a:r>
          </a:p>
          <a:p>
            <a:r>
              <a:rPr lang="en-US" dirty="0" smtClean="0"/>
              <a:t>Count </a:t>
            </a:r>
            <a:r>
              <a:rPr lang="en-US" dirty="0"/>
              <a:t>the number of times a particular ad has appeared.</a:t>
            </a:r>
          </a:p>
          <a:p>
            <a:r>
              <a:rPr lang="en-US" dirty="0" smtClean="0"/>
              <a:t>Match </a:t>
            </a:r>
            <a:r>
              <a:rPr lang="en-US" dirty="0"/>
              <a:t>visits to a site with displays of an ad for that site.</a:t>
            </a:r>
          </a:p>
          <a:p>
            <a:r>
              <a:rPr lang="en-US" dirty="0" smtClean="0"/>
              <a:t>Match </a:t>
            </a:r>
            <a:r>
              <a:rPr lang="en-US" dirty="0"/>
              <a:t>a purchase to an ad a person viewed before making the purchase.</a:t>
            </a:r>
          </a:p>
          <a:p>
            <a:r>
              <a:rPr lang="en-US" dirty="0" smtClean="0"/>
              <a:t>Record </a:t>
            </a:r>
            <a:r>
              <a:rPr lang="en-US" dirty="0"/>
              <a:t>and report search strings from a search 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4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Concepts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31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Cookies are text files stored on your computer.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store and return data for </a:t>
            </a:r>
            <a:r>
              <a:rPr lang="en-US" dirty="0" smtClean="0"/>
              <a:t>the cookie’s </a:t>
            </a:r>
            <a:r>
              <a:rPr lang="en-US" dirty="0"/>
              <a:t>owner, but they cause no action themselves.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eb bugs are </a:t>
            </a:r>
            <a:r>
              <a:rPr lang="en-US" dirty="0"/>
              <a:t>more </a:t>
            </a:r>
            <a:r>
              <a:rPr lang="en-US" dirty="0" smtClean="0"/>
              <a:t>insidious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invisible graphics embedded in an image that resides on </a:t>
            </a:r>
            <a:r>
              <a:rPr lang="en-US" dirty="0" smtClean="0"/>
              <a:t>a web </a:t>
            </a:r>
            <a:r>
              <a:rPr lang="en-US" dirty="0"/>
              <a:t>page.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one pixel by one </a:t>
            </a:r>
            <a:r>
              <a:rPr lang="en-US" dirty="0" smtClean="0"/>
              <a:t>pixel, far </a:t>
            </a:r>
            <a:r>
              <a:rPr lang="en-US" dirty="0"/>
              <a:t>too small to detect with normal eyesight.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the web browser, the bug’s size </a:t>
            </a:r>
            <a:r>
              <a:rPr lang="en-US" dirty="0" smtClean="0"/>
              <a:t>doesn’t matter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image is an image, regardless of size; the browser will ask for a file, </a:t>
            </a:r>
            <a:r>
              <a:rPr lang="en-US" dirty="0" smtClean="0"/>
              <a:t>ostensibly to </a:t>
            </a:r>
            <a:r>
              <a:rPr lang="en-US" dirty="0"/>
              <a:t>display that image, from the given address.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file, however, is not limited to a </a:t>
            </a:r>
            <a:r>
              <a:rPr lang="en-US" dirty="0" smtClean="0"/>
              <a:t>picture; it </a:t>
            </a:r>
            <a:r>
              <a:rPr lang="en-US" dirty="0"/>
              <a:t>can include music or video or more importantly, it can contain an executable script, </a:t>
            </a:r>
            <a:r>
              <a:rPr lang="en-US" dirty="0" smtClean="0"/>
              <a:t>for example</a:t>
            </a:r>
            <a:r>
              <a:rPr lang="en-US" dirty="0"/>
              <a:t>, to animate the image downloaded.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44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distinction between a cookie and a bug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cookie is a tracking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storing </a:t>
            </a:r>
            <a:r>
              <a:rPr lang="en-US" dirty="0"/>
              <a:t>information on your machine that can be read later by the web server, but only </a:t>
            </a:r>
            <a:r>
              <a:rPr lang="en-US" dirty="0" smtClean="0"/>
              <a:t>by the </a:t>
            </a:r>
            <a:r>
              <a:rPr lang="en-US" dirty="0"/>
              <a:t>server that set the cookie.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the cookie reveals your actions only while at one site.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passive tracking objects, acting as little notes that show where you have </a:t>
            </a:r>
            <a:r>
              <a:rPr lang="en-US" dirty="0" smtClean="0"/>
              <a:t>been or </a:t>
            </a:r>
            <a:r>
              <a:rPr lang="en-US" dirty="0"/>
              <a:t>what you have done.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information they can gather is what you give them </a:t>
            </a:r>
            <a:r>
              <a:rPr lang="en-US" dirty="0" smtClean="0"/>
              <a:t>by entering </a:t>
            </a:r>
            <a:r>
              <a:rPr lang="en-US" dirty="0"/>
              <a:t>data or selecting an object on a web page.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delete cookies at will to reduce the amount of data returned to a </a:t>
            </a:r>
            <a:r>
              <a:rPr lang="en-US" dirty="0" smtClean="0"/>
              <a:t>web host </a:t>
            </a:r>
            <a:r>
              <a:rPr lang="en-US" dirty="0"/>
              <a:t>on a subsequent visit.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79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distinction between a cookie and a bug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bug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invoke a process that can derive from any location, and </a:t>
            </a:r>
            <a:r>
              <a:rPr lang="en-US" dirty="0" smtClean="0"/>
              <a:t>any bug </a:t>
            </a:r>
            <a:r>
              <a:rPr lang="en-US" dirty="0"/>
              <a:t>can invoke more bugs and hence more code.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typical advertising web page </a:t>
            </a:r>
            <a:r>
              <a:rPr lang="en-US" dirty="0" smtClean="0"/>
              <a:t>might have </a:t>
            </a:r>
            <a:r>
              <a:rPr lang="en-US" dirty="0"/>
              <a:t>20 web bugs, inviting 20 other sites to drop images, scripts, or other web bugs </a:t>
            </a:r>
            <a:r>
              <a:rPr lang="en-US" dirty="0" smtClean="0"/>
              <a:t>onto the </a:t>
            </a:r>
            <a:r>
              <a:rPr lang="en-US" dirty="0"/>
              <a:t>user’s machine. </a:t>
            </a:r>
            <a:endParaRPr lang="en-US" dirty="0" smtClean="0"/>
          </a:p>
          <a:p>
            <a:pPr lvl="1"/>
            <a:r>
              <a:rPr lang="en-US" dirty="0" smtClean="0"/>
              <a:t>executable </a:t>
            </a:r>
            <a:r>
              <a:rPr lang="en-US" dirty="0"/>
              <a:t>code can perform any </a:t>
            </a:r>
            <a:r>
              <a:rPr lang="en-US" dirty="0" smtClean="0"/>
              <a:t>action the </a:t>
            </a:r>
            <a:r>
              <a:rPr lang="en-US" dirty="0"/>
              <a:t>invoking user permits, such as perusing data and sending interesting items offsite. </a:t>
            </a:r>
            <a:endParaRPr lang="en-US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activity occurs without your direct knowledge or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63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Spyware is code designed to spy on a user, collecting data</a:t>
            </a:r>
          </a:p>
          <a:p>
            <a:r>
              <a:rPr lang="en-US" dirty="0" smtClean="0"/>
              <a:t>General spyware:</a:t>
            </a:r>
          </a:p>
          <a:p>
            <a:pPr lvl="1"/>
            <a:r>
              <a:rPr lang="en-US" dirty="0" smtClean="0"/>
              <a:t>Advertising applications, identity theft</a:t>
            </a:r>
          </a:p>
          <a:p>
            <a:r>
              <a:rPr lang="en-US" dirty="0" smtClean="0"/>
              <a:t>Hijackers:</a:t>
            </a:r>
          </a:p>
          <a:p>
            <a:pPr lvl="1"/>
            <a:r>
              <a:rPr lang="en-US" dirty="0" smtClean="0"/>
              <a:t>Hijack existing programs and use them for different purposes, such as reconfiguring file sharing software to share sensitive information</a:t>
            </a:r>
            <a:endParaRPr lang="en-US" dirty="0"/>
          </a:p>
          <a:p>
            <a:r>
              <a:rPr lang="en-US" dirty="0" smtClean="0"/>
              <a:t>Adware</a:t>
            </a:r>
          </a:p>
          <a:p>
            <a:pPr lvl="1"/>
            <a:r>
              <a:rPr lang="en-US" dirty="0" smtClean="0"/>
              <a:t>Displays selected advertisements in pop-up windows or the main browser window</a:t>
            </a:r>
          </a:p>
          <a:p>
            <a:pPr lvl="1"/>
            <a:r>
              <a:rPr lang="en-US" dirty="0" smtClean="0"/>
              <a:t>Often installed in a misleading way as part of other software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890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Email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Janet sends an email to Scott, the message is transferred via simple mail transfer protocol (SMTP)</a:t>
            </a:r>
          </a:p>
          <a:p>
            <a:r>
              <a:rPr lang="en-US" dirty="0" smtClean="0"/>
              <a:t>The message is the transferred through multiple ISPs and servers before it arrives at Scott’s post office protocol (POP) server</a:t>
            </a:r>
          </a:p>
          <a:p>
            <a:r>
              <a:rPr lang="en-US" dirty="0" smtClean="0"/>
              <a:t>Scott receives the email when his email client logs into the POP server on his behalf</a:t>
            </a:r>
          </a:p>
          <a:p>
            <a:r>
              <a:rPr lang="en-US" dirty="0" smtClean="0"/>
              <a:t>Any of the servers in this chain of communication can see and keep Janet’s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00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or Disappearing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Disposable email addresses from sites like </a:t>
            </a:r>
            <a:r>
              <a:rPr lang="en-US" dirty="0" err="1" smtClean="0"/>
              <a:t>mailinator.com</a:t>
            </a:r>
            <a:endParaRPr lang="en-US" dirty="0" smtClean="0"/>
          </a:p>
          <a:p>
            <a:r>
              <a:rPr lang="en-US" dirty="0" smtClean="0"/>
              <a:t>Remailers are trusted third parties that replace real addresses with pseudonymous ones to protect identities in correspondence</a:t>
            </a:r>
          </a:p>
          <a:p>
            <a:r>
              <a:rPr lang="en-US" dirty="0" smtClean="0"/>
              <a:t>Multiple remailers can be used in a TOR-like configuration to gain stronger anonymity</a:t>
            </a:r>
          </a:p>
          <a:p>
            <a:r>
              <a:rPr lang="en-US" dirty="0" smtClean="0"/>
              <a:t>Disappearing email</a:t>
            </a:r>
          </a:p>
          <a:p>
            <a:pPr lvl="1"/>
            <a:r>
              <a:rPr lang="en-US" dirty="0" smtClean="0"/>
              <a:t>Because email travels through so many servers, it cannot be made to truly disappear</a:t>
            </a:r>
          </a:p>
          <a:p>
            <a:pPr lvl="1"/>
            <a:r>
              <a:rPr lang="en-US" dirty="0" smtClean="0"/>
              <a:t>Messaging services like </a:t>
            </a:r>
            <a:r>
              <a:rPr lang="en-US" dirty="0" err="1" smtClean="0"/>
              <a:t>Snapchat</a:t>
            </a:r>
            <a:r>
              <a:rPr lang="en-US" dirty="0" smtClean="0"/>
              <a:t>, which claims to make messages disappear, cannot guarantee that recipients will not be able to save those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00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Frequency Identification (RFID)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RFID tags are small, low-power wireless radio transmitters</a:t>
            </a:r>
          </a:p>
          <a:p>
            <a:r>
              <a:rPr lang="en-US" dirty="0" smtClean="0"/>
              <a:t>When a tag receives a signal on the correct frequency, it responds with its unique ID number</a:t>
            </a:r>
          </a:p>
          <a:p>
            <a:r>
              <a:rPr lang="en-US" dirty="0" smtClean="0"/>
              <a:t>Privacy concerns:</a:t>
            </a:r>
          </a:p>
          <a:p>
            <a:pPr lvl="1"/>
            <a:r>
              <a:rPr lang="en-US" dirty="0" smtClean="0"/>
              <a:t>As RFID tags become cheaper and more ubiquitous, and RFID readers are installed in more places, it may become possible to track individuals wherever they go</a:t>
            </a:r>
          </a:p>
          <a:p>
            <a:pPr lvl="1"/>
            <a:r>
              <a:rPr lang="en-US" dirty="0" smtClean="0"/>
              <a:t>As RFID tags are put on more items, it will become increasingly possible to discern personal information by reading those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95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Emerging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Electronic voting</a:t>
            </a:r>
          </a:p>
          <a:p>
            <a:pPr lvl="1"/>
            <a:r>
              <a:rPr lang="en-US" dirty="0" smtClean="0"/>
              <a:t>Among other issues, research into electronic voting includes privacy concerns, such as maintaining privacy of who has voted and who each person voted for</a:t>
            </a:r>
          </a:p>
          <a:p>
            <a:r>
              <a:rPr lang="en-US" dirty="0" smtClean="0"/>
              <a:t>Voice over IP (VoIP)</a:t>
            </a:r>
          </a:p>
          <a:p>
            <a:pPr lvl="1"/>
            <a:r>
              <a:rPr lang="en-US" dirty="0" smtClean="0"/>
              <a:t>While VoIP adds the possibility of encryption to voice calls, it also allows a new set of service providers to track sources and destinations of those calls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Physical location of information in the cloud may have significant effects on privacy and confidentiality protections</a:t>
            </a:r>
          </a:p>
          <a:p>
            <a:pPr lvl="1"/>
            <a:r>
              <a:rPr lang="en-US" dirty="0" smtClean="0"/>
              <a:t>Cloud data may have more than one legal location at a time</a:t>
            </a:r>
          </a:p>
          <a:p>
            <a:pPr lvl="1"/>
            <a:r>
              <a:rPr lang="en-US" dirty="0" smtClean="0"/>
              <a:t>Laws could oblige cloud providers to examine user data for evidence of criminal activity</a:t>
            </a:r>
          </a:p>
          <a:p>
            <a:pPr lvl="1"/>
            <a:r>
              <a:rPr lang="en-US" dirty="0" smtClean="0"/>
              <a:t>Legal uncertainties make it difficult to assess the status of cloud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7307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is considered private is subjective</a:t>
            </a:r>
          </a:p>
          <a:p>
            <a:r>
              <a:rPr lang="en-US" dirty="0" smtClean="0"/>
              <a:t>Privacy laws vary widely by jurisdiction</a:t>
            </a:r>
          </a:p>
          <a:p>
            <a:r>
              <a:rPr lang="en-US" dirty="0" smtClean="0"/>
              <a:t>Cookies and web bugs track user behavior across websites</a:t>
            </a:r>
          </a:p>
          <a:p>
            <a:r>
              <a:rPr lang="en-US" dirty="0" smtClean="0"/>
              <a:t>Spyware can be used to track behavior for targeted advertising or for much more nefarious purposes</a:t>
            </a:r>
          </a:p>
          <a:p>
            <a:r>
              <a:rPr lang="en-US" dirty="0" smtClean="0"/>
              <a:t>Email has little privacy protection by default</a:t>
            </a:r>
          </a:p>
          <a:p>
            <a:r>
              <a:rPr lang="en-US" dirty="0" smtClean="0"/>
              <a:t>Emerging technologies are fraught with privacy uncertainties, including both technological and legal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83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rivacy </a:t>
            </a:r>
            <a:r>
              <a:rPr lang="en-US" sz="2800" dirty="0"/>
              <a:t>is part of </a:t>
            </a:r>
            <a:r>
              <a:rPr lang="en-US" sz="2800" dirty="0" smtClean="0"/>
              <a:t>confidentiality</a:t>
            </a:r>
          </a:p>
          <a:p>
            <a:pPr lvl="1"/>
            <a:r>
              <a:rPr lang="en-US" sz="2400" dirty="0" smtClean="0"/>
              <a:t>it is </a:t>
            </a:r>
            <a:r>
              <a:rPr lang="en-US" sz="2400" dirty="0"/>
              <a:t>an aspect of computer </a:t>
            </a:r>
            <a:r>
              <a:rPr lang="en-US" sz="2400" dirty="0" smtClean="0"/>
              <a:t>security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right </a:t>
            </a:r>
            <a:r>
              <a:rPr lang="en-US" sz="2800" dirty="0" smtClean="0"/>
              <a:t>to privacy </a:t>
            </a:r>
            <a:r>
              <a:rPr lang="en-US" sz="2800" dirty="0"/>
              <a:t>depends on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situation in which privacy is desired,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ownership </a:t>
            </a:r>
            <a:r>
              <a:rPr lang="en-US" sz="2400" dirty="0" smtClean="0"/>
              <a:t>and persistence </a:t>
            </a:r>
            <a:r>
              <a:rPr lang="en-US" sz="2400" dirty="0"/>
              <a:t>of data, and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legal rights and responsibilities of the affected parties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In the chapter</a:t>
            </a:r>
          </a:p>
          <a:p>
            <a:pPr lvl="1"/>
            <a:r>
              <a:rPr lang="en-US" sz="2400" dirty="0" smtClean="0"/>
              <a:t>Assuming </a:t>
            </a:r>
            <a:r>
              <a:rPr lang="en-US" sz="2400" dirty="0"/>
              <a:t>a particular right to privacy exists, </a:t>
            </a:r>
            <a:r>
              <a:rPr lang="en-US" sz="2400" dirty="0" smtClean="0"/>
              <a:t>what are </a:t>
            </a:r>
            <a:r>
              <a:rPr lang="en-US" sz="2400" dirty="0"/>
              <a:t>its implications in computing and information technology?”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6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Privacy?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is the right to control who knows certain aspects about you, your communications, and your activities</a:t>
            </a:r>
          </a:p>
          <a:p>
            <a:r>
              <a:rPr lang="en-US" dirty="0" smtClean="0"/>
              <a:t>Types of data many people consider private: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Finances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Privileged communications</a:t>
            </a:r>
          </a:p>
          <a:p>
            <a:pPr lvl="1"/>
            <a:r>
              <a:rPr lang="en-US" dirty="0" smtClean="0"/>
              <a:t>Location data</a:t>
            </a:r>
          </a:p>
          <a:p>
            <a:r>
              <a:rPr lang="en-US" dirty="0" smtClean="0"/>
              <a:t>Subject: person or entity being described by the data</a:t>
            </a:r>
          </a:p>
          <a:p>
            <a:r>
              <a:rPr lang="en-US" dirty="0" smtClean="0"/>
              <a:t>Owner: person or entity that holds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8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</a:t>
            </a:r>
            <a:r>
              <a:rPr lang="en-US" dirty="0"/>
              <a:t>three aspects: </a:t>
            </a:r>
            <a:endParaRPr lang="en-US" dirty="0" smtClean="0"/>
          </a:p>
          <a:p>
            <a:pPr lvl="1"/>
            <a:r>
              <a:rPr lang="en-US" dirty="0" smtClean="0"/>
              <a:t>sensitive </a:t>
            </a:r>
            <a:r>
              <a:rPr lang="en-US" dirty="0"/>
              <a:t>data, </a:t>
            </a:r>
            <a:endParaRPr lang="en-US" dirty="0" smtClean="0"/>
          </a:p>
          <a:p>
            <a:pPr lvl="1"/>
            <a:r>
              <a:rPr lang="en-US" dirty="0" smtClean="0"/>
              <a:t>affected parties/(subjects, owners),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Controlled disclosure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You do not have complete control</a:t>
            </a:r>
            <a:endParaRPr lang="en-US" dirty="0" smtClean="0"/>
          </a:p>
          <a:p>
            <a:r>
              <a:rPr lang="en-US" dirty="0"/>
              <a:t>similar to the three elements of access control </a:t>
            </a:r>
            <a:endParaRPr lang="en-US" dirty="0" smtClean="0"/>
          </a:p>
          <a:p>
            <a:pPr lvl="1"/>
            <a:r>
              <a:rPr lang="en-US" dirty="0" smtClean="0"/>
              <a:t>subject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rights.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03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Privacy </a:t>
            </a:r>
            <a:r>
              <a:rPr lang="en-US" dirty="0"/>
              <a:t>is controlled </a:t>
            </a:r>
            <a:r>
              <a:rPr lang="en-US" dirty="0" smtClean="0"/>
              <a:t>disclosure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subject chooses what personal </a:t>
            </a:r>
            <a:r>
              <a:rPr lang="en-US" dirty="0" smtClean="0"/>
              <a:t>data to </a:t>
            </a:r>
            <a:r>
              <a:rPr lang="en-US" dirty="0"/>
              <a:t>give out, when and to whom.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disclosing something, a subject relinquishes much control to the receiver.</a:t>
            </a:r>
          </a:p>
          <a:p>
            <a:r>
              <a:rPr lang="en-US" dirty="0" smtClean="0"/>
              <a:t>What </a:t>
            </a:r>
            <a:r>
              <a:rPr lang="en-US" dirty="0"/>
              <a:t>data are sensitive is at the discretion of the subject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people </a:t>
            </a:r>
            <a:r>
              <a:rPr lang="en-US" dirty="0" smtClean="0"/>
              <a:t>consider different </a:t>
            </a:r>
            <a:r>
              <a:rPr lang="en-US" dirty="0"/>
              <a:t>things sensitive. Whether a person considers something sensitive is </a:t>
            </a:r>
            <a:r>
              <a:rPr lang="en-US" dirty="0" smtClean="0"/>
              <a:t>as important </a:t>
            </a:r>
            <a:r>
              <a:rPr lang="en-US" dirty="0"/>
              <a:t>as why it is sensitive.</a:t>
            </a:r>
          </a:p>
          <a:p>
            <a:r>
              <a:rPr lang="en-US" dirty="0" smtClean="0"/>
              <a:t>Individuals</a:t>
            </a:r>
            <a:r>
              <a:rPr lang="en-US" dirty="0"/>
              <a:t>, informal groups, and formal organizations all have things </a:t>
            </a:r>
            <a:r>
              <a:rPr lang="en-US" dirty="0" smtClean="0"/>
              <a:t>they consider </a:t>
            </a:r>
            <a:r>
              <a:rPr lang="en-US" dirty="0"/>
              <a:t>private.</a:t>
            </a:r>
          </a:p>
          <a:p>
            <a:r>
              <a:rPr lang="en-US" dirty="0" smtClean="0"/>
              <a:t>Privacy </a:t>
            </a:r>
            <a:r>
              <a:rPr lang="en-US" dirty="0"/>
              <a:t>can have a cost. Choosing not to give out certain data may limit </a:t>
            </a:r>
            <a:r>
              <a:rPr lang="en-US" dirty="0" smtClean="0"/>
              <a:t>the benefits </a:t>
            </a:r>
            <a:r>
              <a:rPr lang="en-US" dirty="0"/>
              <a:t>that could have come with disclosure.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2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Principles and Policies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61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Computer-Related Privacy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Advances in computer storage make it possible to hold and manipulate huge numbers of records, and those advances continue to evolve</a:t>
            </a:r>
          </a:p>
          <a:p>
            <a:r>
              <a:rPr lang="en-US" dirty="0" smtClean="0"/>
              <a:t>Notice and consent</a:t>
            </a:r>
          </a:p>
          <a:p>
            <a:pPr lvl="1"/>
            <a:r>
              <a:rPr lang="en-US" dirty="0" smtClean="0"/>
              <a:t>Notice of collection and consent to allow collection of data are foundations of privacy, but with modern data collection, it is often impossible to know what is being collected</a:t>
            </a:r>
          </a:p>
          <a:p>
            <a:r>
              <a:rPr lang="en-US" dirty="0" smtClean="0"/>
              <a:t>Control and ownership of data</a:t>
            </a:r>
          </a:p>
          <a:p>
            <a:pPr lvl="1"/>
            <a:r>
              <a:rPr lang="en-US" dirty="0" smtClean="0"/>
              <a:t>Once a user consents to provide data, the data is out of that user’s control. It may be held indefinitely or shared with other entities.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05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2889</Words>
  <Application>Microsoft Office PowerPoint</Application>
  <PresentationFormat>On-screen Show (4:3)</PresentationFormat>
  <Paragraphs>303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Clarity</vt:lpstr>
      <vt:lpstr>Security in Computing, Fifth Edition</vt:lpstr>
      <vt:lpstr>Chapter 9 Objectives</vt:lpstr>
      <vt:lpstr>Privacy Concepts</vt:lpstr>
      <vt:lpstr>Introduction</vt:lpstr>
      <vt:lpstr>What Is Privacy?</vt:lpstr>
      <vt:lpstr>Information privacy</vt:lpstr>
      <vt:lpstr>Summary of Privacy</vt:lpstr>
      <vt:lpstr>Privacy Principles and Policies</vt:lpstr>
      <vt:lpstr>Computer-Related Privacy Problems</vt:lpstr>
      <vt:lpstr>Privacy Principles and Policies</vt:lpstr>
      <vt:lpstr>Fair Information Practices</vt:lpstr>
      <vt:lpstr>U.S. Privacy Laws</vt:lpstr>
      <vt:lpstr>Non-U.S. Privacy Principles</vt:lpstr>
      <vt:lpstr>Individual Actions to Protect Privacy</vt:lpstr>
      <vt:lpstr>Governments and Privacy</vt:lpstr>
      <vt:lpstr>Authentication and Privacy</vt:lpstr>
      <vt:lpstr>Authentication vs. Identification</vt:lpstr>
      <vt:lpstr>What Authentication Means</vt:lpstr>
      <vt:lpstr>Individual, identity , attribute </vt:lpstr>
      <vt:lpstr>Conclusions</vt:lpstr>
      <vt:lpstr>Data Mining</vt:lpstr>
      <vt:lpstr>Government Data Mining</vt:lpstr>
      <vt:lpstr>Privacy-Preserving Data Mining</vt:lpstr>
      <vt:lpstr>Privacy for Correlation</vt:lpstr>
      <vt:lpstr>Privacy for Aggregation</vt:lpstr>
      <vt:lpstr>Privacy on the Web</vt:lpstr>
      <vt:lpstr>Precautions for Web Surfing</vt:lpstr>
      <vt:lpstr>DoubleClick cookie</vt:lpstr>
      <vt:lpstr>third-party cookie can do</vt:lpstr>
      <vt:lpstr>Web Bug</vt:lpstr>
      <vt:lpstr>distinction between a cookie and a bug </vt:lpstr>
      <vt:lpstr>distinction between a cookie and a bug </vt:lpstr>
      <vt:lpstr>Spyware</vt:lpstr>
      <vt:lpstr>Where Does Email Go?</vt:lpstr>
      <vt:lpstr>Anonymous or Disappearing Email</vt:lpstr>
      <vt:lpstr>Radio Frequency Identification (RFID)</vt:lpstr>
      <vt:lpstr>Other Emerging Technologies</vt:lpstr>
      <vt:lpstr>Summary</vt:lpstr>
    </vt:vector>
  </TitlesOfParts>
  <Company>Qmulos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Frank</cp:lastModifiedBy>
  <cp:revision>57</cp:revision>
  <dcterms:created xsi:type="dcterms:W3CDTF">2015-09-14T16:23:23Z</dcterms:created>
  <dcterms:modified xsi:type="dcterms:W3CDTF">2016-07-10T07:40:21Z</dcterms:modified>
</cp:coreProperties>
</file>