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86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69" r:id="rId17"/>
    <p:sldId id="270" r:id="rId18"/>
    <p:sldId id="287" r:id="rId19"/>
    <p:sldId id="271" r:id="rId20"/>
    <p:sldId id="272" r:id="rId21"/>
    <p:sldId id="288" r:id="rId22"/>
    <p:sldId id="275" r:id="rId23"/>
    <p:sldId id="289" r:id="rId24"/>
    <p:sldId id="290" r:id="rId25"/>
    <p:sldId id="291" r:id="rId26"/>
    <p:sldId id="292" r:id="rId27"/>
    <p:sldId id="293" r:id="rId28"/>
    <p:sldId id="294" r:id="rId29"/>
    <p:sldId id="276" r:id="rId30"/>
    <p:sldId id="278" r:id="rId31"/>
    <p:sldId id="277" r:id="rId32"/>
    <p:sldId id="295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97D19-E34F-411A-ACAB-00ECBCEFF06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95BAB-6F61-4ADE-B6B2-A9B6CEC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2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60815-82D4-4F85-8CE8-BD3BED5AD12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53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34704-498A-443B-9C97-A24F03627FD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0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95BAB-6F61-4ADE-B6B2-A9B6CECA12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95BAB-6F61-4ADE-B6B2-A9B6CECA12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7495-11CC-433F-9914-FF7A4820C2E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Set-UID Privileged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UNIX-style protection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Not a full access-control list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Can only specify owner, group, world permissions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Owner has the power to change access control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This is called </a:t>
            </a:r>
            <a:r>
              <a:rPr lang="en-US" altLang="en-US" sz="2300" b="1" dirty="0"/>
              <a:t>discretionary access control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There is an all-power “super-user” called </a:t>
            </a:r>
            <a:r>
              <a:rPr lang="en-US" altLang="en-US" sz="2800" b="1" dirty="0"/>
              <a:t>root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Root acts as an owner for all files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 programs run as a particular user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The user must have “execute” privilege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 program can change its user by invoking a </a:t>
            </a:r>
            <a:r>
              <a:rPr lang="en-US" altLang="en-US" sz="2800" dirty="0" err="1"/>
              <a:t>setuid</a:t>
            </a:r>
            <a:r>
              <a:rPr lang="en-US" altLang="en-US" sz="28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970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Setuid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Each process has three user IDs:</a:t>
            </a:r>
          </a:p>
          <a:p>
            <a:pPr lvl="1">
              <a:lnSpc>
                <a:spcPct val="90000"/>
              </a:lnSpc>
            </a:pPr>
            <a:r>
              <a:rPr lang="en-US" altLang="en-US" sz="2300" b="1" dirty="0"/>
              <a:t>Real</a:t>
            </a:r>
            <a:r>
              <a:rPr lang="en-US" altLang="en-US" sz="2300" dirty="0"/>
              <a:t>: the user who invoked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300" b="1" dirty="0"/>
              <a:t>Effective</a:t>
            </a:r>
            <a:r>
              <a:rPr lang="en-US" altLang="en-US" sz="2300" dirty="0"/>
              <a:t>: the user for access control</a:t>
            </a:r>
          </a:p>
          <a:p>
            <a:pPr lvl="1">
              <a:lnSpc>
                <a:spcPct val="90000"/>
              </a:lnSpc>
            </a:pPr>
            <a:r>
              <a:rPr lang="en-US" altLang="en-US" sz="2300" b="1" dirty="0"/>
              <a:t>Saved</a:t>
            </a:r>
            <a:r>
              <a:rPr lang="en-US" altLang="en-US" sz="2300" dirty="0"/>
              <a:t>: a previous user ID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Setuid</a:t>
            </a:r>
            <a:r>
              <a:rPr lang="en-US" altLang="en-US" sz="2800" dirty="0"/>
              <a:t> changes the effective user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Which is the one that matters for security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Two ways to invoke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err="1"/>
              <a:t>setuid</a:t>
            </a:r>
            <a:r>
              <a:rPr lang="en-US" altLang="en-US" sz="2300" dirty="0"/>
              <a:t>() system call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err="1"/>
              <a:t>setuid</a:t>
            </a:r>
            <a:r>
              <a:rPr lang="en-US" altLang="en-US" sz="2300" dirty="0"/>
              <a:t> bit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/>
              <a:t>Changes the effective user to the file owner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86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smtClean="0"/>
              <a:t>Real </a:t>
            </a:r>
            <a:r>
              <a:rPr lang="en-US" dirty="0" err="1"/>
              <a:t>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non Set-UID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 err="1"/>
              <a:t>uid</a:t>
            </a:r>
            <a:r>
              <a:rPr lang="en-US" dirty="0"/>
              <a:t> and the real </a:t>
            </a:r>
            <a:r>
              <a:rPr lang="en-US" dirty="0" err="1"/>
              <a:t>uid</a:t>
            </a:r>
            <a:r>
              <a:rPr lang="en-US" dirty="0"/>
              <a:t> are the same.</a:t>
            </a:r>
          </a:p>
          <a:p>
            <a:r>
              <a:rPr lang="en-US" dirty="0" smtClean="0"/>
              <a:t>For </a:t>
            </a:r>
            <a:r>
              <a:rPr lang="en-US" dirty="0"/>
              <a:t>Set-UID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effective </a:t>
            </a:r>
            <a:r>
              <a:rPr lang="en-US" dirty="0" err="1"/>
              <a:t>uid</a:t>
            </a:r>
            <a:r>
              <a:rPr lang="en-US" dirty="0"/>
              <a:t> is the owner of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err="1"/>
              <a:t>uid</a:t>
            </a:r>
            <a:r>
              <a:rPr lang="en-US" dirty="0"/>
              <a:t> is </a:t>
            </a:r>
            <a:r>
              <a:rPr lang="en-US" dirty="0" smtClean="0"/>
              <a:t>the user </a:t>
            </a:r>
            <a:r>
              <a:rPr lang="en-US" dirty="0"/>
              <a:t>of the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</a:t>
            </a:r>
            <a:r>
              <a:rPr lang="en-US" dirty="0" err="1"/>
              <a:t>uid</a:t>
            </a:r>
            <a:r>
              <a:rPr lang="en-US" dirty="0"/>
              <a:t> and Real </a:t>
            </a:r>
            <a:r>
              <a:rPr lang="en-US" dirty="0" err="1"/>
              <a:t>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login time, the real user ID, effective user ID, and saved user ID of the login process are </a:t>
            </a:r>
            <a:r>
              <a:rPr lang="en-US" dirty="0" smtClean="0"/>
              <a:t>set to </a:t>
            </a:r>
            <a:r>
              <a:rPr lang="en-US" dirty="0"/>
              <a:t>the login ID of the user responsible for the creation of the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is true for </a:t>
            </a:r>
            <a:r>
              <a:rPr lang="en-US" dirty="0" smtClean="0"/>
              <a:t>the real</a:t>
            </a:r>
            <a:r>
              <a:rPr lang="en-US" dirty="0"/>
              <a:t>, effective, and saved group IDs;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are set to the group ID of the user responsible for </a:t>
            </a:r>
            <a:r>
              <a:rPr lang="en-US" dirty="0" smtClean="0"/>
              <a:t>the creation </a:t>
            </a:r>
            <a:r>
              <a:rPr lang="en-US" dirty="0"/>
              <a:t>of the process.</a:t>
            </a:r>
          </a:p>
          <a:p>
            <a:r>
              <a:rPr lang="en-US" dirty="0" smtClean="0"/>
              <a:t>When </a:t>
            </a:r>
            <a:r>
              <a:rPr lang="en-US" dirty="0"/>
              <a:t>a process calls one of the exec family of functions to execute a file (program), the </a:t>
            </a:r>
            <a:r>
              <a:rPr lang="en-US" dirty="0" smtClean="0"/>
              <a:t>user and/or </a:t>
            </a:r>
            <a:r>
              <a:rPr lang="en-US" dirty="0"/>
              <a:t>group identifiers associated with the process can change.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file executed is a </a:t>
            </a:r>
            <a:r>
              <a:rPr lang="en-US" dirty="0" smtClean="0"/>
              <a:t>set-user-ID </a:t>
            </a:r>
            <a:r>
              <a:rPr lang="en-US" dirty="0"/>
              <a:t>file, the effective and saved user IDs of the process are set to the owner of the file executed.</a:t>
            </a:r>
          </a:p>
          <a:p>
            <a:pPr lvl="1"/>
            <a:r>
              <a:rPr lang="en-US" dirty="0"/>
              <a:t>If the file executed is a set-group-ID file, the effective and saved group IDs of the process are </a:t>
            </a:r>
            <a:r>
              <a:rPr lang="en-US" dirty="0" smtClean="0"/>
              <a:t>set to </a:t>
            </a:r>
            <a:r>
              <a:rPr lang="en-US" dirty="0"/>
              <a:t>the group of the file executed.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file executed is not a set-user-ID or set-group-ID file, </a:t>
            </a:r>
            <a:r>
              <a:rPr lang="en-US" dirty="0" smtClean="0"/>
              <a:t>the effective </a:t>
            </a:r>
            <a:r>
              <a:rPr lang="en-US" dirty="0"/>
              <a:t>user ID, saved user ID, effective group ID, and saved group ID are not changed.</a:t>
            </a:r>
          </a:p>
          <a:p>
            <a:r>
              <a:rPr lang="en-US" dirty="0" smtClean="0"/>
              <a:t>Access </a:t>
            </a:r>
            <a:r>
              <a:rPr lang="en-US" dirty="0"/>
              <a:t>control is based on effective user IDs and group IDs.</a:t>
            </a:r>
          </a:p>
        </p:txBody>
      </p:sp>
    </p:spTree>
    <p:extLst>
      <p:ext uri="{BB962C8B-B14F-4D97-AF65-F5344CB8AC3E}">
        <p14:creationId xmlns:p14="http://schemas.microsoft.com/office/powerpoint/2010/main" val="18685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Setuid Root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Many programs run as “</a:t>
            </a:r>
            <a:r>
              <a:rPr lang="en-US" altLang="en-US" sz="2800" dirty="0" err="1"/>
              <a:t>setuid</a:t>
            </a:r>
            <a:r>
              <a:rPr lang="en-US" altLang="en-US" sz="2800" dirty="0"/>
              <a:t> root”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Can be invoked by anybody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But, run as root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</a:t>
            </a:r>
            <a:r>
              <a:rPr lang="en-US" altLang="en-US" sz="2800" dirty="0" smtClean="0"/>
              <a:t>: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Passwords stored in a file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Users do not have access to this file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But, they need the ability to change a </a:t>
            </a:r>
            <a:r>
              <a:rPr lang="en-US" altLang="en-US" sz="2300" dirty="0" smtClean="0"/>
              <a:t>password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>
                <a:solidFill>
                  <a:srgbClr val="FF0000"/>
                </a:solidFill>
              </a:rPr>
              <a:t>Passwd</a:t>
            </a:r>
            <a:r>
              <a:rPr lang="en-US" altLang="en-US" dirty="0" smtClean="0">
                <a:solidFill>
                  <a:srgbClr val="FF0000"/>
                </a:solidFill>
              </a:rPr>
              <a:t> command: </a:t>
            </a:r>
            <a:r>
              <a:rPr lang="en-US" altLang="en-US" dirty="0" smtClean="0">
                <a:solidFill>
                  <a:srgbClr val="002060"/>
                </a:solidFill>
              </a:rPr>
              <a:t>ls –l to show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0070C0"/>
                </a:solidFill>
              </a:rPr>
              <a:t>-</a:t>
            </a:r>
            <a:r>
              <a:rPr lang="en-US" sz="2400" i="1" dirty="0" err="1" smtClean="0">
                <a:solidFill>
                  <a:srgbClr val="0070C0"/>
                </a:solidFill>
              </a:rPr>
              <a:t>rwsr</a:t>
            </a:r>
            <a:r>
              <a:rPr lang="en-US" sz="2400" i="1" dirty="0" smtClean="0">
                <a:solidFill>
                  <a:srgbClr val="0070C0"/>
                </a:solidFill>
              </a:rPr>
              <a:t>-</a:t>
            </a:r>
            <a:r>
              <a:rPr lang="en-US" sz="2400" i="1" dirty="0" err="1" smtClean="0">
                <a:solidFill>
                  <a:srgbClr val="0070C0"/>
                </a:solidFill>
              </a:rPr>
              <a:t>xr</a:t>
            </a:r>
            <a:r>
              <a:rPr lang="en-US" sz="2400" i="1" dirty="0" smtClean="0">
                <a:solidFill>
                  <a:srgbClr val="0070C0"/>
                </a:solidFill>
              </a:rPr>
              <a:t>-x 1 root </a:t>
            </a:r>
            <a:r>
              <a:rPr lang="en-US" sz="2400" i="1" dirty="0" err="1" smtClean="0">
                <a:solidFill>
                  <a:srgbClr val="0070C0"/>
                </a:solidFill>
              </a:rPr>
              <a:t>root</a:t>
            </a:r>
            <a:r>
              <a:rPr lang="en-US" sz="2400" i="1" dirty="0" smtClean="0">
                <a:solidFill>
                  <a:srgbClr val="0070C0"/>
                </a:solidFill>
              </a:rPr>
              <a:t> 39104 2009-12-06 05:35 /</a:t>
            </a:r>
            <a:r>
              <a:rPr lang="en-US" sz="2400" i="1" dirty="0" err="1" smtClean="0">
                <a:solidFill>
                  <a:srgbClr val="0070C0"/>
                </a:solidFill>
              </a:rPr>
              <a:t>usr</a:t>
            </a:r>
            <a:r>
              <a:rPr lang="en-US" sz="2400" i="1" dirty="0" smtClean="0">
                <a:solidFill>
                  <a:srgbClr val="0070C0"/>
                </a:solidFill>
              </a:rPr>
              <a:t>/bin/</a:t>
            </a:r>
            <a:r>
              <a:rPr lang="en-US" sz="2400" i="1" dirty="0" err="1" smtClean="0">
                <a:solidFill>
                  <a:srgbClr val="0070C0"/>
                </a:solidFill>
              </a:rPr>
              <a:t>passwd</a:t>
            </a:r>
            <a:endParaRPr lang="en-US" altLang="en-US" sz="2300" i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setuid</a:t>
            </a:r>
            <a:r>
              <a:rPr lang="en-US" altLang="en-US" sz="2800" dirty="0"/>
              <a:t> root is </a:t>
            </a:r>
            <a:r>
              <a:rPr lang="en-US" altLang="en-US" sz="2800" b="1" dirty="0"/>
              <a:t>extremely </a:t>
            </a:r>
            <a:r>
              <a:rPr lang="en-US" altLang="en-US" sz="2800" dirty="0"/>
              <a:t>dangerous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A compromised </a:t>
            </a:r>
            <a:r>
              <a:rPr lang="en-US" altLang="en-US" sz="2300" dirty="0" err="1"/>
              <a:t>setuid</a:t>
            </a:r>
            <a:r>
              <a:rPr lang="en-US" altLang="en-US" sz="2300" dirty="0"/>
              <a:t> program can basically do anything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03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</a:t>
            </a:r>
            <a:r>
              <a:rPr lang="en-US" i="1" dirty="0" err="1" smtClean="0">
                <a:solidFill>
                  <a:srgbClr val="FF0000"/>
                </a:solidFill>
              </a:rPr>
              <a:t>passwd</a:t>
            </a:r>
            <a:r>
              <a:rPr lang="en-US" dirty="0"/>
              <a:t>, </a:t>
            </a:r>
            <a:r>
              <a:rPr lang="en-US" dirty="0" smtClean="0"/>
              <a:t>why </a:t>
            </a:r>
            <a:r>
              <a:rPr lang="en-US" dirty="0" err="1" smtClean="0"/>
              <a:t>chsh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su</a:t>
            </a:r>
            <a:r>
              <a:rPr lang="en-US" dirty="0"/>
              <a:t> programs need to be Set-UID programs?</a:t>
            </a:r>
          </a:p>
          <a:p>
            <a:r>
              <a:rPr lang="en-US" dirty="0" smtClean="0"/>
              <a:t>Are </a:t>
            </a:r>
            <a:r>
              <a:rPr lang="en-US" dirty="0"/>
              <a:t>there Set-UID programs in Windows NT/2000? If not, how is the same problem solved </a:t>
            </a:r>
            <a:r>
              <a:rPr lang="en-US" dirty="0" smtClean="0"/>
              <a:t>in Windows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89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does not have the notion of Set-UID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different mechanism is used for </a:t>
            </a:r>
            <a:r>
              <a:rPr lang="en-US" dirty="0" smtClean="0"/>
              <a:t>implementing privileged </a:t>
            </a:r>
            <a:r>
              <a:rPr lang="en-US" dirty="0"/>
              <a:t>functionality.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developer would write a privileged program as a service and </a:t>
            </a:r>
            <a:r>
              <a:rPr lang="en-US" dirty="0" smtClean="0"/>
              <a:t>the user </a:t>
            </a:r>
            <a:r>
              <a:rPr lang="en-US" dirty="0"/>
              <a:t>sends the command line arguments to the service using Local Procedure Call.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service can be started automatically or on-demand.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service has a security descriptor specifying which users are allowed to start, stop, </a:t>
            </a:r>
            <a:r>
              <a:rPr lang="en-US" dirty="0" smtClean="0"/>
              <a:t>and configure </a:t>
            </a:r>
            <a:r>
              <a:rPr lang="en-US" dirty="0"/>
              <a:t>the service.</a:t>
            </a:r>
          </a:p>
          <a:p>
            <a:pPr lvl="1"/>
            <a:r>
              <a:rPr lang="en-US" dirty="0" smtClean="0"/>
              <a:t>Services </a:t>
            </a:r>
            <a:r>
              <a:rPr lang="en-US" dirty="0"/>
              <a:t>typically run under the Local System account.</a:t>
            </a:r>
          </a:p>
        </p:txBody>
      </p:sp>
    </p:spTree>
    <p:extLst>
      <p:ext uri="{BB962C8B-B14F-4D97-AF65-F5344CB8AC3E}">
        <p14:creationId xmlns:p14="http://schemas.microsoft.com/office/powerpoint/2010/main" val="10777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turn on the Set-UID bit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% </a:t>
            </a:r>
            <a:r>
              <a:rPr lang="en-US" dirty="0" err="1">
                <a:solidFill>
                  <a:srgbClr val="FF0000"/>
                </a:solidFill>
              </a:rPr>
              <a:t>chmod</a:t>
            </a:r>
            <a:r>
              <a:rPr lang="en-US" dirty="0">
                <a:solidFill>
                  <a:srgbClr val="FF0000"/>
                </a:solidFill>
              </a:rPr>
              <a:t> 4755 file ---&gt; -</a:t>
            </a:r>
            <a:r>
              <a:rPr lang="en-US" dirty="0" err="1">
                <a:solidFill>
                  <a:srgbClr val="FF0000"/>
                </a:solidFill>
              </a:rPr>
              <a:t>rwsr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xr</a:t>
            </a:r>
            <a:r>
              <a:rPr lang="en-US" dirty="0">
                <a:solidFill>
                  <a:srgbClr val="FF0000"/>
                </a:solidFill>
              </a:rPr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1091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2477" r="28810" b="45905"/>
          <a:stretch/>
        </p:blipFill>
        <p:spPr bwMode="auto">
          <a:xfrm>
            <a:off x="914400" y="1371600"/>
            <a:ext cx="7852229" cy="393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71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Malicious use of Set-UID </a:t>
            </a:r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An attacker is given 10 seconds in your account. Can he plant a backdoor, so he can come </a:t>
            </a:r>
            <a:r>
              <a:rPr lang="en-US" dirty="0" smtClean="0"/>
              <a:t>back to </a:t>
            </a:r>
            <a:r>
              <a:rPr lang="en-US" dirty="0"/>
              <a:t>your account later on?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% </a:t>
            </a:r>
            <a:r>
              <a:rPr lang="en-US" i="1" dirty="0" err="1">
                <a:solidFill>
                  <a:srgbClr val="FF0000"/>
                </a:solidFill>
              </a:rPr>
              <a:t>cp</a:t>
            </a:r>
            <a:r>
              <a:rPr lang="en-US" i="1" dirty="0">
                <a:solidFill>
                  <a:srgbClr val="FF0000"/>
                </a:solidFill>
              </a:rPr>
              <a:t> /bin/</a:t>
            </a:r>
            <a:r>
              <a:rPr lang="en-US" i="1" dirty="0" err="1">
                <a:solidFill>
                  <a:srgbClr val="FF0000"/>
                </a:solidFill>
              </a:rPr>
              <a:t>sh</a:t>
            </a:r>
            <a:r>
              <a:rPr lang="en-US" i="1" dirty="0">
                <a:solidFill>
                  <a:srgbClr val="FF0000"/>
                </a:solidFill>
              </a:rPr>
              <a:t> /</a:t>
            </a:r>
            <a:r>
              <a:rPr lang="en-US" i="1" dirty="0" err="1">
                <a:solidFill>
                  <a:srgbClr val="FF0000"/>
                </a:solidFill>
              </a:rPr>
              <a:t>tmp</a:t>
            </a:r>
            <a:endParaRPr lang="en-US" i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% </a:t>
            </a:r>
            <a:r>
              <a:rPr lang="en-US" i="1" dirty="0" err="1">
                <a:solidFill>
                  <a:srgbClr val="FF0000"/>
                </a:solidFill>
              </a:rPr>
              <a:t>chmod</a:t>
            </a:r>
            <a:r>
              <a:rPr lang="en-US" i="1" dirty="0">
                <a:solidFill>
                  <a:srgbClr val="FF0000"/>
                </a:solidFill>
              </a:rPr>
              <a:t> 4777 /</a:t>
            </a:r>
            <a:r>
              <a:rPr lang="en-US" i="1" dirty="0" err="1">
                <a:solidFill>
                  <a:srgbClr val="FF0000"/>
                </a:solidFill>
              </a:rPr>
              <a:t>tmp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i="1" dirty="0" err="1">
                <a:solidFill>
                  <a:srgbClr val="FF0000"/>
                </a:solidFill>
              </a:rPr>
              <a:t>sh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By </a:t>
            </a:r>
            <a:r>
              <a:rPr lang="en-US" dirty="0"/>
              <a:t>doing the above, the attacker </a:t>
            </a:r>
            <a:r>
              <a:rPr lang="en-US" dirty="0" smtClean="0"/>
              <a:t>creates </a:t>
            </a:r>
            <a:r>
              <a:rPr lang="en-US" dirty="0"/>
              <a:t>a Set-UID shell program, with the you being the </a:t>
            </a:r>
            <a:r>
              <a:rPr lang="en-US" dirty="0" smtClean="0"/>
              <a:t>owner of </a:t>
            </a:r>
            <a:r>
              <a:rPr lang="en-US" dirty="0"/>
              <a:t>the program. </a:t>
            </a:r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when the attacker later runs the shell program, it will run with </a:t>
            </a:r>
            <a:r>
              <a:rPr lang="en-US" dirty="0" smtClean="0"/>
              <a:t>your privilege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2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/>
              <a:t>://www.cis.syr.edu/~wedu/Teaching/cis643/LectureNotes_New/Set_UID.pdf</a:t>
            </a:r>
            <a:endParaRPr lang="en-US" dirty="0" smtClean="0"/>
          </a:p>
          <a:p>
            <a:r>
              <a:rPr lang="en-US" dirty="0" smtClean="0"/>
              <a:t>http://www.cis.syr.edu/~wedu/education/setuid.html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 of Set-UID Programs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privileged program must conduct sanity check on all the inputs.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Two type of inputs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Environment Variables </a:t>
            </a:r>
          </a:p>
          <a:p>
            <a:pPr lvl="2"/>
            <a:r>
              <a:rPr lang="en-US" dirty="0" smtClean="0"/>
              <a:t>PATH, </a:t>
            </a:r>
            <a:r>
              <a:rPr lang="en-US" dirty="0" smtClean="0">
                <a:solidFill>
                  <a:srgbClr val="7030A0"/>
                </a:solidFill>
              </a:rPr>
              <a:t>IFS, LD_LIBRARY_PATH , </a:t>
            </a:r>
            <a:r>
              <a:rPr lang="en-US" dirty="0">
                <a:solidFill>
                  <a:srgbClr val="7030A0"/>
                </a:solidFill>
              </a:rPr>
              <a:t>LD_PRELOAD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/>
              <a:t>validation is actually part of </a:t>
            </a:r>
            <a:r>
              <a:rPr lang="en-US" dirty="0" smtClean="0"/>
              <a:t>the access </a:t>
            </a:r>
            <a:r>
              <a:rPr lang="en-US" dirty="0"/>
              <a:t>control that a privileged program must conduct to ensure the security of the program.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lot of </a:t>
            </a:r>
            <a:r>
              <a:rPr lang="en-US" dirty="0" smtClean="0"/>
              <a:t>security problems </a:t>
            </a:r>
            <a:r>
              <a:rPr lang="en-US" dirty="0"/>
              <a:t>are caused by the mistakes in input validation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inputs are explicit in a program, programmers might remember to do the input validation; </a:t>
            </a:r>
          </a:p>
          <a:p>
            <a:pPr lvl="1"/>
            <a:r>
              <a:rPr lang="en-US" dirty="0"/>
              <a:t>if inputs are implicit, input validation may be forgotten, because programmers may not know the existence of such inputs. </a:t>
            </a:r>
          </a:p>
          <a:p>
            <a:r>
              <a:rPr lang="en-US" dirty="0"/>
              <a:t>Environment variables are such kind inputs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process </a:t>
            </a:r>
            <a:r>
              <a:rPr lang="en-US" dirty="0" smtClean="0"/>
              <a:t>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Every UNIX process runs in a specific </a:t>
            </a:r>
            <a:r>
              <a:rPr lang="en-US" dirty="0" smtClean="0"/>
              <a:t>environment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environment </a:t>
            </a:r>
            <a:endParaRPr lang="en-US" dirty="0" smtClean="0"/>
          </a:p>
          <a:p>
            <a:pPr lvl="1"/>
            <a:r>
              <a:rPr lang="en-US" dirty="0" smtClean="0"/>
              <a:t>consists </a:t>
            </a:r>
            <a:r>
              <a:rPr lang="en-US" dirty="0"/>
              <a:t>of a table of </a:t>
            </a:r>
            <a:r>
              <a:rPr lang="en-US" dirty="0" smtClean="0"/>
              <a:t>environment variables</a:t>
            </a:r>
            <a:r>
              <a:rPr lang="en-US" dirty="0"/>
              <a:t>, each with an assigned value.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programs use these environment variables </a:t>
            </a:r>
            <a:r>
              <a:rPr lang="en-US" dirty="0" smtClean="0"/>
              <a:t>internally</a:t>
            </a:r>
          </a:p>
          <a:p>
            <a:pPr lvl="1"/>
            <a:r>
              <a:rPr lang="en-US" dirty="0"/>
              <a:t>aka, the value of some environment variables can affect the behavior of a shell </a:t>
            </a:r>
            <a:r>
              <a:rPr lang="en-US" dirty="0" smtClean="0"/>
              <a:t>program</a:t>
            </a:r>
            <a:endParaRPr lang="en-US" dirty="0"/>
          </a:p>
          <a:p>
            <a:pPr lvl="1"/>
            <a:r>
              <a:rPr lang="en-US" dirty="0" smtClean="0"/>
              <a:t>shell programs </a:t>
            </a:r>
          </a:p>
          <a:p>
            <a:r>
              <a:rPr lang="en-US" dirty="0" smtClean="0"/>
              <a:t>Attacking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program relies on these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Attackers change </a:t>
            </a:r>
            <a:r>
              <a:rPr lang="en-US" dirty="0"/>
              <a:t>the values of some environment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To point a malicious program (e.g., shell program)</a:t>
            </a:r>
          </a:p>
          <a:p>
            <a:pPr lvl="1"/>
            <a:r>
              <a:rPr lang="en-US" dirty="0" smtClean="0"/>
              <a:t>Victims call the program, attackers take control</a:t>
            </a:r>
          </a:p>
        </p:txBody>
      </p:sp>
    </p:spTree>
    <p:extLst>
      <p:ext uri="{BB962C8B-B14F-4D97-AF65-F5344CB8AC3E}">
        <p14:creationId xmlns:p14="http://schemas.microsoft.com/office/powerpoint/2010/main" val="42853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Manipulating environment variables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Commands used in Lab (task1)</a:t>
            </a:r>
            <a:endParaRPr lang="en-US" dirty="0"/>
          </a:p>
          <a:p>
            <a:pPr lvl="1"/>
            <a:r>
              <a:rPr lang="en-US" i="1" dirty="0" err="1" smtClean="0">
                <a:solidFill>
                  <a:srgbClr val="FF0000"/>
                </a:solidFill>
              </a:rPr>
              <a:t>printenv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printenv</a:t>
            </a:r>
            <a:r>
              <a:rPr lang="en-US" i="1" dirty="0" smtClean="0">
                <a:solidFill>
                  <a:srgbClr val="FF0000"/>
                </a:solidFill>
              </a:rPr>
              <a:t> PWD </a:t>
            </a:r>
            <a:r>
              <a:rPr lang="en-US" dirty="0" smtClean="0"/>
              <a:t>(path of working directory)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env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export</a:t>
            </a:r>
            <a:r>
              <a:rPr lang="en-US" dirty="0" smtClean="0"/>
              <a:t>: set an environment variable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unset</a:t>
            </a:r>
            <a:r>
              <a:rPr lang="en-US" dirty="0" smtClean="0"/>
              <a:t>: unset </a:t>
            </a:r>
            <a:r>
              <a:rPr lang="en-US" dirty="0"/>
              <a:t>an environment variable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%export foo=“test string”</a:t>
            </a:r>
          </a:p>
          <a:p>
            <a:pPr lvl="1"/>
            <a:r>
              <a:rPr lang="en-US" dirty="0"/>
              <a:t>%</a:t>
            </a:r>
            <a:r>
              <a:rPr lang="en-US" dirty="0" err="1" smtClean="0"/>
              <a:t>printenv</a:t>
            </a:r>
            <a:r>
              <a:rPr lang="en-US" dirty="0" smtClean="0"/>
              <a:t> foo</a:t>
            </a:r>
          </a:p>
          <a:p>
            <a:pPr lvl="2"/>
            <a:r>
              <a:rPr lang="en-US" dirty="0" smtClean="0"/>
              <a:t>test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environment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Unix</a:t>
            </a:r>
            <a:r>
              <a:rPr lang="en-US" dirty="0"/>
              <a:t>, fork() creates a new process by duplicating the calling process.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new process, referred to as </a:t>
            </a:r>
            <a:r>
              <a:rPr lang="en-US" dirty="0" smtClean="0"/>
              <a:t>the child</a:t>
            </a:r>
            <a:r>
              <a:rPr lang="en-US" dirty="0"/>
              <a:t>, is an exact duplicate of the calling process, referred to as the parent;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several things are </a:t>
            </a:r>
            <a:r>
              <a:rPr lang="en-US" dirty="0" smtClean="0"/>
              <a:t>not inherited </a:t>
            </a:r>
            <a:r>
              <a:rPr lang="en-US" dirty="0"/>
              <a:t>by the child (please see the manual of fork() by typing the following command: man fork).</a:t>
            </a:r>
          </a:p>
          <a:p>
            <a:r>
              <a:rPr lang="en-US" dirty="0" smtClean="0"/>
              <a:t>Parent’s </a:t>
            </a:r>
            <a:r>
              <a:rPr lang="en-US" dirty="0"/>
              <a:t>environment variables are inherited by the </a:t>
            </a:r>
            <a:r>
              <a:rPr lang="en-US" dirty="0" smtClean="0"/>
              <a:t>child process </a:t>
            </a:r>
            <a:r>
              <a:rPr lang="en-US" dirty="0"/>
              <a:t>(task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Command needed for the lab (task 2)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–o </a:t>
            </a:r>
            <a:r>
              <a:rPr lang="en-US" dirty="0" err="1" smtClean="0"/>
              <a:t>envtest</a:t>
            </a:r>
            <a:r>
              <a:rPr lang="en-US" dirty="0" smtClean="0"/>
              <a:t> </a:t>
            </a:r>
            <a:r>
              <a:rPr lang="en-US" dirty="0" err="1" smtClean="0"/>
              <a:t>envtest.c</a:t>
            </a:r>
            <a:endParaRPr lang="en-US" dirty="0" smtClean="0"/>
          </a:p>
          <a:p>
            <a:pPr lvl="1"/>
            <a:r>
              <a:rPr lang="en-US" dirty="0" smtClean="0"/>
              <a:t>diff file1 and file2 //any difference between two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2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Environment </a:t>
            </a:r>
            <a:r>
              <a:rPr lang="en-US" sz="3600" dirty="0"/>
              <a:t>variables are affected when a new program is executed via </a:t>
            </a:r>
            <a:r>
              <a:rPr lang="en-US" sz="3600" dirty="0" err="1"/>
              <a:t>execve</a:t>
            </a:r>
            <a:r>
              <a:rPr lang="en-US" sz="3600" dirty="0"/>
              <a:t>().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" y="2590800"/>
            <a:ext cx="8229600" cy="33067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/>
              <a:t>execve</a:t>
            </a:r>
            <a:r>
              <a:rPr lang="en-US" dirty="0"/>
              <a:t>() calls a system call to load a new command and execute it; </a:t>
            </a:r>
            <a:endParaRPr lang="en-US" dirty="0" smtClean="0"/>
          </a:p>
          <a:p>
            <a:r>
              <a:rPr lang="en-US" dirty="0" err="1" smtClean="0"/>
              <a:t>execve</a:t>
            </a:r>
            <a:r>
              <a:rPr lang="en-US" dirty="0"/>
              <a:t>() runs the new program inside the calling process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new process is created; instead, the calling process’s text, data, </a:t>
            </a:r>
            <a:r>
              <a:rPr lang="en-US" dirty="0" err="1"/>
              <a:t>bss</a:t>
            </a:r>
            <a:r>
              <a:rPr lang="en-US" dirty="0"/>
              <a:t>, and stack are overwritten by that of the program loaded.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5800" y="1428692"/>
            <a:ext cx="7239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execve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char *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filename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char *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argv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[],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char *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envp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[]);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6844" y="2333655"/>
            <a:ext cx="35803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an array of strings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04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execve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36" y="1143000"/>
            <a:ext cx="7688527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7736" y="5134212"/>
            <a:ext cx="80767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imbusMonL-Regu"/>
              </a:rPr>
              <a:t>Compare difference with following:</a:t>
            </a:r>
          </a:p>
          <a:p>
            <a:r>
              <a:rPr lang="en-US" dirty="0" err="1" smtClean="0">
                <a:latin typeface="NimbusMonL-Regu"/>
              </a:rPr>
              <a:t>execve</a:t>
            </a:r>
            <a:r>
              <a:rPr lang="en-US" dirty="0">
                <a:latin typeface="NimbusMonL-Regu"/>
              </a:rPr>
              <a:t>("/</a:t>
            </a:r>
            <a:r>
              <a:rPr lang="en-US" dirty="0" err="1">
                <a:latin typeface="NimbusMonL-Regu"/>
              </a:rPr>
              <a:t>usr</a:t>
            </a:r>
            <a:r>
              <a:rPr lang="en-US" dirty="0">
                <a:latin typeface="NimbusMonL-Regu"/>
              </a:rPr>
              <a:t>/bin/</a:t>
            </a:r>
            <a:r>
              <a:rPr lang="en-US" dirty="0" err="1">
                <a:latin typeface="NimbusMonL-Regu"/>
              </a:rPr>
              <a:t>env</a:t>
            </a:r>
            <a:r>
              <a:rPr lang="en-US" dirty="0">
                <a:latin typeface="NimbusMonL-Regu"/>
              </a:rPr>
              <a:t>", </a:t>
            </a:r>
            <a:r>
              <a:rPr lang="en-US" dirty="0" err="1">
                <a:latin typeface="NimbusMonL-Regu"/>
              </a:rPr>
              <a:t>argv</a:t>
            </a:r>
            <a:r>
              <a:rPr lang="en-US" dirty="0">
                <a:latin typeface="NimbusMonL-Regu"/>
              </a:rPr>
              <a:t>, environ</a:t>
            </a:r>
            <a:r>
              <a:rPr lang="en-US" dirty="0" smtClean="0">
                <a:latin typeface="NimbusMonL-Regu"/>
              </a:rPr>
              <a:t>);//environ is a globe environment variable</a:t>
            </a:r>
          </a:p>
          <a:p>
            <a:r>
              <a:rPr lang="en-US" dirty="0" smtClean="0">
                <a:solidFill>
                  <a:srgbClr val="FF0000"/>
                </a:solidFill>
                <a:latin typeface="NimbusMonL-Regu"/>
              </a:rPr>
              <a:t>You can inherit the environment variables or specify your own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4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Risk of </a:t>
            </a:r>
            <a:r>
              <a:rPr lang="en-US" altLang="en-US" sz="3100" b="1" dirty="0" err="1">
                <a:solidFill>
                  <a:srgbClr val="502000"/>
                </a:solidFill>
                <a:latin typeface="Courier New" panose="02070309020205020404" pitchFamily="49" charset="0"/>
              </a:rPr>
              <a:t>execve</a:t>
            </a:r>
            <a:r>
              <a:rPr lang="en-US" altLang="en-US" sz="3100" b="1" dirty="0">
                <a:solidFill>
                  <a:srgbClr val="502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3100" b="1" dirty="0" err="1">
                <a:solidFill>
                  <a:srgbClr val="502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3100" b="1" dirty="0">
                <a:solidFill>
                  <a:srgbClr val="502000"/>
                </a:solidFill>
                <a:latin typeface="Courier New" panose="02070309020205020404" pitchFamily="49" charset="0"/>
              </a:rPr>
              <a:t> char *</a:t>
            </a:r>
            <a:r>
              <a:rPr lang="en-US" altLang="en-US" sz="3100" i="1" dirty="0" smtClean="0">
                <a:solidFill>
                  <a:srgbClr val="006000"/>
                </a:solidFill>
                <a:latin typeface="Courier New" panose="02070309020205020404" pitchFamily="49" charset="0"/>
              </a:rPr>
              <a:t>filename…</a:t>
            </a:r>
            <a:r>
              <a:rPr lang="en-US" altLang="en-US" sz="3100" b="1" dirty="0">
                <a:solidFill>
                  <a:srgbClr val="502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3100" b="1" dirty="0" smtClean="0">
                <a:solidFill>
                  <a:srgbClr val="502000"/>
                </a:solidFill>
                <a:latin typeface="Courier New" panose="02070309020205020404" pitchFamily="49" charset="0"/>
              </a:rPr>
              <a:t>…, char </a:t>
            </a:r>
            <a:r>
              <a:rPr lang="en-US" altLang="en-US" sz="3100" b="1" dirty="0">
                <a:solidFill>
                  <a:srgbClr val="502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3100" b="1" dirty="0" err="1">
                <a:solidFill>
                  <a:srgbClr val="502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3100" b="1" dirty="0">
                <a:solidFill>
                  <a:srgbClr val="502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3100" i="1" dirty="0" err="1">
                <a:solidFill>
                  <a:srgbClr val="006000"/>
                </a:solidFill>
                <a:latin typeface="Courier New" panose="02070309020205020404" pitchFamily="49" charset="0"/>
              </a:rPr>
              <a:t>envp</a:t>
            </a:r>
            <a:r>
              <a:rPr lang="en-US" altLang="en-US" sz="3100" b="1" dirty="0">
                <a:solidFill>
                  <a:srgbClr val="502000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sz="3100" i="1" dirty="0" smtClean="0">
                <a:solidFill>
                  <a:srgbClr val="0060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set-user-ID bit is set on the </a:t>
            </a:r>
            <a:r>
              <a:rPr lang="en-US" dirty="0" smtClean="0"/>
              <a:t>program file </a:t>
            </a:r>
            <a:r>
              <a:rPr lang="en-US" dirty="0"/>
              <a:t>pointed to </a:t>
            </a:r>
            <a:r>
              <a:rPr lang="en-US" dirty="0" smtClean="0"/>
              <a:t>by </a:t>
            </a:r>
            <a:r>
              <a:rPr lang="en-US" sz="4000" i="1" dirty="0">
                <a:solidFill>
                  <a:srgbClr val="006000"/>
                </a:solidFill>
                <a:latin typeface="Courier New" panose="02070309020205020404" pitchFamily="49" charset="0"/>
                <a:ea typeface="+mj-ea"/>
                <a:cs typeface="+mj-cs"/>
              </a:rPr>
              <a:t>filename</a:t>
            </a:r>
            <a:r>
              <a:rPr lang="en-US" dirty="0"/>
              <a:t>,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effective user ID of the calling process is </a:t>
            </a:r>
            <a:r>
              <a:rPr lang="en-US" dirty="0" smtClean="0"/>
              <a:t>changed to </a:t>
            </a:r>
            <a:r>
              <a:rPr lang="en-US" dirty="0"/>
              <a:t>that of the owner of the program file. </a:t>
            </a:r>
          </a:p>
        </p:txBody>
      </p:sp>
    </p:spTree>
    <p:extLst>
      <p:ext uri="{BB962C8B-B14F-4D97-AF65-F5344CB8AC3E}">
        <p14:creationId xmlns:p14="http://schemas.microsoft.com/office/powerpoint/2010/main" val="414563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 err="1" smtClean="0">
                <a:solidFill>
                  <a:srgbClr val="502000"/>
                </a:solidFill>
                <a:latin typeface="Courier New" panose="02070309020205020404" pitchFamily="49" charset="0"/>
              </a:rPr>
              <a:t>execve</a:t>
            </a:r>
            <a:r>
              <a:rPr lang="en-US" altLang="en-US" b="1" dirty="0" smtClean="0">
                <a:solidFill>
                  <a:srgbClr val="502000"/>
                </a:solidFill>
                <a:latin typeface="Courier New" panose="02070309020205020404" pitchFamily="49" charset="0"/>
              </a:rPr>
              <a:t>() and system()</a:t>
            </a:r>
          </a:p>
          <a:p>
            <a:pPr lvl="1"/>
            <a:r>
              <a:rPr lang="en-US" b="1" dirty="0" smtClean="0">
                <a:solidFill>
                  <a:srgbClr val="502000"/>
                </a:solidFill>
                <a:latin typeface="Courier New" panose="02070309020205020404" pitchFamily="49" charset="0"/>
              </a:rPr>
              <a:t>Both execute files (command)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course both are dangerous </a:t>
            </a:r>
            <a:endParaRPr lang="en-US" dirty="0" smtClean="0"/>
          </a:p>
          <a:p>
            <a:pPr lvl="1"/>
            <a:r>
              <a:rPr lang="en-US" dirty="0" smtClean="0"/>
              <a:t>depending </a:t>
            </a:r>
            <a:r>
              <a:rPr lang="en-US" dirty="0"/>
              <a:t>on what is being executed when the process has root privileges.  </a:t>
            </a:r>
            <a:endParaRPr lang="en-US" dirty="0" smtClean="0"/>
          </a:p>
          <a:p>
            <a:r>
              <a:rPr lang="en-US" dirty="0" smtClean="0"/>
              <a:t>system() brings </a:t>
            </a:r>
            <a:r>
              <a:rPr lang="en-US" dirty="0"/>
              <a:t>some extra dangers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to the additional shell "layer" it uses that opens room security breaches as it invokes a root shell as in the case of your question (i.e., the process has the </a:t>
            </a:r>
            <a:r>
              <a:rPr lang="en-US" dirty="0" err="1"/>
              <a:t>suid</a:t>
            </a:r>
            <a:r>
              <a:rPr lang="en-US" dirty="0"/>
              <a:t> bit).</a:t>
            </a:r>
          </a:p>
        </p:txBody>
      </p:sp>
    </p:spTree>
    <p:extLst>
      <p:ext uri="{BB962C8B-B14F-4D97-AF65-F5344CB8AC3E}">
        <p14:creationId xmlns:p14="http://schemas.microsoft.com/office/powerpoint/2010/main" val="2060178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system 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cmd</a:t>
            </a:r>
            <a:r>
              <a:rPr lang="en-US" dirty="0" smtClean="0"/>
              <a:t>) 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cmd</a:t>
            </a:r>
            <a:r>
              <a:rPr lang="en-US" dirty="0"/>
              <a:t>) </a:t>
            </a:r>
            <a:r>
              <a:rPr lang="en-US" dirty="0" smtClean="0"/>
              <a:t>library function 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invoke the /bin/</a:t>
            </a:r>
            <a:r>
              <a:rPr lang="en-US" dirty="0" err="1"/>
              <a:t>sh</a:t>
            </a:r>
            <a:r>
              <a:rPr lang="en-US" dirty="0"/>
              <a:t> program,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let the shell program execute cmd.</a:t>
            </a:r>
          </a:p>
          <a:p>
            <a:pPr lvl="1"/>
            <a:r>
              <a:rPr lang="en-US" dirty="0" smtClean="0"/>
              <a:t>Example, </a:t>
            </a:r>
            <a:r>
              <a:rPr lang="en-US" i="1" dirty="0" smtClean="0">
                <a:solidFill>
                  <a:srgbClr val="FF0000"/>
                </a:solidFill>
              </a:rPr>
              <a:t>system </a:t>
            </a:r>
            <a:r>
              <a:rPr lang="en-US" i="1" dirty="0">
                <a:solidFill>
                  <a:srgbClr val="FF0000"/>
                </a:solidFill>
              </a:rPr>
              <a:t>("mail</a:t>
            </a:r>
            <a:r>
              <a:rPr lang="en-US" i="1" dirty="0" smtClean="0">
                <a:solidFill>
                  <a:srgbClr val="FF0000"/>
                </a:solidFill>
              </a:rPr>
              <a:t>");</a:t>
            </a:r>
          </a:p>
          <a:p>
            <a:pPr lvl="2"/>
            <a:r>
              <a:rPr lang="en-US" dirty="0" err="1" smtClean="0"/>
              <a:t>execve</a:t>
            </a:r>
            <a:r>
              <a:rPr lang="en-US" dirty="0"/>
              <a:t>(“/bin/</a:t>
            </a:r>
            <a:r>
              <a:rPr lang="en-US" dirty="0" err="1"/>
              <a:t>sh</a:t>
            </a:r>
            <a:r>
              <a:rPr lang="en-US" dirty="0"/>
              <a:t>”,  “-c /</a:t>
            </a:r>
            <a:r>
              <a:rPr lang="en-US" dirty="0" smtClean="0"/>
              <a:t>bin/mail”, </a:t>
            </a:r>
            <a:r>
              <a:rPr lang="en-US" dirty="0"/>
              <a:t>environ);</a:t>
            </a:r>
          </a:p>
          <a:p>
            <a:pPr lvl="1"/>
            <a:r>
              <a:rPr lang="en-US" dirty="0" smtClean="0"/>
              <a:t>Notes</a:t>
            </a:r>
            <a:r>
              <a:rPr lang="en-US" dirty="0" smtClean="0"/>
              <a:t>: you need to install </a:t>
            </a:r>
            <a:r>
              <a:rPr lang="en-US" dirty="0" err="1" smtClean="0"/>
              <a:t>mailutils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>
                <a:solidFill>
                  <a:srgbClr val="FF0000"/>
                </a:solidFill>
              </a:rPr>
              <a:t>apt-get install </a:t>
            </a:r>
            <a:r>
              <a:rPr lang="en-US" dirty="0" err="1" smtClean="0">
                <a:solidFill>
                  <a:srgbClr val="FF0000"/>
                </a:solidFill>
              </a:rPr>
              <a:t>mailutils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attacker can change PATH to the following, and cause “mail</a:t>
            </a:r>
            <a:r>
              <a:rPr lang="en-US" dirty="0" smtClean="0"/>
              <a:t>” (in fact a shell ) </a:t>
            </a:r>
            <a:r>
              <a:rPr lang="en-US" dirty="0"/>
              <a:t>in the current directory to </a:t>
            </a:r>
            <a:r>
              <a:rPr lang="en-US" dirty="0" smtClean="0"/>
              <a:t>be executed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PATH=".:$PATH"; export PATH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6" t="4000" r="14844" b="48000"/>
          <a:stretch/>
        </p:blipFill>
        <p:spPr bwMode="auto">
          <a:xfrm>
            <a:off x="6934200" y="2088572"/>
            <a:ext cx="1752600" cy="19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1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privileged programs</a:t>
            </a:r>
          </a:p>
          <a:p>
            <a:r>
              <a:rPr lang="en-US" dirty="0" smtClean="0"/>
              <a:t>Why </a:t>
            </a:r>
            <a:r>
              <a:rPr lang="en-US" dirty="0"/>
              <a:t>they are needed, how they </a:t>
            </a:r>
            <a:r>
              <a:rPr lang="en-US" dirty="0" smtClean="0"/>
              <a:t>work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security problems they </a:t>
            </a:r>
            <a:r>
              <a:rPr lang="en-US" dirty="0" smtClean="0"/>
              <a:t>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Problem Using Absolutely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system("/</a:t>
            </a:r>
            <a:r>
              <a:rPr lang="en-US" dirty="0" smtClean="0"/>
              <a:t>bin/mail");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IFS</a:t>
            </a:r>
            <a:r>
              <a:rPr lang="en-US" dirty="0"/>
              <a:t> Environment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IFS (Internal </a:t>
            </a:r>
            <a:r>
              <a:rPr lang="en-US" dirty="0"/>
              <a:t>Field </a:t>
            </a:r>
            <a:r>
              <a:rPr lang="en-US" dirty="0" smtClean="0"/>
              <a:t>Separators)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 </a:t>
            </a:r>
            <a:r>
              <a:rPr lang="en-US" dirty="0"/>
              <a:t>determines the characters which are to be interpreted as white </a:t>
            </a:r>
            <a:r>
              <a:rPr lang="en-US" dirty="0" smtClean="0"/>
              <a:t>spaces</a:t>
            </a:r>
          </a:p>
          <a:p>
            <a:r>
              <a:rPr lang="en-US" dirty="0"/>
              <a:t>Default</a:t>
            </a:r>
            <a:r>
              <a:rPr lang="en-US" i="1" dirty="0" smtClean="0">
                <a:solidFill>
                  <a:srgbClr val="FF0000"/>
                </a:solidFill>
              </a:rPr>
              <a:t> IFS=“ \</a:t>
            </a:r>
            <a:r>
              <a:rPr lang="en-US" i="1" dirty="0">
                <a:solidFill>
                  <a:srgbClr val="FF0000"/>
                </a:solidFill>
              </a:rPr>
              <a:t>t\n";</a:t>
            </a:r>
            <a:endParaRPr lang="en-US" dirty="0" smtClean="0"/>
          </a:p>
          <a:p>
            <a:r>
              <a:rPr lang="en-US" dirty="0" smtClean="0"/>
              <a:t>Example of using IFS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IFS="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>
                <a:solidFill>
                  <a:srgbClr val="FF0000"/>
                </a:solidFill>
              </a:rPr>
              <a:t> \t\n"; export IFS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PATH=".:$PATH"; export PATH</a:t>
            </a:r>
          </a:p>
          <a:p>
            <a:pPr lvl="1"/>
            <a:r>
              <a:rPr lang="en-US" dirty="0" smtClean="0"/>
              <a:t>system</a:t>
            </a:r>
            <a:r>
              <a:rPr lang="en-US" dirty="0"/>
              <a:t>("/</a:t>
            </a:r>
            <a:r>
              <a:rPr lang="en-US" dirty="0" smtClean="0"/>
              <a:t>bin/mail"); </a:t>
            </a:r>
            <a:r>
              <a:rPr lang="en-US" dirty="0"/>
              <a:t>---&gt; system(" bin </a:t>
            </a:r>
            <a:r>
              <a:rPr lang="en-US" dirty="0" smtClean="0"/>
              <a:t>mail");</a:t>
            </a:r>
          </a:p>
          <a:p>
            <a:pPr lvl="1"/>
            <a:r>
              <a:rPr lang="en-US" dirty="0"/>
              <a:t>Problem?</a:t>
            </a:r>
          </a:p>
          <a:p>
            <a:pPr lvl="2"/>
            <a:r>
              <a:rPr lang="en-US" sz="2800" dirty="0"/>
              <a:t>you call a program “</a:t>
            </a:r>
            <a:r>
              <a:rPr lang="en-US" sz="2800" dirty="0">
                <a:solidFill>
                  <a:srgbClr val="FF0000"/>
                </a:solidFill>
              </a:rPr>
              <a:t>bin</a:t>
            </a:r>
            <a:r>
              <a:rPr lang="en-US" sz="2800" dirty="0"/>
              <a:t>” with a parameter “</a:t>
            </a:r>
            <a:r>
              <a:rPr lang="en-US" sz="2800" dirty="0">
                <a:solidFill>
                  <a:srgbClr val="FF0000"/>
                </a:solidFill>
              </a:rPr>
              <a:t>mail</a:t>
            </a:r>
            <a:r>
              <a:rPr lang="en-US" sz="2800" dirty="0" smtClean="0"/>
              <a:t>”</a:t>
            </a:r>
          </a:p>
          <a:p>
            <a:r>
              <a:rPr lang="en-US" dirty="0"/>
              <a:t>This has been </a:t>
            </a:r>
            <a:r>
              <a:rPr lang="en-US" dirty="0" smtClean="0"/>
              <a:t>fixed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making the shells not inherit the IFS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https://en.wikipedia.org/wiki/Internal_field_separator</a:t>
            </a:r>
          </a:p>
        </p:txBody>
      </p:sp>
    </p:spTree>
    <p:extLst>
      <p:ext uri="{BB962C8B-B14F-4D97-AF65-F5344CB8AC3E}">
        <p14:creationId xmlns:p14="http://schemas.microsoft.com/office/powerpoint/2010/main" val="6323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PATH Environment variable and Set-UID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95214"/>
            <a:ext cx="8229600" cy="16289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following program is a set-UID program and suppose to list all files.</a:t>
            </a:r>
          </a:p>
          <a:p>
            <a:r>
              <a:rPr lang="en-US" dirty="0">
                <a:solidFill>
                  <a:srgbClr val="FF0000"/>
                </a:solidFill>
              </a:rPr>
              <a:t>Challenge: </a:t>
            </a:r>
            <a:r>
              <a:rPr lang="en-US" dirty="0" smtClean="0"/>
              <a:t>can you let the following program invokes your code and running with </a:t>
            </a:r>
            <a:r>
              <a:rPr lang="en-US" dirty="0"/>
              <a:t>the root privilege?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1776"/>
            <a:ext cx="6293701" cy="1137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9274" y="5105400"/>
            <a:ext cx="37774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imbusMonL-Regu"/>
              </a:rPr>
              <a:t>Hint: </a:t>
            </a:r>
          </a:p>
          <a:p>
            <a:r>
              <a:rPr lang="en-US" dirty="0" smtClean="0">
                <a:latin typeface="NimbusMonL-Regu"/>
              </a:rPr>
              <a:t>$ </a:t>
            </a:r>
            <a:r>
              <a:rPr lang="en-US" dirty="0">
                <a:latin typeface="NimbusMonL-Regu"/>
              </a:rPr>
              <a:t>export PATH=/home/seed:$</a:t>
            </a:r>
            <a:r>
              <a:rPr lang="en-US" dirty="0" smtClean="0">
                <a:latin typeface="NimbusMonL-Regu"/>
              </a:rPr>
              <a:t>PATH</a:t>
            </a:r>
          </a:p>
          <a:p>
            <a:r>
              <a:rPr lang="en-US" dirty="0" smtClean="0">
                <a:latin typeface="NimbusMonL-Regu"/>
              </a:rPr>
              <a:t>(Lab task 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84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LD_LIBRARY_PATH</a:t>
            </a:r>
            <a:r>
              <a:rPr lang="en-US" dirty="0" smtClean="0"/>
              <a:t> </a:t>
            </a:r>
            <a:r>
              <a:rPr lang="en-US" dirty="0"/>
              <a:t>Environment </a:t>
            </a:r>
            <a:r>
              <a:rPr lang="en-US" dirty="0" smtClean="0"/>
              <a:t>Variable and Set-UID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Linux, unless explicitly specified via the </a:t>
            </a:r>
            <a:r>
              <a:rPr lang="en-US" dirty="0">
                <a:solidFill>
                  <a:srgbClr val="7030A0"/>
                </a:solidFill>
              </a:rPr>
              <a:t>-static </a:t>
            </a:r>
            <a:r>
              <a:rPr lang="en-US" dirty="0"/>
              <a:t>option during compilation, all </a:t>
            </a:r>
            <a:r>
              <a:rPr lang="en-US" dirty="0" smtClean="0"/>
              <a:t>Linux programs </a:t>
            </a:r>
            <a:r>
              <a:rPr lang="en-US" dirty="0"/>
              <a:t>are incomplete and require further linking to the dynamic link libraries at run time. </a:t>
            </a:r>
            <a:endParaRPr lang="en-US" dirty="0" smtClean="0"/>
          </a:p>
          <a:p>
            <a:r>
              <a:rPr lang="en-US" dirty="0" smtClean="0"/>
              <a:t>The dynamic </a:t>
            </a:r>
            <a:r>
              <a:rPr lang="en-US" dirty="0"/>
              <a:t>linker/loader </a:t>
            </a:r>
            <a:r>
              <a:rPr lang="en-US" dirty="0">
                <a:solidFill>
                  <a:srgbClr val="7030A0"/>
                </a:solidFill>
              </a:rPr>
              <a:t>ld.so/ld-linux.so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loads </a:t>
            </a:r>
            <a:r>
              <a:rPr lang="en-US" dirty="0"/>
              <a:t>the shared libraries needed by a program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prepares </a:t>
            </a:r>
            <a:r>
              <a:rPr lang="en-US" dirty="0"/>
              <a:t>the program to run, and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runs it. </a:t>
            </a:r>
            <a:endParaRPr lang="en-US" dirty="0" smtClean="0"/>
          </a:p>
          <a:p>
            <a:r>
              <a:rPr lang="en-US" dirty="0" smtClean="0"/>
              <a:t>Command </a:t>
            </a:r>
            <a:r>
              <a:rPr lang="en-US" dirty="0"/>
              <a:t>to see </a:t>
            </a:r>
            <a:r>
              <a:rPr lang="en-US" dirty="0" smtClean="0"/>
              <a:t>what shared </a:t>
            </a:r>
            <a:r>
              <a:rPr lang="en-US" dirty="0"/>
              <a:t>libraries a program depends </a:t>
            </a:r>
            <a:r>
              <a:rPr lang="en-US" dirty="0" smtClean="0"/>
              <a:t>on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% </a:t>
            </a:r>
            <a:r>
              <a:rPr lang="en-US" dirty="0" err="1">
                <a:solidFill>
                  <a:srgbClr val="7030A0"/>
                </a:solidFill>
              </a:rPr>
              <a:t>ldd</a:t>
            </a:r>
            <a:r>
              <a:rPr lang="en-US" dirty="0">
                <a:solidFill>
                  <a:srgbClr val="7030A0"/>
                </a:solidFill>
              </a:rPr>
              <a:t> /</a:t>
            </a:r>
            <a:r>
              <a:rPr lang="en-US" dirty="0" smtClean="0">
                <a:solidFill>
                  <a:srgbClr val="7030A0"/>
                </a:solidFill>
              </a:rPr>
              <a:t>bin/ls # ls program links to </a:t>
            </a:r>
            <a:r>
              <a:rPr lang="en-US" dirty="0" smtClean="0">
                <a:solidFill>
                  <a:srgbClr val="7030A0"/>
                </a:solidFill>
              </a:rPr>
              <a:t>libraries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inherited if child process is a </a:t>
            </a:r>
            <a:r>
              <a:rPr lang="en-US" dirty="0" err="1" smtClean="0">
                <a:solidFill>
                  <a:srgbClr val="FF0000"/>
                </a:solidFill>
              </a:rPr>
              <a:t>setUID</a:t>
            </a:r>
            <a:r>
              <a:rPr lang="en-US" dirty="0" smtClean="0">
                <a:solidFill>
                  <a:srgbClr val="FF0000"/>
                </a:solidFill>
              </a:rPr>
              <a:t> program due to security (task 5)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LD_LIBRARY_PATH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 </a:t>
            </a:r>
            <a:r>
              <a:rPr lang="en-US" dirty="0"/>
              <a:t>an environment variable used by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dynamic </a:t>
            </a:r>
            <a:r>
              <a:rPr lang="en-US" dirty="0"/>
              <a:t>linker/loader (</a:t>
            </a:r>
            <a:r>
              <a:rPr lang="en-US" dirty="0" smtClean="0"/>
              <a:t>ld.so and </a:t>
            </a:r>
            <a:r>
              <a:rPr lang="en-US" dirty="0"/>
              <a:t>ld-linux.so).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a list of </a:t>
            </a:r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linker/loader to look for when </a:t>
            </a:r>
            <a:r>
              <a:rPr lang="en-US" dirty="0" smtClean="0"/>
              <a:t>it searches </a:t>
            </a:r>
            <a:r>
              <a:rPr lang="en-US" dirty="0"/>
              <a:t>for shared libraries. 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directories can be listed, separated with a colon (:). </a:t>
            </a:r>
            <a:endParaRPr lang="en-US" dirty="0" smtClean="0"/>
          </a:p>
          <a:p>
            <a:pPr lvl="1"/>
            <a:r>
              <a:rPr lang="en-US" dirty="0" smtClean="0"/>
              <a:t>This list </a:t>
            </a:r>
            <a:r>
              <a:rPr lang="en-US" dirty="0"/>
              <a:t>is prepended to the existing list of compiled-in loader paths for a given executable, and </a:t>
            </a:r>
            <a:r>
              <a:rPr lang="en-US" dirty="0" smtClean="0"/>
              <a:t>any system </a:t>
            </a:r>
            <a:r>
              <a:rPr lang="en-US" dirty="0"/>
              <a:t>default loader paths</a:t>
            </a:r>
            <a:r>
              <a:rPr lang="en-US" dirty="0" smtClean="0"/>
              <a:t>.</a:t>
            </a:r>
          </a:p>
          <a:p>
            <a:r>
              <a:rPr lang="en-US" dirty="0"/>
              <a:t>Virtually every Unix program depends on </a:t>
            </a:r>
            <a:r>
              <a:rPr lang="en-US" dirty="0">
                <a:solidFill>
                  <a:srgbClr val="7030A0"/>
                </a:solidFill>
              </a:rPr>
              <a:t>libc.so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virtually every windows </a:t>
            </a:r>
            <a:r>
              <a:rPr lang="en-US" dirty="0" smtClean="0"/>
              <a:t>program relies </a:t>
            </a:r>
            <a:r>
              <a:rPr lang="en-US" dirty="0"/>
              <a:t>on DLL’s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Attacking</a:t>
            </a:r>
          </a:p>
          <a:p>
            <a:pPr lvl="1"/>
            <a:r>
              <a:rPr lang="en-US" dirty="0"/>
              <a:t>If these libraries can be replaced by malicious copies, malicious code can </a:t>
            </a:r>
            <a:r>
              <a:rPr lang="en-US" dirty="0" smtClean="0"/>
              <a:t>be invoked </a:t>
            </a:r>
            <a:r>
              <a:rPr lang="en-US" dirty="0"/>
              <a:t>when functions in these libraries are invoked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% </a:t>
            </a:r>
            <a:r>
              <a:rPr lang="en-US" dirty="0" err="1">
                <a:solidFill>
                  <a:srgbClr val="7030A0"/>
                </a:solidFill>
              </a:rPr>
              <a:t>setenv</a:t>
            </a:r>
            <a:r>
              <a:rPr lang="en-US" dirty="0">
                <a:solidFill>
                  <a:srgbClr val="7030A0"/>
                </a:solidFill>
              </a:rPr>
              <a:t> LD_LIBRARY_PATH .:$</a:t>
            </a:r>
            <a:r>
              <a:rPr lang="en-US" dirty="0" smtClean="0">
                <a:solidFill>
                  <a:srgbClr val="7030A0"/>
                </a:solidFill>
              </a:rPr>
              <a:t>LD_LIBRARY_PATH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8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Countermeasure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Protect </a:t>
            </a:r>
            <a:r>
              <a:rPr lang="en-US" sz="2800" dirty="0"/>
              <a:t>Set-UID programs </a:t>
            </a:r>
            <a:endParaRPr lang="en-US" sz="2800" dirty="0" smtClean="0"/>
          </a:p>
          <a:p>
            <a:pPr lvl="1"/>
            <a:r>
              <a:rPr lang="en-US" sz="2400" dirty="0" smtClean="0"/>
              <a:t>ignore </a:t>
            </a:r>
            <a:r>
              <a:rPr lang="en-US" sz="2400" dirty="0"/>
              <a:t>this environment </a:t>
            </a:r>
            <a:r>
              <a:rPr lang="en-US" sz="2400" dirty="0" smtClean="0"/>
              <a:t>variable</a:t>
            </a:r>
          </a:p>
          <a:p>
            <a:r>
              <a:rPr lang="en-US" sz="2800" dirty="0"/>
              <a:t>Secure applications </a:t>
            </a:r>
            <a:endParaRPr lang="en-US" sz="2800" dirty="0" smtClean="0"/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also be linked statically with a </a:t>
            </a:r>
            <a:r>
              <a:rPr lang="en-US" sz="2400" dirty="0" smtClean="0"/>
              <a:t>trusted</a:t>
            </a:r>
          </a:p>
          <a:p>
            <a:r>
              <a:rPr lang="en-US" sz="2800" dirty="0"/>
              <a:t>In Windows </a:t>
            </a:r>
            <a:r>
              <a:rPr lang="en-US" sz="2800" dirty="0" smtClean="0"/>
              <a:t>machines </a:t>
            </a:r>
          </a:p>
          <a:p>
            <a:pPr lvl="1"/>
            <a:r>
              <a:rPr lang="en-US" sz="2400" dirty="0" smtClean="0"/>
              <a:t>when </a:t>
            </a:r>
            <a:r>
              <a:rPr lang="en-US" sz="2400" dirty="0"/>
              <a:t>loading DLLs, generally, the current directory is searched for DLLs before the system directories. </a:t>
            </a:r>
          </a:p>
          <a:p>
            <a:pPr lvl="1"/>
            <a:r>
              <a:rPr lang="en-US" sz="2400" dirty="0"/>
              <a:t>If you click on a Microsoft Word document to start Office, the directory containing that document is searched first for DLLs.</a:t>
            </a:r>
          </a:p>
        </p:txBody>
      </p:sp>
    </p:spTree>
    <p:extLst>
      <p:ext uri="{BB962C8B-B14F-4D97-AF65-F5344CB8AC3E}">
        <p14:creationId xmlns:p14="http://schemas.microsoft.com/office/powerpoint/2010/main" val="1462757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LD_PRELOAD </a:t>
            </a:r>
            <a:r>
              <a:rPr lang="en-US" dirty="0"/>
              <a:t>Environment </a:t>
            </a:r>
            <a:r>
              <a:rPr lang="en-US" dirty="0" smtClean="0"/>
              <a:t>Variable and Set-UID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Many Unix systems allow you to ”pre-load” shared libraries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setting an environment </a:t>
            </a:r>
            <a:r>
              <a:rPr lang="en-US" dirty="0" smtClean="0"/>
              <a:t>variable LD_PRELOAD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specified libraries will be loaded before all others. </a:t>
            </a:r>
            <a:endParaRPr lang="en-US" dirty="0" smtClean="0"/>
          </a:p>
          <a:p>
            <a:pPr lvl="1"/>
            <a:r>
              <a:rPr lang="en-US" dirty="0" smtClean="0"/>
              <a:t>used to selectively </a:t>
            </a:r>
            <a:r>
              <a:rPr lang="en-US" dirty="0"/>
              <a:t>override functions in other libraries. </a:t>
            </a:r>
            <a:endParaRPr lang="en-US" dirty="0" smtClean="0"/>
          </a:p>
          <a:p>
            <a:r>
              <a:rPr lang="en-US" dirty="0"/>
              <a:t>command </a:t>
            </a:r>
            <a:r>
              <a:rPr lang="en-US" dirty="0" smtClean="0"/>
              <a:t>to preload lib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% </a:t>
            </a:r>
            <a:r>
              <a:rPr lang="en-US" dirty="0">
                <a:solidFill>
                  <a:srgbClr val="7030A0"/>
                </a:solidFill>
              </a:rPr>
              <a:t>export LD_PRELOAD=./</a:t>
            </a:r>
            <a:r>
              <a:rPr lang="en-US" dirty="0" smtClean="0">
                <a:solidFill>
                  <a:srgbClr val="7030A0"/>
                </a:solidFill>
              </a:rPr>
              <a:t>libmylib.so.1.0.1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</a:rPr>
              <a:t>libmylib.so.1.0.1</a:t>
            </a:r>
            <a:r>
              <a:rPr lang="en-US" dirty="0"/>
              <a:t> contains a function </a:t>
            </a:r>
            <a:r>
              <a:rPr lang="en-US" dirty="0">
                <a:solidFill>
                  <a:srgbClr val="7030A0"/>
                </a:solidFill>
              </a:rPr>
              <a:t>sleep</a:t>
            </a:r>
            <a:r>
              <a:rPr lang="en-US" dirty="0"/>
              <a:t>, which is a standard </a:t>
            </a:r>
            <a:r>
              <a:rPr lang="en-US" dirty="0" err="1">
                <a:solidFill>
                  <a:srgbClr val="7030A0"/>
                </a:solidFill>
              </a:rPr>
              <a:t>libc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function,</a:t>
            </a:r>
          </a:p>
          <a:p>
            <a:pPr lvl="1"/>
            <a:r>
              <a:rPr lang="en-US" dirty="0"/>
              <a:t>when a program is executed and calls </a:t>
            </a:r>
            <a:r>
              <a:rPr lang="en-US" dirty="0">
                <a:solidFill>
                  <a:srgbClr val="7030A0"/>
                </a:solidFill>
              </a:rPr>
              <a:t>sleep</a:t>
            </a:r>
            <a:r>
              <a:rPr lang="en-US" dirty="0"/>
              <a:t>, the one in </a:t>
            </a:r>
            <a:r>
              <a:rPr lang="en-US" dirty="0">
                <a:solidFill>
                  <a:srgbClr val="7030A0"/>
                </a:solidFill>
              </a:rPr>
              <a:t>libmylib.so.1.0.1</a:t>
            </a:r>
            <a:r>
              <a:rPr lang="en-US" dirty="0"/>
              <a:t> will be invoked.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32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025"/>
            <a:ext cx="6509846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3340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make sure Set-UID programs are safe from the manipulation of the LD PRELOAD </a:t>
            </a:r>
            <a:r>
              <a:rPr lang="en-US" dirty="0" smtClean="0"/>
              <a:t>environment variable</a:t>
            </a:r>
            <a:r>
              <a:rPr lang="en-US" dirty="0"/>
              <a:t>, the runtime linker/loader (ld.so) will ignore this environment variable if </a:t>
            </a:r>
            <a:r>
              <a:rPr lang="en-US" dirty="0" smtClean="0"/>
              <a:t>the program </a:t>
            </a:r>
            <a:r>
              <a:rPr lang="en-US" dirty="0"/>
              <a:t>is a Set-UID root program, unless the real UID is also zero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(Task 8)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28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Other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 smtClean="0"/>
              <a:t>privileged </a:t>
            </a:r>
            <a:r>
              <a:rPr lang="en-US" dirty="0"/>
              <a:t>program invokes other programs, attention must be paid on whether unintended </a:t>
            </a:r>
            <a:r>
              <a:rPr lang="en-US" dirty="0" smtClean="0"/>
              <a:t>programs would </a:t>
            </a:r>
            <a:r>
              <a:rPr lang="en-US" dirty="0"/>
              <a:t>get invoked.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know that environment variables are places where we should focus on our </a:t>
            </a:r>
            <a:r>
              <a:rPr lang="en-US" dirty="0" smtClean="0"/>
              <a:t>attention; there </a:t>
            </a:r>
            <a:r>
              <a:rPr lang="en-US" dirty="0"/>
              <a:t>are other places that we should also focus on.</a:t>
            </a:r>
          </a:p>
        </p:txBody>
      </p:sp>
    </p:spTree>
    <p:extLst>
      <p:ext uri="{BB962C8B-B14F-4D97-AF65-F5344CB8AC3E}">
        <p14:creationId xmlns:p14="http://schemas.microsoft.com/office/powerpoint/2010/main" val="169383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potential problems if a Set-UID program does the following?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// The contents of </a:t>
            </a:r>
            <a:r>
              <a:rPr lang="en-US" sz="2000" dirty="0" err="1">
                <a:solidFill>
                  <a:srgbClr val="7030A0"/>
                </a:solidFill>
              </a:rPr>
              <a:t>User_Input</a:t>
            </a:r>
            <a:r>
              <a:rPr lang="en-US" sz="2000" dirty="0">
                <a:solidFill>
                  <a:srgbClr val="7030A0"/>
                </a:solidFill>
              </a:rPr>
              <a:t> are provided by users.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</a:rPr>
              <a:t>sprintf</a:t>
            </a:r>
            <a:r>
              <a:rPr lang="en-US" sz="2000" dirty="0">
                <a:solidFill>
                  <a:srgbClr val="7030A0"/>
                </a:solidFill>
              </a:rPr>
              <a:t>(command, "/bin/mail %s", </a:t>
            </a:r>
            <a:r>
              <a:rPr lang="en-US" sz="2000" dirty="0" err="1">
                <a:solidFill>
                  <a:srgbClr val="7030A0"/>
                </a:solidFill>
              </a:rPr>
              <a:t>User_Input</a:t>
            </a:r>
            <a:r>
              <a:rPr lang="en-US" sz="2000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system(command</a:t>
            </a:r>
            <a:r>
              <a:rPr lang="en-US" sz="2000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/>
              <a:t>User Input might contain special characters for the shell: (e.g. j, &amp;, &lt;, &gt;). </a:t>
            </a:r>
            <a:endParaRPr lang="en-US" sz="2000" dirty="0" smtClean="0"/>
          </a:p>
          <a:p>
            <a:r>
              <a:rPr lang="en-US" sz="2000" dirty="0" smtClean="0"/>
              <a:t>Remember</a:t>
            </a:r>
            <a:r>
              <a:rPr lang="en-US" sz="2000" dirty="0"/>
              <a:t>, </a:t>
            </a:r>
            <a:r>
              <a:rPr lang="en-US" sz="2000" dirty="0" smtClean="0"/>
              <a:t>the system</a:t>
            </a:r>
            <a:r>
              <a:rPr lang="en-US" sz="2000" dirty="0"/>
              <a:t>() call actually invokes shell first, and then asks the shell program to execute "/bin/mail".</a:t>
            </a:r>
          </a:p>
          <a:p>
            <a:r>
              <a:rPr lang="en-US" sz="2000" dirty="0"/>
              <a:t>If we are not careful, attackers might cause other commands to be executed by letting User </a:t>
            </a:r>
            <a:r>
              <a:rPr lang="en-US" sz="2000" dirty="0" smtClean="0"/>
              <a:t>Input be </a:t>
            </a:r>
            <a:r>
              <a:rPr lang="en-US" sz="2000" dirty="0"/>
              <a:t>the following string: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xyz@example.com ; </a:t>
            </a:r>
            <a:r>
              <a:rPr lang="en-US" sz="2000" dirty="0" err="1">
                <a:solidFill>
                  <a:srgbClr val="7030A0"/>
                </a:solidFill>
              </a:rPr>
              <a:t>rm</a:t>
            </a:r>
            <a:r>
              <a:rPr lang="en-US" sz="2000" dirty="0">
                <a:solidFill>
                  <a:srgbClr val="7030A0"/>
                </a:solidFill>
              </a:rPr>
              <a:t> -f /* ; /</a:t>
            </a:r>
            <a:r>
              <a:rPr lang="en-US" sz="2000" dirty="0" smtClean="0">
                <a:solidFill>
                  <a:srgbClr val="7030A0"/>
                </a:solidFill>
              </a:rPr>
              <a:t>bin/</a:t>
            </a:r>
            <a:r>
              <a:rPr lang="en-US" sz="2000" dirty="0" err="1" smtClean="0">
                <a:solidFill>
                  <a:srgbClr val="7030A0"/>
                </a:solidFill>
              </a:rPr>
              <a:t>sh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(Task 8)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execev</a:t>
            </a:r>
            <a:r>
              <a:rPr lang="en-US" sz="2000" dirty="0" smtClean="0">
                <a:solidFill>
                  <a:srgbClr val="FF0000"/>
                </a:solidFill>
              </a:rPr>
              <a:t>() doesn’t have the problem.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privileged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that can give users extra </a:t>
            </a:r>
            <a:r>
              <a:rPr lang="en-US" dirty="0" smtClean="0"/>
              <a:t>privileges beyond </a:t>
            </a:r>
            <a:r>
              <a:rPr lang="en-US" dirty="0"/>
              <a:t>that are already assigned to them. </a:t>
            </a:r>
            <a:endParaRPr lang="en-US" dirty="0" smtClean="0"/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web server is privileged </a:t>
            </a:r>
            <a:r>
              <a:rPr lang="en-US" dirty="0" smtClean="0"/>
              <a:t>program</a:t>
            </a:r>
          </a:p>
          <a:p>
            <a:pPr lvl="2"/>
            <a:r>
              <a:rPr lang="en-US" dirty="0" smtClean="0"/>
              <a:t>because </a:t>
            </a:r>
            <a:r>
              <a:rPr lang="en-US" dirty="0"/>
              <a:t>it </a:t>
            </a:r>
            <a:r>
              <a:rPr lang="en-US" dirty="0" smtClean="0"/>
              <a:t>allows remote </a:t>
            </a:r>
            <a:r>
              <a:rPr lang="en-US" dirty="0"/>
              <a:t>users to access the server-side resources;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Set-Root-UID program is a privileged </a:t>
            </a:r>
            <a:r>
              <a:rPr lang="en-US" dirty="0" smtClean="0"/>
              <a:t>program</a:t>
            </a:r>
          </a:p>
          <a:p>
            <a:pPr lvl="2"/>
            <a:r>
              <a:rPr lang="en-US" dirty="0" smtClean="0"/>
              <a:t>because it </a:t>
            </a:r>
            <a:r>
              <a:rPr lang="en-US" dirty="0"/>
              <a:t>allows users to gain the root privilege during the execution of the programs.</a:t>
            </a:r>
          </a:p>
        </p:txBody>
      </p:sp>
    </p:spTree>
    <p:extLst>
      <p:ext uri="{BB962C8B-B14F-4D97-AF65-F5344CB8AC3E}">
        <p14:creationId xmlns:p14="http://schemas.microsoft.com/office/powerpoint/2010/main" val="41342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Set-UID Mechanism 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Set-UID </a:t>
            </a:r>
            <a:r>
              <a:rPr lang="en-US" dirty="0" smtClean="0"/>
              <a:t>Mechanism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Motivation: Password dilemma</a:t>
            </a:r>
          </a:p>
          <a:p>
            <a:pPr lvl="1"/>
            <a:r>
              <a:rPr lang="en-US" dirty="0" smtClean="0"/>
              <a:t>Users</a:t>
            </a:r>
            <a:r>
              <a:rPr lang="en-US" dirty="0"/>
              <a:t>’ passwords are stored in /</a:t>
            </a:r>
            <a:r>
              <a:rPr lang="en-US" dirty="0" err="1"/>
              <a:t>etc</a:t>
            </a:r>
            <a:r>
              <a:rPr lang="en-US" dirty="0"/>
              <a:t>/shadow, which is neither readable nor writable to </a:t>
            </a:r>
            <a:r>
              <a:rPr lang="en-US" dirty="0" smtClean="0"/>
              <a:t>normal users</a:t>
            </a:r>
            <a:r>
              <a:rPr lang="en-US" dirty="0"/>
              <a:t>. However, the </a:t>
            </a:r>
            <a:r>
              <a:rPr lang="en-US" dirty="0" err="1"/>
              <a:t>passwd</a:t>
            </a:r>
            <a:r>
              <a:rPr lang="en-US" dirty="0"/>
              <a:t> program allows users to change their passwords. </a:t>
            </a:r>
            <a:endParaRPr lang="en-US" dirty="0" smtClean="0"/>
          </a:p>
          <a:p>
            <a:pPr lvl="2"/>
            <a:r>
              <a:rPr lang="en-US" dirty="0" smtClean="0"/>
              <a:t>Something you can’t change, but you have to change it</a:t>
            </a:r>
          </a:p>
          <a:p>
            <a:pPr lvl="1"/>
            <a:r>
              <a:rPr lang="en-US" dirty="0" smtClean="0"/>
              <a:t>Namely</a:t>
            </a:r>
            <a:r>
              <a:rPr lang="en-US" dirty="0"/>
              <a:t>, </a:t>
            </a:r>
            <a:r>
              <a:rPr lang="en-US" dirty="0" smtClean="0"/>
              <a:t>when users </a:t>
            </a:r>
            <a:r>
              <a:rPr lang="en-US" dirty="0"/>
              <a:t>run </a:t>
            </a:r>
            <a:r>
              <a:rPr lang="en-US" dirty="0" err="1"/>
              <a:t>passwd</a:t>
            </a:r>
            <a:r>
              <a:rPr lang="en-US" dirty="0"/>
              <a:t>, they can suddenly modify /</a:t>
            </a:r>
            <a:r>
              <a:rPr lang="en-US" dirty="0" err="1"/>
              <a:t>etc</a:t>
            </a:r>
            <a:r>
              <a:rPr lang="en-US" dirty="0"/>
              <a:t>/shadow. </a:t>
            </a:r>
            <a:endParaRPr lang="en-US" dirty="0" smtClean="0"/>
          </a:p>
          <a:p>
            <a:pPr lvl="1"/>
            <a:r>
              <a:rPr lang="en-US" dirty="0" smtClean="0"/>
              <a:t>Moreover </a:t>
            </a:r>
            <a:r>
              <a:rPr lang="en-US" dirty="0"/>
              <a:t>users can only </a:t>
            </a:r>
            <a:r>
              <a:rPr lang="en-US" dirty="0" smtClean="0"/>
              <a:t>modify one </a:t>
            </a:r>
            <a:r>
              <a:rPr lang="en-US" dirty="0"/>
              <a:t>entry in /</a:t>
            </a:r>
            <a:r>
              <a:rPr lang="en-US" dirty="0" err="1"/>
              <a:t>etc</a:t>
            </a:r>
            <a:r>
              <a:rPr lang="en-US" dirty="0"/>
              <a:t>/shadow, but not the other people’s entries.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FF0000"/>
                </a:solidFill>
              </a:rPr>
              <a:t>is this achieved?</a:t>
            </a:r>
          </a:p>
        </p:txBody>
      </p:sp>
    </p:spTree>
    <p:extLst>
      <p:ext uri="{BB962C8B-B14F-4D97-AF65-F5344CB8AC3E}">
        <p14:creationId xmlns:p14="http://schemas.microsoft.com/office/powerpoint/2010/main" val="9087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Unix Protection </a:t>
            </a:r>
            <a:r>
              <a:rPr lang="en-US" altLang="en-US" dirty="0"/>
              <a:t>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Protection: controlling who gets access to what</a:t>
            </a:r>
          </a:p>
          <a:p>
            <a:r>
              <a:rPr lang="en-US" altLang="en-US" sz="2800"/>
              <a:t>Key concepts:</a:t>
            </a:r>
          </a:p>
          <a:p>
            <a:pPr lvl="1"/>
            <a:r>
              <a:rPr lang="en-US" altLang="en-US" sz="2300" b="1"/>
              <a:t>Objects</a:t>
            </a:r>
            <a:r>
              <a:rPr lang="en-US" altLang="en-US" sz="2300"/>
              <a:t>  (the “what”)</a:t>
            </a:r>
          </a:p>
          <a:p>
            <a:pPr lvl="1"/>
            <a:r>
              <a:rPr lang="en-US" altLang="en-US" sz="2300" b="1"/>
              <a:t>Principles</a:t>
            </a:r>
            <a:r>
              <a:rPr lang="en-US" altLang="en-US" sz="2300"/>
              <a:t>  (the “who”, user or program)</a:t>
            </a:r>
          </a:p>
          <a:p>
            <a:pPr lvl="1"/>
            <a:r>
              <a:rPr lang="en-US" altLang="en-US" sz="2300" b="1"/>
              <a:t>Actions</a:t>
            </a:r>
            <a:r>
              <a:rPr lang="en-US" altLang="en-US" sz="2300"/>
              <a:t>:  (the “how”, or operations)</a:t>
            </a:r>
          </a:p>
          <a:p>
            <a:r>
              <a:rPr lang="en-US" altLang="en-US" sz="2800"/>
              <a:t>A protection system dictates whether an action is allowed for a principle, object</a:t>
            </a:r>
          </a:p>
          <a:p>
            <a:pPr lvl="1"/>
            <a:r>
              <a:rPr lang="en-US" altLang="en-US" sz="2300"/>
              <a:t>e.g., you can read or write your files, but others cannot</a:t>
            </a:r>
          </a:p>
          <a:p>
            <a:pPr lvl="1"/>
            <a:r>
              <a:rPr lang="en-US" altLang="en-US" sz="2300"/>
              <a:t>e.g., your can read  </a:t>
            </a:r>
            <a:r>
              <a:rPr lang="en-US" altLang="en-US" sz="2100">
                <a:latin typeface="Courier New" charset="0"/>
              </a:rPr>
              <a:t>/etc/motd</a:t>
            </a:r>
            <a:r>
              <a:rPr lang="en-US" altLang="en-US" sz="2300"/>
              <a:t>  but cannot write</a:t>
            </a:r>
          </a:p>
        </p:txBody>
      </p:sp>
    </p:spTree>
    <p:extLst>
      <p:ext uri="{BB962C8B-B14F-4D97-AF65-F5344CB8AC3E}">
        <p14:creationId xmlns:p14="http://schemas.microsoft.com/office/powerpoint/2010/main" val="27774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t="1905" r="29881" b="16191"/>
          <a:stretch/>
        </p:blipFill>
        <p:spPr bwMode="auto">
          <a:xfrm>
            <a:off x="820057" y="381000"/>
            <a:ext cx="7750628" cy="624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9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for Representing Protection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2509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Protection can be modeled with a matrix</a:t>
            </a:r>
          </a:p>
          <a:p>
            <a:pPr>
              <a:lnSpc>
                <a:spcPct val="90000"/>
              </a:lnSpc>
            </a:pPr>
            <a:r>
              <a:rPr lang="en-US" altLang="en-US"/>
              <a:t>Two implementation strategies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Access control lists (rights stored with objects)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Capabilities (rights stored with principals)</a:t>
            </a:r>
          </a:p>
        </p:txBody>
      </p:sp>
      <p:graphicFrame>
        <p:nvGraphicFramePr>
          <p:cNvPr id="8231" name="Group 39"/>
          <p:cNvGraphicFramePr>
            <a:graphicFrameLocks noGrp="1"/>
          </p:cNvGraphicFramePr>
          <p:nvPr/>
        </p:nvGraphicFramePr>
        <p:xfrm>
          <a:off x="1905000" y="4643438"/>
          <a:ext cx="5257800" cy="1532255"/>
        </p:xfrm>
        <a:graphic>
          <a:graphicData uri="http://schemas.openxmlformats.org/drawingml/2006/table">
            <a:tbl>
              <a:tblPr/>
              <a:tblGrid>
                <a:gridCol w="1035050"/>
                <a:gridCol w="1416050"/>
                <a:gridCol w="1417638"/>
                <a:gridCol w="1389062"/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/etc/passwd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/home/gribble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/home/guest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root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andrew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guest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754063" y="5429250"/>
            <a:ext cx="1042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en-US" sz="1600">
                <a:solidFill>
                  <a:schemeClr val="hlink"/>
                </a:solidFill>
              </a:rPr>
              <a:t>principals</a:t>
            </a:r>
            <a:endParaRPr lang="en-US" altLang="en-US" sz="1600">
              <a:solidFill>
                <a:schemeClr val="accent2"/>
              </a:solidFill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4618038" y="42243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en-US" sz="1600">
                <a:solidFill>
                  <a:schemeClr val="hlink"/>
                </a:solidFill>
              </a:rPr>
              <a:t>objects</a:t>
            </a:r>
            <a:endParaRPr lang="en-US" altLang="en-US" sz="1600">
              <a:solidFill>
                <a:schemeClr val="accent2"/>
              </a:solidFill>
            </a:endParaRPr>
          </a:p>
        </p:txBody>
      </p:sp>
      <p:sp>
        <p:nvSpPr>
          <p:cNvPr id="8225" name="AutoShape 33"/>
          <p:cNvSpPr>
            <a:spLocks noChangeArrowheads="1"/>
          </p:cNvSpPr>
          <p:nvPr/>
        </p:nvSpPr>
        <p:spPr bwMode="auto">
          <a:xfrm>
            <a:off x="2971800" y="4414838"/>
            <a:ext cx="1295400" cy="1905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6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AutoShape 34"/>
          <p:cNvSpPr>
            <a:spLocks noChangeArrowheads="1"/>
          </p:cNvSpPr>
          <p:nvPr/>
        </p:nvSpPr>
        <p:spPr bwMode="auto">
          <a:xfrm>
            <a:off x="1828800" y="5791200"/>
            <a:ext cx="54864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6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3352800" y="6292850"/>
            <a:ext cx="579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ACL</a:t>
            </a:r>
            <a:endParaRPr lang="en-US" altLang="en-US" sz="1400">
              <a:solidFill>
                <a:srgbClr val="FF0000"/>
              </a:solidFill>
            </a:endParaRP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7262813" y="57594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capability</a:t>
            </a:r>
            <a:endParaRPr lang="en-US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2409</Words>
  <Application>Microsoft Office PowerPoint</Application>
  <PresentationFormat>On-screen Show (4:3)</PresentationFormat>
  <Paragraphs>269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NimbusMonL-Regu</vt:lpstr>
      <vt:lpstr>Wingdings</vt:lpstr>
      <vt:lpstr>Office Theme</vt:lpstr>
      <vt:lpstr>Set-UID Privileged Programs</vt:lpstr>
      <vt:lpstr>Reference</vt:lpstr>
      <vt:lpstr>Objectives</vt:lpstr>
      <vt:lpstr>What is privileged programs</vt:lpstr>
      <vt:lpstr>How Set-UID Mechanism Works</vt:lpstr>
      <vt:lpstr>How Set-UID Mechanism Works</vt:lpstr>
      <vt:lpstr>Unix Protection systems</vt:lpstr>
      <vt:lpstr>PowerPoint Presentation</vt:lpstr>
      <vt:lpstr>Model for Representing Protection</vt:lpstr>
      <vt:lpstr>More on UNIX-style protection</vt:lpstr>
      <vt:lpstr>Setuid</vt:lpstr>
      <vt:lpstr>Effective uid and Real uid</vt:lpstr>
      <vt:lpstr>Effective uid and Real uid</vt:lpstr>
      <vt:lpstr>Setuid Root</vt:lpstr>
      <vt:lpstr>Questions</vt:lpstr>
      <vt:lpstr>Windows does not have the notion of Set-UID</vt:lpstr>
      <vt:lpstr>How to turn on the Set-UID bit?</vt:lpstr>
      <vt:lpstr>PowerPoint Presentation</vt:lpstr>
      <vt:lpstr>Malicious use of Set-UID mechanism</vt:lpstr>
      <vt:lpstr>Vulnerabilities of Set-UID Programs</vt:lpstr>
      <vt:lpstr>A privileged program must conduct sanity check on all the inputs. </vt:lpstr>
      <vt:lpstr>UNIX process and Environment</vt:lpstr>
      <vt:lpstr>Manipulating environment variables commands</vt:lpstr>
      <vt:lpstr>Inheriting environment variables</vt:lpstr>
      <vt:lpstr>Environment variables are affected when a new program is executed via execve().</vt:lpstr>
      <vt:lpstr>Example of execve()</vt:lpstr>
      <vt:lpstr>Risk of execve(const char *filename…, …, char *const envp[])</vt:lpstr>
      <vt:lpstr>system (const char *cmd)</vt:lpstr>
      <vt:lpstr>How system (const char *cmd) works</vt:lpstr>
      <vt:lpstr>Fix Problem Using Absolutely Path</vt:lpstr>
      <vt:lpstr>IFS Environment Variable</vt:lpstr>
      <vt:lpstr>The PATH Environment variable and Set-UID Programs</vt:lpstr>
      <vt:lpstr>LD_LIBRARY_PATH Environment Variable and Set-UID</vt:lpstr>
      <vt:lpstr>LD_LIBRARY_PATH</vt:lpstr>
      <vt:lpstr>Countermeasure</vt:lpstr>
      <vt:lpstr>LD_PRELOAD Environment Variable and Set-UID</vt:lpstr>
      <vt:lpstr>PowerPoint Presentation</vt:lpstr>
      <vt:lpstr>Invoking Other Programs</vt:lpstr>
      <vt:lpstr>What are the potential problems if a Set-UID program does the following?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Set-UID Privileged Programs</dc:title>
  <dc:creator>XU</dc:creator>
  <cp:lastModifiedBy>Frank Xu</cp:lastModifiedBy>
  <cp:revision>107</cp:revision>
  <dcterms:created xsi:type="dcterms:W3CDTF">2015-06-16T21:27:46Z</dcterms:created>
  <dcterms:modified xsi:type="dcterms:W3CDTF">2016-02-23T21:25:10Z</dcterms:modified>
</cp:coreProperties>
</file>