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59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74" r:id="rId14"/>
    <p:sldId id="273" r:id="rId15"/>
    <p:sldId id="265" r:id="rId16"/>
    <p:sldId id="269" r:id="rId17"/>
    <p:sldId id="272" r:id="rId18"/>
    <p:sldId id="270" r:id="rId19"/>
    <p:sldId id="271" r:id="rId20"/>
    <p:sldId id="275" r:id="rId21"/>
    <p:sldId id="276" r:id="rId22"/>
    <p:sldId id="277" r:id="rId23"/>
    <p:sldId id="278" r:id="rId24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0" autoAdjust="0"/>
    <p:restoredTop sz="94660"/>
  </p:normalViewPr>
  <p:slideViewPr>
    <p:cSldViewPr>
      <p:cViewPr>
        <p:scale>
          <a:sx n="125" d="100"/>
          <a:sy n="125" d="100"/>
        </p:scale>
        <p:origin x="-1224" y="-55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D63C4-6862-41AF-A0B1-8ACF3BACD906}" type="datetimeFigureOut">
              <a:rPr lang="fr-FR" smtClean="0"/>
              <a:pPr/>
              <a:t>23/04/2018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218B0-5696-455C-920F-4095F5DEE0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218B0-5696-455C-920F-4095F5DEE08A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095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349500"/>
            <a:ext cx="6400800" cy="14605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23/04/2018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0167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176276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184150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1832875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17500"/>
            <a:ext cx="7772400" cy="14605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542282" y="2731770"/>
            <a:ext cx="520446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438136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2516876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2508251"/>
            <a:ext cx="457200" cy="3677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254000"/>
            <a:ext cx="6553200" cy="4851138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254001"/>
            <a:ext cx="1447800" cy="4876271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855310"/>
            <a:ext cx="457200" cy="3677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272540"/>
            <a:ext cx="8503920" cy="3810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5875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905000"/>
            <a:ext cx="8833104" cy="25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18627"/>
            <a:ext cx="8833104" cy="17830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286000"/>
            <a:ext cx="6480174" cy="1394354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23/04/2018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0320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176276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184150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1832875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4500"/>
            <a:ext cx="7772400" cy="1270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5341620"/>
            <a:ext cx="3044952" cy="304800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23/04/2018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1" y="1313044"/>
            <a:ext cx="8921" cy="401629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1833563"/>
            <a:ext cx="0" cy="348996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206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143000"/>
            <a:ext cx="8833104" cy="7620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5326380"/>
            <a:ext cx="8833104" cy="25908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270000"/>
            <a:ext cx="4040188" cy="610812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1" y="1270000"/>
            <a:ext cx="4041775" cy="60960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23/04/2018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5341620"/>
            <a:ext cx="3581400" cy="30480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066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059486"/>
            <a:ext cx="4041648" cy="3182003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059486"/>
            <a:ext cx="4038600" cy="31851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868680"/>
            <a:ext cx="457200" cy="367771"/>
          </a:xfrm>
        </p:spPr>
        <p:txBody>
          <a:bodyPr/>
          <a:lstStyle>
            <a:lvl1pPr algn="ctr">
              <a:defRPr/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23/04/2018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863350"/>
            <a:ext cx="457200" cy="3677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3208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23/04/2018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5270500"/>
            <a:ext cx="609600" cy="3677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27000"/>
            <a:ext cx="8833104" cy="254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990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2362200" cy="8255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651000"/>
            <a:ext cx="2362200" cy="3454136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571500"/>
            <a:ext cx="5638800" cy="45085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260615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532365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23/04/2018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383280" cy="30480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27000"/>
            <a:ext cx="8833104" cy="25146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260615"/>
            <a:ext cx="457200" cy="3677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4191000"/>
            <a:ext cx="5867400" cy="10160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508000"/>
            <a:ext cx="5867400" cy="35560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825500"/>
            <a:ext cx="2438400" cy="43815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532365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5337487"/>
            <a:ext cx="3044952" cy="304800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23/04/2018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584448" cy="30480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6114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532365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5337487"/>
            <a:ext cx="3044952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385B5F2-299D-41E4-81B4-55AECBC730DC}" type="datetimeFigureOut">
              <a:rPr lang="fr-FR" smtClean="0"/>
              <a:pPr/>
              <a:t>23/04/2018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5342373"/>
            <a:ext cx="3581400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06395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866812"/>
            <a:ext cx="457200" cy="367771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270000"/>
            <a:ext cx="8534400" cy="38328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428608"/>
            <a:ext cx="7772400" cy="1063640"/>
          </a:xfrm>
        </p:spPr>
        <p:txBody>
          <a:bodyPr/>
          <a:lstStyle/>
          <a:p>
            <a:r>
              <a:rPr lang="fr-FR" dirty="0" smtClean="0">
                <a:solidFill>
                  <a:schemeClr val="accent3"/>
                </a:solidFill>
              </a:rPr>
              <a:t>Projet Domotique</a:t>
            </a:r>
            <a:endParaRPr lang="fr-FR" dirty="0">
              <a:solidFill>
                <a:schemeClr val="accent3"/>
              </a:solidFill>
            </a:endParaRPr>
          </a:p>
        </p:txBody>
      </p:sp>
      <p:pic>
        <p:nvPicPr>
          <p:cNvPr id="1026" name="Picture 2" descr="Q:\Projet_Domotique_GITBTS\Logiciels\img\LOGO_domotique_Ap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2857500"/>
            <a:ext cx="2428892" cy="2428892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71406" y="5286392"/>
            <a:ext cx="198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Dufresne Nicolas</a:t>
            </a:r>
            <a:endParaRPr lang="fr-F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66721" y="71423"/>
            <a:ext cx="4411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accent3"/>
                </a:solidFill>
              </a:rPr>
              <a:t>Diagramme séquence web 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accent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8321" y="595610"/>
            <a:ext cx="6747359" cy="5057566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61350" y="71423"/>
            <a:ext cx="4935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accent3"/>
                </a:solidFill>
              </a:rPr>
              <a:t>Diagramme séquence sécurité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accent3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981" y="612859"/>
            <a:ext cx="5762539" cy="5019590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1714480" y="1214426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Arial Narrow" pitchFamily="34" charset="0"/>
              </a:rPr>
              <a:t>[Toutes les 3 secondes]</a:t>
            </a:r>
            <a:endParaRPr lang="fr-FR" sz="1000" dirty="0"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accent3"/>
                </a:solidFill>
              </a:rPr>
              <a:t>Les protocoles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accent3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285864"/>
            <a:ext cx="73581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</a:t>
            </a:r>
            <a:r>
              <a:rPr lang="fr-FR" sz="2000" dirty="0" err="1" smtClean="0">
                <a:solidFill>
                  <a:schemeClr val="tx2"/>
                </a:solidFill>
              </a:rPr>
              <a:t>lum</a:t>
            </a:r>
            <a:r>
              <a:rPr lang="fr-FR" sz="2000" dirty="0" smtClean="0">
                <a:solidFill>
                  <a:schemeClr val="tx2"/>
                </a:solidFill>
              </a:rPr>
              <a:t>(</a:t>
            </a:r>
            <a:r>
              <a:rPr lang="fr-FR" sz="2000" dirty="0" err="1" smtClean="0">
                <a:solidFill>
                  <a:schemeClr val="tx2"/>
                </a:solidFill>
              </a:rPr>
              <a:t>bool</a:t>
            </a:r>
            <a:r>
              <a:rPr lang="fr-FR" sz="2000" dirty="0" smtClean="0">
                <a:solidFill>
                  <a:schemeClr val="tx2"/>
                </a:solidFill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rad(</a:t>
            </a:r>
            <a:r>
              <a:rPr lang="fr-FR" sz="2000" dirty="0" err="1" smtClean="0">
                <a:solidFill>
                  <a:schemeClr val="tx2"/>
                </a:solidFill>
              </a:rPr>
              <a:t>bool</a:t>
            </a:r>
            <a:r>
              <a:rPr lang="fr-FR" sz="2000" dirty="0" smtClean="0">
                <a:solidFill>
                  <a:schemeClr val="tx2"/>
                </a:solidFill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vol(</a:t>
            </a:r>
            <a:r>
              <a:rPr lang="fr-FR" sz="2000" dirty="0" err="1" smtClean="0">
                <a:solidFill>
                  <a:schemeClr val="tx2"/>
                </a:solidFill>
              </a:rPr>
              <a:t>bool</a:t>
            </a:r>
            <a:r>
              <a:rPr lang="fr-FR" sz="2000" dirty="0" smtClean="0">
                <a:solidFill>
                  <a:schemeClr val="tx2"/>
                </a:solidFill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lux(lux)				3sec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tem(c°) 				3sec 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hum(%) 				3sec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air(1-10) 				3sec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con(w)			impulsion du compteur 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heu(</a:t>
            </a:r>
            <a:r>
              <a:rPr lang="fr-FR" sz="2000" dirty="0" err="1" smtClean="0">
                <a:solidFill>
                  <a:schemeClr val="tx2"/>
                </a:solidFill>
              </a:rPr>
              <a:t>ss</a:t>
            </a:r>
            <a:r>
              <a:rPr lang="fr-FR" sz="2000" dirty="0" smtClean="0">
                <a:solidFill>
                  <a:schemeClr val="tx2"/>
                </a:solidFill>
              </a:rPr>
              <a:t>)			impulsion du compteur</a:t>
            </a:r>
          </a:p>
          <a:p>
            <a:pPr>
              <a:buFont typeface="Wingdings" pitchFamily="2" charset="2"/>
              <a:buChar char="v"/>
            </a:pPr>
            <a:endParaRPr lang="fr-FR" sz="20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v"/>
            </a:pPr>
            <a:endParaRPr lang="fr-FR" sz="2000" b="1" dirty="0" smtClean="0">
              <a:solidFill>
                <a:schemeClr val="tx2"/>
              </a:solidFill>
            </a:endParaRPr>
          </a:p>
          <a:p>
            <a:r>
              <a:rPr lang="fr-FR" sz="2000" dirty="0" smtClean="0">
                <a:solidFill>
                  <a:schemeClr val="tx2"/>
                </a:solidFill>
              </a:rPr>
              <a:t>Exemple de trame  : $lum1$lux121$tem20$air5;</a:t>
            </a:r>
          </a:p>
        </p:txBody>
      </p:sp>
      <p:pic>
        <p:nvPicPr>
          <p:cNvPr id="1026" name="Picture 2" descr="Q:\Projet_Domotique_GITBTS\Rapport\img\bluetooth-670069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92" y="1500178"/>
            <a:ext cx="1285884" cy="163676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01752" y="190500"/>
            <a:ext cx="8534400" cy="6324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Petit r</a:t>
            </a:r>
            <a:r>
              <a:rPr kumimoji="0" lang="fr-FR" sz="2800" b="0" i="0" u="none" strike="noStrike" kern="120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appel sur</a:t>
            </a:r>
            <a:r>
              <a:rPr kumimoji="0" lang="fr-FR" sz="2800" b="0" i="0" u="none" strike="noStrike" kern="1200" cap="none" spc="0" normalizeH="0" noProof="0" dirty="0" smtClean="0">
                <a:ln w="18415" cmpd="sng">
                  <a:noFill/>
                  <a:prstDash val="solid"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notre projet : Domotique</a:t>
            </a:r>
            <a:endParaRPr kumimoji="0" lang="fr-FR" sz="2800" b="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Espace réservé du contenu 3" descr="presentation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1428740"/>
            <a:ext cx="3009003" cy="13692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214282" y="1428740"/>
            <a:ext cx="4500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 </a:t>
            </a:r>
            <a:r>
              <a:rPr lang="fr-FR" sz="2000" dirty="0" smtClean="0">
                <a:solidFill>
                  <a:schemeClr val="tx2"/>
                </a:solidFill>
              </a:rPr>
              <a:t>Les différents aspect </a:t>
            </a:r>
            <a:r>
              <a:rPr lang="fr-FR" sz="2000" dirty="0">
                <a:solidFill>
                  <a:schemeClr val="tx2"/>
                </a:solidFill>
              </a:rPr>
              <a:t>à</a:t>
            </a:r>
            <a:r>
              <a:rPr lang="fr-FR" sz="2000" dirty="0" smtClean="0">
                <a:solidFill>
                  <a:schemeClr val="tx2"/>
                </a:solidFill>
              </a:rPr>
              <a:t> traiter : 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Aspect confort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Aspect sécurité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>
                <a:solidFill>
                  <a:schemeClr val="tx2"/>
                </a:solidFill>
              </a:rPr>
              <a:t> </a:t>
            </a:r>
            <a:r>
              <a:rPr lang="fr-FR" sz="2000" dirty="0" smtClean="0">
                <a:solidFill>
                  <a:schemeClr val="tx2"/>
                </a:solidFill>
              </a:rPr>
              <a:t>Aspect énergie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>
                <a:solidFill>
                  <a:schemeClr val="tx2"/>
                </a:solidFill>
              </a:rPr>
              <a:t> </a:t>
            </a:r>
            <a:r>
              <a:rPr lang="fr-FR" sz="2000" dirty="0" smtClean="0">
                <a:solidFill>
                  <a:schemeClr val="tx2"/>
                </a:solidFill>
              </a:rPr>
              <a:t>Aspect gestion</a:t>
            </a:r>
            <a:endParaRPr lang="fr-FR" sz="2000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4" y="3274228"/>
            <a:ext cx="39196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</a:t>
            </a:r>
            <a:r>
              <a:rPr lang="fr-FR" sz="2000" dirty="0" smtClean="0">
                <a:solidFill>
                  <a:schemeClr val="tx2"/>
                </a:solidFill>
              </a:rPr>
              <a:t>Les 3 parties principale :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Partie centrale de gestion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Partie serveur Web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Partie application mobile  </a:t>
            </a:r>
            <a:endParaRPr lang="fr-FR" sz="2000" dirty="0">
              <a:solidFill>
                <a:schemeClr val="tx2"/>
              </a:solidFill>
            </a:endParaRPr>
          </a:p>
        </p:txBody>
      </p:sp>
      <p:pic>
        <p:nvPicPr>
          <p:cNvPr id="9" name="Image 8" descr="presentatio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413129"/>
            <a:ext cx="3857620" cy="160734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chemeClr val="accent3"/>
                </a:solidFill>
              </a:rPr>
              <a:t>Mon rôle sur ce projet</a:t>
            </a:r>
            <a:endParaRPr lang="fr-FR" sz="2800" dirty="0">
              <a:solidFill>
                <a:schemeClr val="accent3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85864"/>
            <a:ext cx="7500990" cy="4085735"/>
          </a:xfrm>
          <a:prstGeom prst="rect">
            <a:avLst/>
          </a:prstGeom>
          <a:ln w="127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14294"/>
            <a:ext cx="7467600" cy="59531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accent3"/>
                </a:solidFill>
              </a:rPr>
              <a:t>Réalisation d’un croquis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accent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3571880"/>
            <a:ext cx="3286148" cy="1387095"/>
          </a:xfrm>
          <a:prstGeom prst="rect">
            <a:avLst/>
          </a:prstGeom>
          <a:ln w="12700" cap="sq">
            <a:solidFill>
              <a:schemeClr val="tx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368963"/>
            <a:ext cx="4929222" cy="377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 descr="Image associÃ©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1500178"/>
            <a:ext cx="2071702" cy="794152"/>
          </a:xfrm>
          <a:prstGeom prst="rect">
            <a:avLst/>
          </a:prstGeom>
          <a:ln w="127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98" y="2500309"/>
            <a:ext cx="2071702" cy="814119"/>
          </a:xfrm>
          <a:prstGeom prst="rect">
            <a:avLst/>
          </a:prstGeom>
          <a:ln w="127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Prototype de l’application</a:t>
            </a:r>
            <a:endParaRPr lang="fr-FR" dirty="0"/>
          </a:p>
        </p:txBody>
      </p:sp>
      <p:pic>
        <p:nvPicPr>
          <p:cNvPr id="3074" name="Picture 2" descr="C:\Users\dufresnn\Downloads\unnamed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285864"/>
            <a:ext cx="3089694" cy="4119592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5" name="Picture 3" descr="C:\Users\dufresnn\Downloads\unnam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1285863"/>
            <a:ext cx="3089678" cy="4119591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572264" y="1214426"/>
            <a:ext cx="2357454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</a:rPr>
              <a:t>Problèmes rencontrés :</a:t>
            </a:r>
          </a:p>
          <a:p>
            <a:endParaRPr lang="fr-FR" sz="1600" dirty="0" smtClean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r>
              <a:rPr lang="fr-FR" sz="1600" dirty="0" smtClean="0">
                <a:solidFill>
                  <a:schemeClr val="tx2"/>
                </a:solidFill>
              </a:rPr>
              <a:t>Second écran difficile à mettre en œuvre</a:t>
            </a:r>
            <a:br>
              <a:rPr lang="fr-FR" sz="1600" dirty="0" smtClean="0">
                <a:solidFill>
                  <a:schemeClr val="tx2"/>
                </a:solidFill>
              </a:rPr>
            </a:br>
            <a:r>
              <a:rPr lang="fr-FR" sz="1600" dirty="0" smtClean="0">
                <a:solidFill>
                  <a:schemeClr val="tx2"/>
                </a:solidFill>
              </a:rPr>
              <a:t>- L’emplacement et le </a:t>
            </a:r>
            <a:r>
              <a:rPr lang="fr-FR" sz="1600" dirty="0" err="1" smtClean="0">
                <a:solidFill>
                  <a:schemeClr val="tx2"/>
                </a:solidFill>
              </a:rPr>
              <a:t>designe</a:t>
            </a:r>
            <a:r>
              <a:rPr lang="fr-FR" sz="1600" dirty="0" smtClean="0">
                <a:solidFill>
                  <a:schemeClr val="tx2"/>
                </a:solidFill>
              </a:rPr>
              <a:t> des boutons</a:t>
            </a:r>
            <a:endParaRPr lang="fr-FR" sz="1600" dirty="0">
              <a:solidFill>
                <a:schemeClr val="tx2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2836360"/>
            <a:ext cx="3668098" cy="2807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Amélioration visuelle de l’application</a:t>
            </a:r>
            <a:endParaRPr lang="fr-FR" dirty="0"/>
          </a:p>
        </p:txBody>
      </p:sp>
      <p:pic>
        <p:nvPicPr>
          <p:cNvPr id="3" name="Picture 2" descr="C:\Users\dufresnn\Downloads\Screenshots\Screenshot_2018-04-18-15-53-4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14426"/>
            <a:ext cx="2568718" cy="4012092"/>
          </a:xfrm>
          <a:prstGeom prst="rect">
            <a:avLst/>
          </a:prstGeom>
          <a:noFill/>
        </p:spPr>
      </p:pic>
      <p:pic>
        <p:nvPicPr>
          <p:cNvPr id="2051" name="Picture 3" descr="C:\Users\dufresnn\Downloads\Screenshots\Screenshot_2018-04-18-15-54-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1214425"/>
            <a:ext cx="2640157" cy="401209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Communication Bluetooth HC-05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noFill/>
          <a:ln>
            <a:noFill/>
          </a:ln>
        </p:spPr>
        <p:txBody>
          <a:bodyPr/>
          <a:lstStyle/>
          <a:p>
            <a:pPr algn="ctr">
              <a:buClr>
                <a:schemeClr val="tx2"/>
              </a:buClr>
              <a:buNone/>
            </a:pPr>
            <a:r>
              <a:rPr lang="fr-FR" dirty="0" smtClean="0">
                <a:solidFill>
                  <a:schemeClr val="tx2"/>
                </a:solidFill>
              </a:rPr>
              <a:t> Configuration des paramètres des modules Bluetooth</a:t>
            </a:r>
          </a:p>
          <a:p>
            <a:pPr algn="ctr">
              <a:buClr>
                <a:schemeClr val="tx2"/>
              </a:buClr>
              <a:buNone/>
            </a:pPr>
            <a:endParaRPr lang="fr-FR" dirty="0" smtClean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 Les commandes AT 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143252"/>
            <a:ext cx="39147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5072066" y="1928806"/>
            <a:ext cx="3429024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Nom, mot de passe, vitesse de communication …</a:t>
            </a:r>
            <a:br>
              <a:rPr lang="fr-FR" dirty="0" smtClean="0">
                <a:solidFill>
                  <a:schemeClr val="tx2"/>
                </a:solidFill>
              </a:rPr>
            </a:br>
            <a:endParaRPr lang="fr-FR" dirty="0" smtClean="0">
              <a:solidFill>
                <a:schemeClr val="tx2"/>
              </a:solidFill>
            </a:endParaRPr>
          </a:p>
          <a:p>
            <a:r>
              <a:rPr lang="fr-FR" dirty="0" smtClean="0">
                <a:solidFill>
                  <a:schemeClr val="tx2"/>
                </a:solidFill>
              </a:rPr>
              <a:t>Synchronisation des modules, appareillage …</a:t>
            </a:r>
          </a:p>
          <a:p>
            <a:endParaRPr lang="fr-FR" dirty="0" smtClean="0">
              <a:solidFill>
                <a:schemeClr val="tx2"/>
              </a:solidFill>
            </a:endParaRPr>
          </a:p>
          <a:p>
            <a:r>
              <a:rPr lang="fr-FR" dirty="0" smtClean="0">
                <a:solidFill>
                  <a:schemeClr val="tx2"/>
                </a:solidFill>
              </a:rPr>
              <a:t>Problèmes rencontrés :</a:t>
            </a:r>
          </a:p>
          <a:p>
            <a:endParaRPr lang="fr-FR" dirty="0" smtClean="0">
              <a:solidFill>
                <a:schemeClr val="tx2"/>
              </a:solidFill>
            </a:endParaRPr>
          </a:p>
          <a:p>
            <a:r>
              <a:rPr lang="fr-FR" dirty="0" smtClean="0">
                <a:solidFill>
                  <a:schemeClr val="tx2"/>
                </a:solidFill>
              </a:rPr>
              <a:t>Commandes AT invalide, difficulté à entrer en commande AT.</a:t>
            </a:r>
            <a:endParaRPr lang="fr-F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 des connexions Bluetooth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Nombre de connexion à établir : 2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1 maître ainsi que 2 esclaves</a:t>
            </a:r>
          </a:p>
          <a:p>
            <a:pPr>
              <a:buClr>
                <a:schemeClr val="tx2"/>
              </a:buClr>
              <a:buNone/>
            </a:pPr>
            <a:endParaRPr lang="fr-FR" dirty="0" smtClean="0">
              <a:solidFill>
                <a:schemeClr val="tx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8596" y="2428872"/>
            <a:ext cx="514353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fr-FR" sz="2400" dirty="0" smtClean="0">
                <a:solidFill>
                  <a:schemeClr val="tx2"/>
                </a:solidFill>
              </a:rPr>
              <a:t> Problème : Nuages de module</a:t>
            </a:r>
          </a:p>
          <a:p>
            <a:pPr>
              <a:buClr>
                <a:schemeClr val="tx2"/>
              </a:buClr>
            </a:pPr>
            <a:endParaRPr lang="fr-FR" sz="2400" dirty="0" smtClean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fr-FR" sz="2400" dirty="0" smtClean="0">
                <a:solidFill>
                  <a:schemeClr val="tx2"/>
                </a:solidFill>
              </a:rPr>
              <a:t> Résolution du problème : Ajout d’un 3</a:t>
            </a:r>
            <a:r>
              <a:rPr lang="fr-FR" sz="2400" baseline="30000" dirty="0" smtClean="0">
                <a:solidFill>
                  <a:schemeClr val="tx2"/>
                </a:solidFill>
              </a:rPr>
              <a:t>ème</a:t>
            </a:r>
            <a:r>
              <a:rPr lang="fr-FR" sz="2400" dirty="0" smtClean="0">
                <a:solidFill>
                  <a:schemeClr val="tx2"/>
                </a:solidFill>
              </a:rPr>
              <a:t> module HC-05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1357302"/>
            <a:ext cx="2824714" cy="344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3643318"/>
            <a:ext cx="1924050" cy="1876425"/>
          </a:xfrm>
          <a:prstGeom prst="rect">
            <a:avLst/>
          </a:prstGeom>
          <a:ln w="12700" cap="sq">
            <a:solidFill>
              <a:schemeClr val="tx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accent3"/>
                </a:solidFill>
              </a:rPr>
              <a:t>Cahier des charges : La maison du futur, connectée…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accent3"/>
              </a:solidFill>
            </a:endParaRPr>
          </a:p>
        </p:txBody>
      </p:sp>
      <p:pic>
        <p:nvPicPr>
          <p:cNvPr id="4" name="Espace réservé du contenu 3" descr="presentation1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929190" y="1428740"/>
            <a:ext cx="3009003" cy="13692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214282" y="1428740"/>
            <a:ext cx="4500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 </a:t>
            </a:r>
            <a:r>
              <a:rPr lang="fr-FR" sz="2000" dirty="0" smtClean="0">
                <a:solidFill>
                  <a:schemeClr val="tx2"/>
                </a:solidFill>
              </a:rPr>
              <a:t>Les différents aspect </a:t>
            </a:r>
            <a:r>
              <a:rPr lang="fr-FR" sz="2000" dirty="0">
                <a:solidFill>
                  <a:schemeClr val="tx2"/>
                </a:solidFill>
              </a:rPr>
              <a:t>à</a:t>
            </a:r>
            <a:r>
              <a:rPr lang="fr-FR" sz="2000" dirty="0" smtClean="0">
                <a:solidFill>
                  <a:schemeClr val="tx2"/>
                </a:solidFill>
              </a:rPr>
              <a:t> traiter : 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Aspect confort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Aspect sécurité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>
                <a:solidFill>
                  <a:schemeClr val="tx2"/>
                </a:solidFill>
              </a:rPr>
              <a:t> </a:t>
            </a:r>
            <a:r>
              <a:rPr lang="fr-FR" sz="2000" dirty="0" smtClean="0">
                <a:solidFill>
                  <a:schemeClr val="tx2"/>
                </a:solidFill>
              </a:rPr>
              <a:t>Aspect énergie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>
                <a:solidFill>
                  <a:schemeClr val="tx2"/>
                </a:solidFill>
              </a:rPr>
              <a:t> </a:t>
            </a:r>
            <a:r>
              <a:rPr lang="fr-FR" sz="2000" dirty="0" smtClean="0">
                <a:solidFill>
                  <a:schemeClr val="tx2"/>
                </a:solidFill>
              </a:rPr>
              <a:t>Aspect gestion</a:t>
            </a:r>
            <a:endParaRPr lang="fr-FR" sz="2000" dirty="0">
              <a:solidFill>
                <a:schemeClr val="tx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4" y="3274228"/>
            <a:ext cx="39196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</a:t>
            </a:r>
            <a:r>
              <a:rPr lang="fr-FR" sz="2000" dirty="0" smtClean="0">
                <a:solidFill>
                  <a:schemeClr val="tx2"/>
                </a:solidFill>
              </a:rPr>
              <a:t>Les 3 parties principale :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Partie centrale de gestion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Partie serveur Web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Partie application mobile  </a:t>
            </a:r>
            <a:endParaRPr lang="fr-FR" sz="2000" dirty="0">
              <a:solidFill>
                <a:schemeClr val="tx2"/>
              </a:solidFill>
            </a:endParaRPr>
          </a:p>
        </p:txBody>
      </p:sp>
      <p:pic>
        <p:nvPicPr>
          <p:cNvPr id="7" name="Image 6" descr="presentation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413129"/>
            <a:ext cx="3857620" cy="160734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286248" y="1285864"/>
            <a:ext cx="4643470" cy="1928826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85720" y="1285864"/>
            <a:ext cx="3929090" cy="1928826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Les tests unitaires : les </a:t>
            </a:r>
            <a:r>
              <a:rPr lang="fr-FR" dirty="0" smtClean="0">
                <a:solidFill>
                  <a:schemeClr val="accent3"/>
                </a:solidFill>
              </a:rPr>
              <a:t>blocs </a:t>
            </a:r>
            <a:r>
              <a:rPr lang="fr-FR" dirty="0" smtClean="0">
                <a:solidFill>
                  <a:schemeClr val="accent3"/>
                </a:solidFill>
              </a:rPr>
              <a:t>associés</a:t>
            </a:r>
            <a:endParaRPr lang="fr-FR" dirty="0">
              <a:solidFill>
                <a:schemeClr val="accent3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40"/>
            <a:ext cx="2587012" cy="107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571748"/>
            <a:ext cx="317618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428872"/>
            <a:ext cx="3800477" cy="6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1357302"/>
            <a:ext cx="4405315" cy="1202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428596" y="3500442"/>
            <a:ext cx="8001056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8662" y="4143384"/>
            <a:ext cx="2071702" cy="928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910" y="3643318"/>
            <a:ext cx="2571768" cy="42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643306" y="3571880"/>
            <a:ext cx="4643470" cy="155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700" dirty="0" smtClean="0">
                <a:solidFill>
                  <a:schemeClr val="accent3"/>
                </a:solidFill>
              </a:rPr>
              <a:t>Les tests unitaires : Commander à partir de la tablette</a:t>
            </a:r>
            <a:endParaRPr lang="fr-FR" sz="2700" dirty="0">
              <a:solidFill>
                <a:schemeClr val="accent3"/>
              </a:solidFill>
            </a:endParaRPr>
          </a:p>
        </p:txBody>
      </p:sp>
      <p:pic>
        <p:nvPicPr>
          <p:cNvPr id="4" name="Espace réservé du contenu 3" descr="IMG_1366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28595" y="1428740"/>
            <a:ext cx="4953035" cy="3714776"/>
          </a:xfrm>
          <a:prstGeom prst="rect">
            <a:avLst/>
          </a:prstGeom>
          <a:ln w="12700" cap="sq">
            <a:solidFill>
              <a:schemeClr val="accent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785930"/>
            <a:ext cx="3376680" cy="2962270"/>
          </a:xfrm>
          <a:prstGeom prst="rect">
            <a:avLst/>
          </a:prstGeom>
          <a:ln w="127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3"/>
                </a:solidFill>
              </a:rPr>
              <a:t>Les tests unitaires : récupérer une trame</a:t>
            </a:r>
            <a:endParaRPr lang="fr-FR" dirty="0">
              <a:solidFill>
                <a:schemeClr val="accent3"/>
              </a:solidFill>
            </a:endParaRPr>
          </a:p>
        </p:txBody>
      </p:sp>
      <p:pic>
        <p:nvPicPr>
          <p:cNvPr id="4" name="Espace réservé du contenu 3" descr="Screenshot_2018-04-18-17-25-49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71472" y="1285864"/>
            <a:ext cx="2381250" cy="3810000"/>
          </a:xfr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500178"/>
            <a:ext cx="5214974" cy="3599466"/>
          </a:xfrm>
          <a:prstGeom prst="rect">
            <a:avLst/>
          </a:prstGeom>
          <a:ln w="127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3"/>
                </a:solidFill>
              </a:rPr>
              <a:t>Les tests unitaires : récupérer une trame</a:t>
            </a:r>
            <a:endParaRPr lang="fr-FR" dirty="0"/>
          </a:p>
        </p:txBody>
      </p:sp>
      <p:pic>
        <p:nvPicPr>
          <p:cNvPr id="5" name="Image 4" descr="Screenshot_2018-04-18-17-35-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1214426"/>
            <a:ext cx="2678925" cy="4286280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4714876" y="2857500"/>
            <a:ext cx="928694" cy="571504"/>
          </a:xfrm>
          <a:prstGeom prst="rightArrow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500178"/>
            <a:ext cx="5429288" cy="297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714624"/>
            <a:ext cx="3952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14294"/>
            <a:ext cx="7467600" cy="5200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accent3"/>
                </a:solidFill>
              </a:rPr>
              <a:t>Architecture matériel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accent3"/>
              </a:solidFill>
            </a:endParaRPr>
          </a:p>
        </p:txBody>
      </p:sp>
      <p:pic>
        <p:nvPicPr>
          <p:cNvPr id="4" name="Espace réservé du contenu 3" descr="Architecture_materiel.png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14348" y="785799"/>
            <a:ext cx="7715304" cy="46434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50" y="1504315"/>
            <a:ext cx="8696948" cy="3151101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584" y="1094114"/>
            <a:ext cx="8736385" cy="417863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785798"/>
            <a:ext cx="8755170" cy="48407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Capture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42844" y="642922"/>
            <a:ext cx="8849944" cy="48577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Rectangle 22"/>
          <p:cNvSpPr/>
          <p:nvPr/>
        </p:nvSpPr>
        <p:spPr>
          <a:xfrm>
            <a:off x="1071538" y="2000244"/>
            <a:ext cx="1785950" cy="642942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1857356" y="2786062"/>
            <a:ext cx="1500198" cy="714380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142844" y="2928938"/>
            <a:ext cx="1357322" cy="785818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142976" y="3714756"/>
            <a:ext cx="2714644" cy="642942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500034" y="4643450"/>
            <a:ext cx="2000264" cy="642942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3000364" y="2000244"/>
            <a:ext cx="2428892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4143372" y="2928938"/>
            <a:ext cx="2357454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5786446" y="4714888"/>
            <a:ext cx="2214578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3214678" y="4500574"/>
            <a:ext cx="2357454" cy="64294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1857356" y="2786062"/>
            <a:ext cx="1500198" cy="7143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1142976" y="3714756"/>
            <a:ext cx="2714644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5572132" y="2000244"/>
            <a:ext cx="2727040" cy="616520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7215206" y="2928938"/>
            <a:ext cx="1722337" cy="714380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6143636" y="3857632"/>
            <a:ext cx="1785950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785786" y="285732"/>
            <a:ext cx="7467600" cy="642942"/>
          </a:xfrm>
        </p:spPr>
        <p:txBody>
          <a:bodyPr>
            <a:normAutofit fontScale="90000"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accent3"/>
                </a:solidFill>
              </a:rPr>
              <a:t>Analyse fonctionnel : </a:t>
            </a:r>
            <a:r>
              <a:rPr lang="fr-FR" sz="2800" dirty="0" smtClean="0">
                <a:solidFill>
                  <a:schemeClr val="accent3"/>
                </a:solidFill>
              </a:rPr>
              <a:t>Diagramme des exigences</a:t>
            </a:r>
            <a:br>
              <a:rPr lang="fr-FR" sz="2800" dirty="0" smtClean="0">
                <a:solidFill>
                  <a:schemeClr val="accent3"/>
                </a:solidFill>
              </a:rPr>
            </a:br>
            <a:endParaRPr lang="fr-FR" sz="2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144" y="1428745"/>
            <a:ext cx="7779737" cy="4184909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1878795" y="285732"/>
            <a:ext cx="5386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3"/>
                </a:solidFill>
              </a:rPr>
              <a:t>Diagramme de cas d’utilisation : </a:t>
            </a:r>
            <a:endParaRPr lang="fr-FR" sz="2800" dirty="0">
              <a:solidFill>
                <a:schemeClr val="accent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12" y="595302"/>
            <a:ext cx="5540493" cy="3155179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143120"/>
            <a:ext cx="6775622" cy="2131221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119045"/>
            <a:ext cx="5294816" cy="2678926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48556" y="197469"/>
            <a:ext cx="2266914" cy="1110623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98" y="2619375"/>
            <a:ext cx="2643206" cy="1250166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1538" y="3343495"/>
            <a:ext cx="5857916" cy="2341562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00768" y="4311450"/>
            <a:ext cx="1743075" cy="1285876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00" y="71418"/>
            <a:ext cx="8534400" cy="63246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accent3"/>
                </a:solidFill>
              </a:rPr>
              <a:t>Scénario d’alerte sécurité 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accent3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94" y="857236"/>
            <a:ext cx="7981813" cy="461207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00" y="190500"/>
            <a:ext cx="8534400" cy="63246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accent3"/>
                </a:solidFill>
              </a:rPr>
              <a:t>Scénario d’application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accent3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734" y="1571616"/>
            <a:ext cx="8708532" cy="3714776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132" y="1643054"/>
            <a:ext cx="7825737" cy="2577055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00" y="190500"/>
            <a:ext cx="8534400" cy="63246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accent3"/>
                </a:solidFill>
              </a:rPr>
              <a:t>Scénario serveur web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accent3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14492"/>
            <a:ext cx="7762249" cy="247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3830" y="714360"/>
            <a:ext cx="6876341" cy="4857763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1696052" y="142856"/>
            <a:ext cx="5751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accent3"/>
                </a:solidFill>
              </a:rPr>
              <a:t>Diagramme séquence application 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accent3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214414" y="1285864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Arial Narrow" pitchFamily="34" charset="0"/>
              </a:rPr>
              <a:t>[ Toutes les 3 secondes ]</a:t>
            </a:r>
            <a:endParaRPr lang="fr-FR" sz="1000" dirty="0"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1457</TotalTime>
  <Words>262</Words>
  <Application>Microsoft Office PowerPoint</Application>
  <PresentationFormat>Affichage à l'écran (16:10)</PresentationFormat>
  <Paragraphs>75</Paragraphs>
  <Slides>23</Slides>
  <Notes>1</Notes>
  <HiddenSlides>11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Civil</vt:lpstr>
      <vt:lpstr>Projet Domotique</vt:lpstr>
      <vt:lpstr>Cahier des charges : La maison du futur, connectée…</vt:lpstr>
      <vt:lpstr>Architecture matériel</vt:lpstr>
      <vt:lpstr>Analyse fonctionnel : Diagramme des exigences </vt:lpstr>
      <vt:lpstr>Diapositive 5</vt:lpstr>
      <vt:lpstr>Scénario d’alerte sécurité </vt:lpstr>
      <vt:lpstr>Scénario d’application</vt:lpstr>
      <vt:lpstr>Scénario serveur web</vt:lpstr>
      <vt:lpstr>Diapositive 9</vt:lpstr>
      <vt:lpstr>Diapositive 10</vt:lpstr>
      <vt:lpstr>Diapositive 11</vt:lpstr>
      <vt:lpstr>Les protocoles</vt:lpstr>
      <vt:lpstr>Diapositive 13</vt:lpstr>
      <vt:lpstr>Mon rôle sur ce projet</vt:lpstr>
      <vt:lpstr>Réalisation d’un croquis</vt:lpstr>
      <vt:lpstr>Prototype de l’application</vt:lpstr>
      <vt:lpstr>Amélioration visuelle de l’application</vt:lpstr>
      <vt:lpstr>Communication Bluetooth HC-05</vt:lpstr>
      <vt:lpstr>Configuration des connexions Bluetooth</vt:lpstr>
      <vt:lpstr>Les tests unitaires : les blocs associés</vt:lpstr>
      <vt:lpstr>Les tests unitaires : Commander à partir de la tablette</vt:lpstr>
      <vt:lpstr>Les tests unitaires : récupérer une trame</vt:lpstr>
      <vt:lpstr>Les tests unitaires : récupérer une trame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Domotique</dc:title>
  <dc:creator>chauveaa</dc:creator>
  <cp:lastModifiedBy>dufresne</cp:lastModifiedBy>
  <cp:revision>145</cp:revision>
  <dcterms:created xsi:type="dcterms:W3CDTF">2018-01-23T11:48:32Z</dcterms:created>
  <dcterms:modified xsi:type="dcterms:W3CDTF">2018-04-23T07:50:57Z</dcterms:modified>
</cp:coreProperties>
</file>