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0279975" cy="42808525"/>
  <p:notesSz cx="6858000" cy="9144000"/>
  <p:defaultTextStyle>
    <a:defPPr>
      <a:defRPr lang="fr-FR"/>
    </a:defPPr>
    <a:lvl1pPr marL="0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04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613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417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221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030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6834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4639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2447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7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0" d="100"/>
          <a:sy n="20" d="100"/>
        </p:scale>
        <p:origin x="-2910" y="-13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998" y="13298398"/>
            <a:ext cx="25737979" cy="917608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4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2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952982" y="1714335"/>
            <a:ext cx="6812994" cy="3652597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13999" y="1714335"/>
            <a:ext cx="19934317" cy="3652597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1909" y="27508450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80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613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4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22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03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683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463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244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13999" y="9988665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392320" y="9988665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804" indent="0">
              <a:buNone/>
              <a:defRPr sz="9100" b="1"/>
            </a:lvl2pPr>
            <a:lvl3pPr marL="4175613" indent="0">
              <a:buNone/>
              <a:defRPr sz="8200" b="1"/>
            </a:lvl3pPr>
            <a:lvl4pPr marL="6263417" indent="0">
              <a:buNone/>
              <a:defRPr sz="7300" b="1"/>
            </a:lvl4pPr>
            <a:lvl5pPr marL="8351221" indent="0">
              <a:buNone/>
              <a:defRPr sz="7300" b="1"/>
            </a:lvl5pPr>
            <a:lvl6pPr marL="10439030" indent="0">
              <a:buNone/>
              <a:defRPr sz="7300" b="1"/>
            </a:lvl6pPr>
            <a:lvl7pPr marL="12526834" indent="0">
              <a:buNone/>
              <a:defRPr sz="7300" b="1"/>
            </a:lvl7pPr>
            <a:lvl8pPr marL="14614639" indent="0">
              <a:buNone/>
              <a:defRPr sz="7300" b="1"/>
            </a:lvl8pPr>
            <a:lvl9pPr marL="16702447" indent="0">
              <a:buNone/>
              <a:defRPr sz="7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804" indent="0">
              <a:buNone/>
              <a:defRPr sz="9100" b="1"/>
            </a:lvl2pPr>
            <a:lvl3pPr marL="4175613" indent="0">
              <a:buNone/>
              <a:defRPr sz="8200" b="1"/>
            </a:lvl3pPr>
            <a:lvl4pPr marL="6263417" indent="0">
              <a:buNone/>
              <a:defRPr sz="7300" b="1"/>
            </a:lvl4pPr>
            <a:lvl5pPr marL="8351221" indent="0">
              <a:buNone/>
              <a:defRPr sz="7300" b="1"/>
            </a:lvl5pPr>
            <a:lvl6pPr marL="10439030" indent="0">
              <a:buNone/>
              <a:defRPr sz="7300" b="1"/>
            </a:lvl6pPr>
            <a:lvl7pPr marL="12526834" indent="0">
              <a:buNone/>
              <a:defRPr sz="7300" b="1"/>
            </a:lvl7pPr>
            <a:lvl8pPr marL="14614639" indent="0">
              <a:buNone/>
              <a:defRPr sz="7300" b="1"/>
            </a:lvl8pPr>
            <a:lvl9pPr marL="16702447" indent="0">
              <a:buNone/>
              <a:defRPr sz="7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4004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8629" y="1704423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4004" y="8958090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7804" indent="0">
              <a:buNone/>
              <a:defRPr sz="5500"/>
            </a:lvl2pPr>
            <a:lvl3pPr marL="4175613" indent="0">
              <a:buNone/>
              <a:defRPr sz="4600"/>
            </a:lvl3pPr>
            <a:lvl4pPr marL="6263417" indent="0">
              <a:buNone/>
              <a:defRPr sz="4100"/>
            </a:lvl4pPr>
            <a:lvl5pPr marL="8351221" indent="0">
              <a:buNone/>
              <a:defRPr sz="4100"/>
            </a:lvl5pPr>
            <a:lvl6pPr marL="10439030" indent="0">
              <a:buNone/>
              <a:defRPr sz="4100"/>
            </a:lvl6pPr>
            <a:lvl7pPr marL="12526834" indent="0">
              <a:buNone/>
              <a:defRPr sz="4100"/>
            </a:lvl7pPr>
            <a:lvl8pPr marL="14614639" indent="0">
              <a:buNone/>
              <a:defRPr sz="4100"/>
            </a:lvl8pPr>
            <a:lvl9pPr marL="16702447" indent="0">
              <a:buNone/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7804" indent="0">
              <a:buNone/>
              <a:defRPr sz="12800"/>
            </a:lvl2pPr>
            <a:lvl3pPr marL="4175613" indent="0">
              <a:buNone/>
              <a:defRPr sz="11000"/>
            </a:lvl3pPr>
            <a:lvl4pPr marL="6263417" indent="0">
              <a:buNone/>
              <a:defRPr sz="9100"/>
            </a:lvl4pPr>
            <a:lvl5pPr marL="8351221" indent="0">
              <a:buNone/>
              <a:defRPr sz="9100"/>
            </a:lvl5pPr>
            <a:lvl6pPr marL="10439030" indent="0">
              <a:buNone/>
              <a:defRPr sz="9100"/>
            </a:lvl6pPr>
            <a:lvl7pPr marL="12526834" indent="0">
              <a:buNone/>
              <a:defRPr sz="9100"/>
            </a:lvl7pPr>
            <a:lvl8pPr marL="14614639" indent="0">
              <a:buNone/>
              <a:defRPr sz="9100"/>
            </a:lvl8pPr>
            <a:lvl9pPr marL="16702447" indent="0">
              <a:buNone/>
              <a:defRPr sz="91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7804" indent="0">
              <a:buNone/>
              <a:defRPr sz="5500"/>
            </a:lvl2pPr>
            <a:lvl3pPr marL="4175613" indent="0">
              <a:buNone/>
              <a:defRPr sz="4600"/>
            </a:lvl3pPr>
            <a:lvl4pPr marL="6263417" indent="0">
              <a:buNone/>
              <a:defRPr sz="4100"/>
            </a:lvl4pPr>
            <a:lvl5pPr marL="8351221" indent="0">
              <a:buNone/>
              <a:defRPr sz="4100"/>
            </a:lvl5pPr>
            <a:lvl6pPr marL="10439030" indent="0">
              <a:buNone/>
              <a:defRPr sz="4100"/>
            </a:lvl6pPr>
            <a:lvl7pPr marL="12526834" indent="0">
              <a:buNone/>
              <a:defRPr sz="4100"/>
            </a:lvl7pPr>
            <a:lvl8pPr marL="14614639" indent="0">
              <a:buNone/>
              <a:defRPr sz="4100"/>
            </a:lvl8pPr>
            <a:lvl9pPr marL="16702447" indent="0">
              <a:buNone/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561" tIns="208780" rIns="417561" bIns="20878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999" y="9988665"/>
            <a:ext cx="27251978" cy="28251648"/>
          </a:xfrm>
          <a:prstGeom prst="rect">
            <a:avLst/>
          </a:prstGeom>
        </p:spPr>
        <p:txBody>
          <a:bodyPr vert="horz" lIns="417561" tIns="208780" rIns="417561" bIns="20878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513999" y="39677170"/>
            <a:ext cx="7065328" cy="2279158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26/03/2018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345658" y="39677170"/>
            <a:ext cx="9588659" cy="2279158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700649" y="39677170"/>
            <a:ext cx="7065328" cy="2279158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175613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855" indent="-1565855" algn="l" defTabSz="4175613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683" indent="-1304879" algn="l" defTabSz="4175613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515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319" indent="-1043902" algn="l" defTabSz="4175613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128" indent="-1043902" algn="l" defTabSz="4175613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2932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737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545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350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04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13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417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221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030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6834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639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447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-76307" y="21902740"/>
            <a:ext cx="31146968" cy="1588"/>
          </a:xfrm>
          <a:prstGeom prst="line">
            <a:avLst/>
          </a:prstGeom>
          <a:ln w="254000">
            <a:solidFill>
              <a:srgbClr val="07578A"/>
            </a:solidFill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-76307" y="21404262"/>
            <a:ext cx="30356282" cy="1588"/>
          </a:xfrm>
          <a:prstGeom prst="line">
            <a:avLst/>
          </a:prstGeom>
          <a:ln w="152400">
            <a:solidFill>
              <a:srgbClr val="07578A"/>
            </a:solidFill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0" y="21047072"/>
            <a:ext cx="30279975" cy="1588"/>
          </a:xfrm>
          <a:prstGeom prst="line">
            <a:avLst/>
          </a:prstGeom>
          <a:ln w="114300">
            <a:solidFill>
              <a:srgbClr val="07578A"/>
            </a:solidFill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le rectangle 32"/>
          <p:cNvSpPr/>
          <p:nvPr/>
        </p:nvSpPr>
        <p:spPr>
          <a:xfrm rot="10800000">
            <a:off x="25790799" y="0"/>
            <a:ext cx="4489176" cy="4489176"/>
          </a:xfrm>
          <a:prstGeom prst="rtTriangle">
            <a:avLst/>
          </a:prstGeom>
          <a:solidFill>
            <a:srgbClr val="0757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 rot="10800000">
            <a:off x="21793245" y="0"/>
            <a:ext cx="8486730" cy="84867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riangle rectangle 30"/>
          <p:cNvSpPr/>
          <p:nvPr/>
        </p:nvSpPr>
        <p:spPr>
          <a:xfrm rot="5400000">
            <a:off x="0" y="0"/>
            <a:ext cx="4489176" cy="4489176"/>
          </a:xfrm>
          <a:prstGeom prst="rtTriangle">
            <a:avLst/>
          </a:prstGeom>
          <a:solidFill>
            <a:srgbClr val="0757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 rot="5400000">
            <a:off x="0" y="0"/>
            <a:ext cx="8486730" cy="84867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4997111" y="3901952"/>
            <a:ext cx="14430476" cy="15716360"/>
          </a:xfrm>
          <a:prstGeom prst="roundRect">
            <a:avLst/>
          </a:prstGeom>
          <a:noFill/>
          <a:ln w="177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709511" y="3901952"/>
            <a:ext cx="14287600" cy="15716360"/>
          </a:xfrm>
          <a:prstGeom prst="roundRect">
            <a:avLst/>
          </a:prstGeom>
          <a:noFill/>
          <a:ln w="177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638601" y="-3170406"/>
            <a:ext cx="21002772" cy="7929621"/>
          </a:xfrm>
          <a:prstGeom prst="roundRect">
            <a:avLst/>
          </a:prstGeom>
          <a:solidFill>
            <a:srgbClr val="07578A"/>
          </a:solidFill>
          <a:ln w="146050" cap="rnd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1" rIns="91421" bIns="45711"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68982" y="-312890"/>
            <a:ext cx="24942010" cy="4105343"/>
          </a:xfrm>
          <a:ln>
            <a:noFill/>
          </a:ln>
        </p:spPr>
        <p:txBody>
          <a:bodyPr/>
          <a:lstStyle/>
          <a:p>
            <a:r>
              <a:rPr lang="fr-FR" b="1" i="1" u="dbl" kern="600" cap="all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accent6"/>
                  </a:solidFill>
                </a:uFill>
                <a:latin typeface="Agency FB" pitchFamily="34" charset="0"/>
              </a:rPr>
              <a:t>La maison du futur</a:t>
            </a:r>
            <a:endParaRPr lang="fr-FR" b="1" i="1" u="dbl" kern="600" cap="all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chemeClr val="accent6"/>
                </a:solidFill>
              </a:uFill>
              <a:latin typeface="Agency FB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38139" y="4973522"/>
            <a:ext cx="13430344" cy="12757320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r>
              <a:rPr lang="fr-FR" sz="7300" dirty="0" smtClean="0">
                <a:latin typeface="Agency FB" pitchFamily="34" charset="0"/>
              </a:rPr>
              <a:t>Le lycée Raymond Queneau à eu l’idée de </a:t>
            </a:r>
            <a:r>
              <a:rPr lang="fr-FR" sz="7300" dirty="0" smtClean="0">
                <a:latin typeface="Agency FB" pitchFamily="34" charset="0"/>
              </a:rPr>
              <a:t>proposer </a:t>
            </a:r>
            <a:r>
              <a:rPr lang="fr-FR" sz="7300" dirty="0" smtClean="0">
                <a:latin typeface="Agency FB" pitchFamily="34" charset="0"/>
              </a:rPr>
              <a:t>le projet « la maison du futur » afin de mettre en valeur la formation du BTS Système Numérique. Ce projet consiste à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connecter</a:t>
            </a:r>
            <a:r>
              <a:rPr lang="fr-FR" sz="7300" dirty="0" smtClean="0">
                <a:latin typeface="Agency FB" pitchFamily="34" charset="0"/>
              </a:rPr>
              <a:t>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une maison </a:t>
            </a:r>
            <a:r>
              <a:rPr lang="fr-FR" sz="7300" dirty="0" smtClean="0">
                <a:latin typeface="Agency FB" pitchFamily="34" charset="0"/>
              </a:rPr>
              <a:t>et </a:t>
            </a:r>
            <a:r>
              <a:rPr lang="fr-FR" sz="7300" dirty="0" smtClean="0">
                <a:latin typeface="Agency FB" pitchFamily="34" charset="0"/>
              </a:rPr>
              <a:t>tous </a:t>
            </a:r>
            <a:r>
              <a:rPr lang="fr-FR" sz="7300" dirty="0" smtClean="0">
                <a:latin typeface="Agency FB" pitchFamily="34" charset="0"/>
              </a:rPr>
              <a:t>ses </a:t>
            </a:r>
            <a:r>
              <a:rPr lang="fr-FR" sz="7300" dirty="0" smtClean="0">
                <a:latin typeface="Agency FB" pitchFamily="34" charset="0"/>
              </a:rPr>
              <a:t>capteurs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 </a:t>
            </a:r>
            <a:r>
              <a:rPr lang="fr-FR" sz="7300" dirty="0" smtClean="0">
                <a:latin typeface="Agency FB" pitchFamily="34" charset="0"/>
              </a:rPr>
              <a:t>à une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application</a:t>
            </a:r>
            <a:r>
              <a:rPr lang="fr-FR" sz="7300" dirty="0" smtClean="0">
                <a:latin typeface="Agency FB" pitchFamily="34" charset="0"/>
              </a:rPr>
              <a:t> </a:t>
            </a:r>
            <a:r>
              <a:rPr lang="fr-FR" sz="7300" dirty="0" err="1" smtClean="0">
                <a:latin typeface="Agency FB" pitchFamily="34" charset="0"/>
              </a:rPr>
              <a:t>Android</a:t>
            </a:r>
            <a:r>
              <a:rPr lang="fr-FR" sz="7300" dirty="0" smtClean="0">
                <a:latin typeface="Agency FB" pitchFamily="34" charset="0"/>
              </a:rPr>
              <a:t> et à un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serveur Web</a:t>
            </a:r>
            <a:r>
              <a:rPr lang="fr-FR" sz="7300" dirty="0" smtClean="0">
                <a:latin typeface="Agency FB" pitchFamily="34" charset="0"/>
              </a:rPr>
              <a:t>.</a:t>
            </a:r>
          </a:p>
          <a:p>
            <a:endParaRPr lang="fr-FR" sz="2000" dirty="0" smtClean="0">
              <a:latin typeface="Agency FB" pitchFamily="34" charset="0"/>
            </a:endParaRPr>
          </a:p>
          <a:p>
            <a:r>
              <a:rPr lang="fr-FR" sz="7300" dirty="0" smtClean="0">
                <a:latin typeface="Agency FB" pitchFamily="34" charset="0"/>
              </a:rPr>
              <a:t>Nous pourrons alors récupérer divers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informations</a:t>
            </a:r>
            <a:r>
              <a:rPr lang="fr-FR" sz="7300" dirty="0" smtClean="0">
                <a:latin typeface="Agency FB" pitchFamily="34" charset="0"/>
              </a:rPr>
              <a:t> issues des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capteurs</a:t>
            </a:r>
            <a:r>
              <a:rPr lang="fr-FR" sz="7300" dirty="0" smtClean="0">
                <a:latin typeface="Agency FB" pitchFamily="34" charset="0"/>
              </a:rPr>
              <a:t> et gérer différents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actionneurs</a:t>
            </a:r>
            <a:r>
              <a:rPr lang="fr-FR" sz="7300" dirty="0" smtClean="0">
                <a:latin typeface="Agency FB" pitchFamily="34" charset="0"/>
              </a:rPr>
              <a:t>. Un </a:t>
            </a:r>
            <a:r>
              <a:rPr lang="fr-FR" sz="7300" b="1" dirty="0" smtClean="0">
                <a:solidFill>
                  <a:srgbClr val="07578A"/>
                </a:solidFill>
                <a:latin typeface="Agency FB" pitchFamily="34" charset="0"/>
              </a:rPr>
              <a:t>système de sécurité</a:t>
            </a:r>
            <a:r>
              <a:rPr lang="fr-FR" sz="7300" dirty="0" smtClean="0">
                <a:latin typeface="Agency FB" pitchFamily="34" charset="0"/>
              </a:rPr>
              <a:t> équipera également la maison.</a:t>
            </a:r>
            <a:endParaRPr lang="fr-FR" sz="7300" dirty="0">
              <a:latin typeface="Agency FB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5925805" y="5545026"/>
            <a:ext cx="13430344" cy="10941439"/>
          </a:xfrm>
          <a:prstGeom prst="rect">
            <a:avLst/>
          </a:prstGeom>
          <a:noFill/>
        </p:spPr>
        <p:txBody>
          <a:bodyPr wrap="square" lIns="91421" tIns="45711" rIns="91421" bIns="45711" rtlCol="0">
            <a:spAutoFit/>
          </a:bodyPr>
          <a:lstStyle/>
          <a:p>
            <a:r>
              <a:rPr lang="en-US" sz="7300" dirty="0" smtClean="0">
                <a:latin typeface="Agency FB" pitchFamily="34" charset="0"/>
              </a:rPr>
              <a:t>The Raymond </a:t>
            </a:r>
            <a:r>
              <a:rPr lang="en-US" sz="7300" dirty="0" err="1" smtClean="0">
                <a:latin typeface="Agency FB" pitchFamily="34" charset="0"/>
              </a:rPr>
              <a:t>Queneau</a:t>
            </a:r>
            <a:r>
              <a:rPr lang="en-US" sz="7300" dirty="0" smtClean="0">
                <a:latin typeface="Agency FB" pitchFamily="34" charset="0"/>
              </a:rPr>
              <a:t> high school had to  think about a project to put on forward the BTS Numeric System so here is the project « House of future ». This </a:t>
            </a:r>
            <a:r>
              <a:rPr lang="en-US" sz="7300" dirty="0" smtClean="0">
                <a:latin typeface="Agency FB" pitchFamily="34" charset="0"/>
              </a:rPr>
              <a:t>project consist to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connect a house </a:t>
            </a:r>
            <a:r>
              <a:rPr lang="en-US" sz="7300" dirty="0" smtClean="0">
                <a:latin typeface="Agency FB" pitchFamily="34" charset="0"/>
              </a:rPr>
              <a:t>and all his sensors to an Android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application</a:t>
            </a:r>
            <a:r>
              <a:rPr lang="en-US" sz="7300" dirty="0" smtClean="0">
                <a:latin typeface="Agency FB" pitchFamily="34" charset="0"/>
              </a:rPr>
              <a:t> and a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Web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server</a:t>
            </a:r>
            <a:r>
              <a:rPr lang="en-US" sz="7300" dirty="0" smtClean="0">
                <a:latin typeface="Agency FB" pitchFamily="34" charset="0"/>
              </a:rPr>
              <a:t>. </a:t>
            </a:r>
          </a:p>
          <a:p>
            <a:endParaRPr lang="en-US" sz="4800" dirty="0" smtClean="0">
              <a:latin typeface="Agency FB" pitchFamily="34" charset="0"/>
            </a:endParaRPr>
          </a:p>
          <a:p>
            <a:r>
              <a:rPr lang="en-US" sz="7300" dirty="0" smtClean="0">
                <a:latin typeface="Agency FB" pitchFamily="34" charset="0"/>
              </a:rPr>
              <a:t>So, we could get various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information</a:t>
            </a:r>
            <a:r>
              <a:rPr lang="en-US" sz="7300" dirty="0" smtClean="0">
                <a:latin typeface="Agency FB" pitchFamily="34" charset="0"/>
              </a:rPr>
              <a:t> from the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sensors</a:t>
            </a:r>
            <a:r>
              <a:rPr lang="en-US" sz="7300" dirty="0" smtClean="0">
                <a:latin typeface="Agency FB" pitchFamily="34" charset="0"/>
              </a:rPr>
              <a:t> and handle different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actuators</a:t>
            </a:r>
            <a:r>
              <a:rPr lang="en-US" sz="7300" dirty="0" smtClean="0">
                <a:latin typeface="Agency FB" pitchFamily="34" charset="0"/>
              </a:rPr>
              <a:t>. A </a:t>
            </a:r>
            <a:r>
              <a:rPr lang="en-US" sz="7300" b="1" dirty="0" smtClean="0">
                <a:solidFill>
                  <a:srgbClr val="07578A"/>
                </a:solidFill>
                <a:latin typeface="Agency FB" pitchFamily="34" charset="0"/>
              </a:rPr>
              <a:t>security system </a:t>
            </a:r>
            <a:r>
              <a:rPr lang="en-US" sz="7300" dirty="0" smtClean="0">
                <a:latin typeface="Agency FB" pitchFamily="34" charset="0"/>
              </a:rPr>
              <a:t>will also equip the house.</a:t>
            </a:r>
            <a:endParaRPr lang="en-US" sz="7300" dirty="0"/>
          </a:p>
        </p:txBody>
      </p:sp>
      <p:sp>
        <p:nvSpPr>
          <p:cNvPr id="19" name="Triangle rectangle 18"/>
          <p:cNvSpPr/>
          <p:nvPr/>
        </p:nvSpPr>
        <p:spPr>
          <a:xfrm>
            <a:off x="0" y="34169396"/>
            <a:ext cx="8639129" cy="8639129"/>
          </a:xfrm>
          <a:prstGeom prst="rtTriangle">
            <a:avLst/>
          </a:prstGeom>
          <a:solidFill>
            <a:srgbClr val="07578A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rectangle 21"/>
          <p:cNvSpPr/>
          <p:nvPr/>
        </p:nvSpPr>
        <p:spPr>
          <a:xfrm rot="16200000">
            <a:off x="21640846" y="34169396"/>
            <a:ext cx="8639129" cy="8639129"/>
          </a:xfrm>
          <a:prstGeom prst="rtTriangle">
            <a:avLst/>
          </a:prstGeom>
          <a:solidFill>
            <a:srgbClr val="0757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-1" y="26432059"/>
            <a:ext cx="16332165" cy="163321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13947810" y="26432059"/>
            <a:ext cx="16332165" cy="1633216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5" name="Picture 11" descr="Q:\domotique\Architecture_materielV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875" y="24254518"/>
            <a:ext cx="26438224" cy="14723492"/>
          </a:xfrm>
          <a:prstGeom prst="rect">
            <a:avLst/>
          </a:prstGeom>
          <a:noFill/>
        </p:spPr>
      </p:pic>
      <p:sp>
        <p:nvSpPr>
          <p:cNvPr id="27" name="Rectangle à coins arrondis 26"/>
          <p:cNvSpPr/>
          <p:nvPr/>
        </p:nvSpPr>
        <p:spPr>
          <a:xfrm>
            <a:off x="1388172" y="22975898"/>
            <a:ext cx="27503630" cy="16144988"/>
          </a:xfrm>
          <a:prstGeom prst="roundRect">
            <a:avLst/>
          </a:prstGeom>
          <a:noFill/>
          <a:ln w="177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5960204" y="39923927"/>
            <a:ext cx="183595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 smtClean="0">
                <a:solidFill>
                  <a:srgbClr val="07578A"/>
                </a:solidFill>
                <a:latin typeface="Agency FB" pitchFamily="34" charset="0"/>
              </a:rPr>
              <a:t>     GUYADER Benjamin | CHAUVEAU </a:t>
            </a:r>
            <a:r>
              <a:rPr lang="fr-FR" sz="8000" dirty="0" smtClean="0">
                <a:solidFill>
                  <a:srgbClr val="07578A"/>
                </a:solidFill>
                <a:latin typeface="Agency FB" pitchFamily="34" charset="0"/>
              </a:rPr>
              <a:t>Aurélien </a:t>
            </a:r>
          </a:p>
          <a:p>
            <a:pPr algn="ctr"/>
            <a:r>
              <a:rPr lang="fr-FR" sz="8000" dirty="0" smtClean="0">
                <a:solidFill>
                  <a:srgbClr val="07578A"/>
                </a:solidFill>
                <a:latin typeface="Agency FB" pitchFamily="34" charset="0"/>
              </a:rPr>
              <a:t>DUFRESNE Nicolas | GIRARD Tommy</a:t>
            </a:r>
            <a:endParaRPr lang="fr-FR" sz="8000" dirty="0">
              <a:solidFill>
                <a:srgbClr val="07578A"/>
              </a:solidFill>
              <a:latin typeface="Agency FB" pitchFamily="34" charset="0"/>
            </a:endParaRPr>
          </a:p>
        </p:txBody>
      </p:sp>
      <p:pic>
        <p:nvPicPr>
          <p:cNvPr id="1026" name="Picture 2" descr="Q:\Projet_Domotique_GITBTS\Logiciels\img\LOGO_domotique_Ap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67758" y="16403602"/>
            <a:ext cx="12144459" cy="12144463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52</Words>
  <PresentationFormat>Personnalisé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La maison du futur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Benjamin GUYADER</dc:creator>
  <cp:lastModifiedBy>guyaderb</cp:lastModifiedBy>
  <cp:revision>30</cp:revision>
  <dcterms:created xsi:type="dcterms:W3CDTF">2018-03-20T15:03:29Z</dcterms:created>
  <dcterms:modified xsi:type="dcterms:W3CDTF">2018-03-26T09:59:40Z</dcterms:modified>
</cp:coreProperties>
</file>