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68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25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ADEE-DA6F-479F-9793-942DFE9100E4}" type="datetimeFigureOut">
              <a:rPr lang="en-US" smtClean="0"/>
              <a:pPr/>
              <a:t>14-Jun-15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A25F1-B488-4B6B-A919-7989C5970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3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9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3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8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4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9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8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A25F1-B488-4B6B-A919-7989C5970A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3BD-4A04-42F2-9937-D2ABD88EB778}" type="datetime1">
              <a:rPr lang="en-US" smtClean="0"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921A-402A-48AB-BAEE-852F9B9B0F7E}" type="datetime1">
              <a:rPr lang="en-US" smtClean="0"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E08C-026F-4BD9-B84F-C6D4B77E740D}" type="datetime1">
              <a:rPr lang="en-US" smtClean="0"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EC45-0F5D-4AED-BD48-802B04DDCA02}" type="datetime1">
              <a:rPr lang="en-US" smtClean="0"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394-E84E-4B9F-9128-D0725CA254B0}" type="datetime1">
              <a:rPr lang="en-US" smtClean="0"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380D-B93E-479B-B463-98E5D24200DC}" type="datetime1">
              <a:rPr lang="en-US" smtClean="0"/>
              <a:t>14-Jun-15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D9B5-331B-4EF8-A768-FA6F9B48D031}" type="datetime1">
              <a:rPr lang="en-US" smtClean="0"/>
              <a:t>14-Jun-15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ECF8-9A84-4F75-9AC1-2E63C49A7960}" type="datetime1">
              <a:rPr lang="en-US" smtClean="0"/>
              <a:t>14-Jun-15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8D00-E399-4D92-85D1-29CA4F08D160}" type="datetime1">
              <a:rPr lang="en-US" smtClean="0"/>
              <a:t>14-Jun-15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62DB-A5E7-46F9-9321-E7339F471910}" type="datetime1">
              <a:rPr lang="en-US" smtClean="0"/>
              <a:t>14-Jun-15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F65-AFCA-4005-9416-7F0863B45A83}" type="datetime1">
              <a:rPr lang="en-US" smtClean="0"/>
              <a:t>14-Jun-15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9B0C-0A1A-4F29-BE6D-285F3581F013}" type="datetime1">
              <a:rPr lang="en-US" smtClean="0"/>
              <a:t>14-Jun-15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32222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53333.vsd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Visio_Drawing1111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-1" y="3560618"/>
            <a:ext cx="9148376" cy="111125"/>
          </a:xfrm>
          <a:prstGeom prst="rect">
            <a:avLst/>
          </a:prstGeom>
          <a:solidFill>
            <a:srgbClr val="918485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-1" y="2125714"/>
            <a:ext cx="9155401" cy="1527175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1" name="Rectangle 4"/>
          <p:cNvSpPr>
            <a:spLocks/>
          </p:cNvSpPr>
          <p:nvPr/>
        </p:nvSpPr>
        <p:spPr bwMode="auto">
          <a:xfrm>
            <a:off x="-1" y="1981056"/>
            <a:ext cx="9148376" cy="120650"/>
          </a:xfrm>
          <a:prstGeom prst="rect">
            <a:avLst/>
          </a:prstGeom>
          <a:solidFill>
            <a:srgbClr val="E6B1AB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419099" y="2146155"/>
            <a:ext cx="8229600" cy="1470025"/>
          </a:xfrm>
          <a:prstGeom prst="rect">
            <a:avLst/>
          </a:prstGeom>
        </p:spPr>
        <p:txBody>
          <a:bodyPr vert="horz" lIns="91440" tIns="45720" rIns="13208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Phân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giải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đồng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tham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chiếu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trong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bệnh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án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điện</a:t>
            </a:r>
            <a:r>
              <a:rPr lang="en-US" sz="4100" b="1" dirty="0" smtClean="0">
                <a:solidFill>
                  <a:schemeClr val="bg1"/>
                </a:solidFill>
                <a:latin typeface=".VnTifani Heavy" pitchFamily="34" charset="0"/>
              </a:rPr>
              <a:t> </a:t>
            </a:r>
            <a:r>
              <a:rPr lang="en-US" sz="4100" b="1" dirty="0" err="1" smtClean="0">
                <a:solidFill>
                  <a:schemeClr val="bg1"/>
                </a:solidFill>
                <a:latin typeface=".VnTifani Heavy" pitchFamily="34" charset="0"/>
              </a:rPr>
              <a:t>tử</a:t>
            </a:r>
            <a:endParaRPr lang="en-US" sz="2200" dirty="0">
              <a:solidFill>
                <a:schemeClr val="bg1"/>
              </a:solidFill>
              <a:latin typeface=".VnTifani Heavy" pitchFamily="34" charset="0"/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3348080" y="4230598"/>
            <a:ext cx="56007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Nguyễn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Duy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- 51101475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Vương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Tuấn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- 51104040</a:t>
            </a: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hướng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dẫn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Cao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Hoàng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Trụ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Giáo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phản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biện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Lương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Thế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Nhân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065389"/>
              </p:ext>
            </p:extLst>
          </p:nvPr>
        </p:nvGraphicFramePr>
        <p:xfrm>
          <a:off x="421177" y="903355"/>
          <a:ext cx="8089895" cy="4926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4" imgW="5505405" imgH="3343454" progId="Visio.Drawing.15">
                  <p:embed/>
                </p:oleObj>
              </mc:Choice>
              <mc:Fallback>
                <p:oleObj r:id="rId4" imgW="5505405" imgH="334345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77" y="903355"/>
                        <a:ext cx="8089895" cy="4926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76109" y="59002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1474082"/>
            <a:ext cx="102514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410" y="964316"/>
            <a:ext cx="138135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62363"/>
              </p:ext>
            </p:extLst>
          </p:nvPr>
        </p:nvGraphicFramePr>
        <p:xfrm>
          <a:off x="105410" y="964316"/>
          <a:ext cx="90233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4" imgW="6629579" imgH="3514785" progId="Visio.Drawing.15">
                  <p:embed/>
                </p:oleObj>
              </mc:Choice>
              <mc:Fallback>
                <p:oleObj r:id="rId4" imgW="6629579" imgH="351478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" y="964316"/>
                        <a:ext cx="9023350" cy="480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81430" y="5871859"/>
            <a:ext cx="2671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Tập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dữ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và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đánh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tiếng</a:t>
            </a:r>
            <a:r>
              <a:rPr lang="en-US" sz="3200" dirty="0" smtClean="0"/>
              <a:t> </a:t>
            </a:r>
            <a:r>
              <a:rPr lang="en-US" sz="3200" dirty="0" err="1" smtClean="0"/>
              <a:t>Anh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cung</a:t>
            </a:r>
            <a:r>
              <a:rPr lang="en-US" sz="3200" dirty="0" smtClean="0"/>
              <a:t> </a:t>
            </a:r>
            <a:r>
              <a:rPr lang="en-US" sz="3200" dirty="0" err="1" smtClean="0"/>
              <a:t>cấp</a:t>
            </a:r>
            <a:r>
              <a:rPr lang="en-US" sz="3200" dirty="0" smtClean="0"/>
              <a:t> </a:t>
            </a:r>
            <a:r>
              <a:rPr lang="en-US" sz="3200" dirty="0" err="1" smtClean="0"/>
              <a:t>bởi</a:t>
            </a:r>
            <a:r>
              <a:rPr lang="en-US" sz="3200" dirty="0" smtClean="0"/>
              <a:t> i2b2 </a:t>
            </a:r>
            <a:r>
              <a:rPr lang="en-US" sz="3200" dirty="0" err="1" smtClean="0"/>
              <a:t>kèm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thử</a:t>
            </a:r>
            <a:r>
              <a:rPr lang="en-US" sz="3200" dirty="0" smtClean="0"/>
              <a:t> </a:t>
            </a:r>
            <a:r>
              <a:rPr lang="en-US" sz="3200" dirty="0" err="1" smtClean="0"/>
              <a:t>thách</a:t>
            </a:r>
            <a:r>
              <a:rPr lang="en-US" sz="3200" dirty="0" smtClean="0"/>
              <a:t> </a:t>
            </a:r>
            <a:r>
              <a:rPr lang="en-US" sz="3200" dirty="0" err="1" smtClean="0"/>
              <a:t>năm</a:t>
            </a:r>
            <a:r>
              <a:rPr lang="en-US" sz="3200" dirty="0" smtClean="0"/>
              <a:t> 2011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đã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gán</a:t>
            </a:r>
            <a:r>
              <a:rPr lang="en-US" sz="3200" dirty="0" smtClean="0"/>
              <a:t> </a:t>
            </a:r>
            <a:r>
              <a:rPr lang="en-US" sz="3200" dirty="0" err="1" smtClean="0"/>
              <a:t>nhãn</a:t>
            </a:r>
            <a:r>
              <a:rPr lang="en-US" sz="3200" dirty="0" smtClean="0"/>
              <a:t> </a:t>
            </a:r>
            <a:r>
              <a:rPr lang="en-US" sz="3200" dirty="0" err="1" smtClean="0"/>
              <a:t>bằng</a:t>
            </a:r>
            <a:r>
              <a:rPr lang="en-US" sz="3200" dirty="0" smtClean="0"/>
              <a:t> </a:t>
            </a:r>
            <a:r>
              <a:rPr lang="en-US" sz="3200" dirty="0" err="1" smtClean="0"/>
              <a:t>tay</a:t>
            </a:r>
            <a:r>
              <a:rPr lang="en-US" sz="3200" dirty="0" smtClean="0"/>
              <a:t> </a:t>
            </a:r>
            <a:r>
              <a:rPr lang="en-US" sz="3200" dirty="0" err="1" smtClean="0"/>
              <a:t>bởi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chuyên</a:t>
            </a:r>
            <a:r>
              <a:rPr lang="en-US" sz="3200" dirty="0" smtClean="0"/>
              <a:t> </a:t>
            </a:r>
            <a:r>
              <a:rPr lang="en-US" sz="3200" dirty="0" err="1" smtClean="0"/>
              <a:t>gia</a:t>
            </a:r>
            <a:r>
              <a:rPr lang="en-US" sz="3200" dirty="0" smtClean="0"/>
              <a:t> y </a:t>
            </a:r>
            <a:r>
              <a:rPr lang="en-US" sz="3200" dirty="0" err="1" smtClean="0"/>
              <a:t>tế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Gồm</a:t>
            </a:r>
            <a:r>
              <a:rPr lang="en-US" sz="3200" dirty="0" smtClean="0"/>
              <a:t> 251 </a:t>
            </a:r>
            <a:r>
              <a:rPr lang="en-US" sz="3200" dirty="0" err="1" smtClean="0"/>
              <a:t>mẫu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huấn</a:t>
            </a:r>
            <a:r>
              <a:rPr lang="en-US" sz="3200" dirty="0" smtClean="0"/>
              <a:t> </a:t>
            </a:r>
            <a:r>
              <a:rPr lang="en-US" sz="3200" dirty="0" err="1" smtClean="0"/>
              <a:t>luyện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175 </a:t>
            </a:r>
            <a:r>
              <a:rPr lang="en-US" sz="3200" dirty="0" err="1" smtClean="0"/>
              <a:t>mẫu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kiểm</a:t>
            </a:r>
            <a:r>
              <a:rPr lang="en-US" sz="3200" dirty="0" smtClean="0"/>
              <a:t> </a:t>
            </a:r>
            <a:r>
              <a:rPr lang="en-US" sz="3200" dirty="0" err="1" smtClean="0"/>
              <a:t>tra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618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Tập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dữ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và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đánh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tiếng</a:t>
            </a:r>
            <a:r>
              <a:rPr lang="en-US" sz="3200" dirty="0" smtClean="0"/>
              <a:t> </a:t>
            </a:r>
            <a:r>
              <a:rPr lang="en-US" sz="3200" dirty="0" err="1" smtClean="0"/>
              <a:t>Việt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  <a:r>
              <a:rPr lang="en-US" sz="3200" dirty="0" err="1" smtClean="0"/>
              <a:t>tạm</a:t>
            </a:r>
            <a:r>
              <a:rPr lang="en-US" sz="3200" dirty="0" smtClean="0"/>
              <a:t> </a:t>
            </a:r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1117 </a:t>
            </a:r>
            <a:r>
              <a:rPr lang="en-US" sz="3200" dirty="0" err="1" smtClean="0"/>
              <a:t>mẫu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đó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257 </a:t>
            </a:r>
            <a:r>
              <a:rPr lang="en-US" sz="3200" dirty="0" err="1" smtClean="0"/>
              <a:t>mẫu</a:t>
            </a:r>
            <a:r>
              <a:rPr lang="en-US" sz="3200" dirty="0" smtClean="0"/>
              <a:t> </a:t>
            </a:r>
            <a:r>
              <a:rPr lang="en-US" sz="3200" dirty="0" err="1" smtClean="0"/>
              <a:t>đã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gán</a:t>
            </a:r>
            <a:r>
              <a:rPr lang="en-US" sz="3200" dirty="0" smtClean="0"/>
              <a:t> </a:t>
            </a:r>
            <a:r>
              <a:rPr lang="en-US" sz="3200" dirty="0" err="1" smtClean="0"/>
              <a:t>nhãn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843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Tập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dữ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và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đánh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giá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đánh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r>
              <a:rPr lang="en-US" sz="3200" dirty="0" smtClean="0"/>
              <a:t> qua 3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: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đúng</a:t>
            </a:r>
            <a:r>
              <a:rPr lang="en-US" sz="3200" dirty="0" smtClean="0"/>
              <a:t> </a:t>
            </a:r>
            <a:r>
              <a:rPr lang="en-US" sz="3200" dirty="0" err="1" smtClean="0"/>
              <a:t>đắn</a:t>
            </a:r>
            <a:r>
              <a:rPr lang="en-US" sz="3200" dirty="0" smtClean="0"/>
              <a:t> (precision),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đầy</a:t>
            </a:r>
            <a:r>
              <a:rPr lang="en-US" sz="3200" dirty="0" smtClean="0"/>
              <a:t> </a:t>
            </a:r>
            <a:r>
              <a:rPr lang="en-US" sz="3200" dirty="0" err="1" smtClean="0"/>
              <a:t>đủ</a:t>
            </a:r>
            <a:r>
              <a:rPr lang="en-US" sz="3200" dirty="0" smtClean="0"/>
              <a:t> (recall),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F (F-measure)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độ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qua 3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</a:t>
            </a:r>
            <a:r>
              <a:rPr lang="en-US" sz="3200" dirty="0" err="1" smtClean="0"/>
              <a:t>nhau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MUC, B-Cubed, CEAF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trung</a:t>
            </a:r>
            <a:r>
              <a:rPr lang="en-US" sz="3200" dirty="0" smtClean="0"/>
              <a:t> </a:t>
            </a:r>
            <a:r>
              <a:rPr lang="en-US" sz="3200" dirty="0" err="1" smtClean="0"/>
              <a:t>bình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không</a:t>
            </a:r>
            <a:r>
              <a:rPr lang="en-US" sz="3200" dirty="0" smtClean="0"/>
              <a:t> </a:t>
            </a:r>
            <a:r>
              <a:rPr lang="en-US" sz="3200" dirty="0" err="1" smtClean="0"/>
              <a:t>trọng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3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đo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312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Mục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lục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800" y="1371600"/>
            <a:ext cx="7467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tài</a:t>
            </a:r>
            <a:endParaRPr lang="en-US" sz="3200" dirty="0" smtClean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liên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endParaRPr lang="en-US" sz="3200" dirty="0"/>
          </a:p>
          <a:p>
            <a:pPr marL="514350" lvl="0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đánh</a:t>
            </a:r>
            <a:r>
              <a:rPr lang="en-US" sz="3200" dirty="0" smtClean="0"/>
              <a:t> </a:t>
            </a:r>
            <a:r>
              <a:rPr lang="en-US" sz="3200" dirty="0" err="1" smtClean="0"/>
              <a:t>giá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232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chép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1 </a:t>
            </a:r>
            <a:r>
              <a:rPr lang="en-US" sz="3200" dirty="0" err="1" smtClean="0"/>
              <a:t>cá</a:t>
            </a:r>
            <a:r>
              <a:rPr lang="en-US" sz="3200" dirty="0" smtClean="0"/>
              <a:t> </a:t>
            </a:r>
            <a:r>
              <a:rPr lang="en-US" sz="3200" dirty="0" err="1" smtClean="0"/>
              <a:t>nhân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quá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khám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chữ</a:t>
            </a:r>
            <a:r>
              <a:rPr lang="en-US" sz="3200" dirty="0" err="1" smtClean="0"/>
              <a:t>a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trở</a:t>
            </a:r>
            <a:r>
              <a:rPr lang="en-US" sz="3200" dirty="0" smtClean="0"/>
              <a:t> </a:t>
            </a:r>
            <a:r>
              <a:rPr lang="en-US" sz="3200" dirty="0" err="1" smtClean="0"/>
              <a:t>nên</a:t>
            </a:r>
            <a:r>
              <a:rPr lang="en-US" sz="3200" dirty="0" smtClean="0"/>
              <a:t> </a:t>
            </a:r>
            <a:r>
              <a:rPr lang="en-US" sz="3200" dirty="0" err="1" smtClean="0"/>
              <a:t>phổ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hơn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điện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đang</a:t>
            </a:r>
            <a:r>
              <a:rPr lang="en-US" sz="3200" dirty="0" smtClean="0"/>
              <a:t> </a:t>
            </a:r>
            <a:r>
              <a:rPr lang="en-US" sz="3200" dirty="0" err="1" smtClean="0"/>
              <a:t>dần</a:t>
            </a:r>
            <a:r>
              <a:rPr lang="en-US" sz="3200" dirty="0" smtClean="0"/>
              <a:t> </a:t>
            </a:r>
            <a:r>
              <a:rPr lang="en-US" sz="3200" dirty="0" err="1" smtClean="0"/>
              <a:t>thay</a:t>
            </a:r>
            <a:r>
              <a:rPr lang="en-US" sz="3200" dirty="0" smtClean="0"/>
              <a:t> </a:t>
            </a:r>
            <a:r>
              <a:rPr lang="en-US" sz="3200" dirty="0" err="1" smtClean="0"/>
              <a:t>thế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truyền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672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8" y="65156"/>
            <a:ext cx="3678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bệnh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thác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hiệu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nghiên</a:t>
            </a:r>
            <a:r>
              <a:rPr lang="en-US" sz="3200" dirty="0" smtClean="0"/>
              <a:t> </a:t>
            </a:r>
            <a:r>
              <a:rPr lang="en-US" sz="3200" dirty="0" err="1" smtClean="0"/>
              <a:t>cứu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r>
              <a:rPr lang="en-US" sz="3200" dirty="0" smtClean="0"/>
              <a:t> (PGĐTC)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PGĐTC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xác</a:t>
            </a:r>
            <a:r>
              <a:rPr lang="en-US" sz="3200" dirty="0" smtClean="0"/>
              <a:t> 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2 </a:t>
            </a:r>
            <a:r>
              <a:rPr lang="en-US" sz="3200" dirty="0" err="1" smtClean="0"/>
              <a:t>khái</a:t>
            </a:r>
            <a:r>
              <a:rPr lang="en-US" sz="3200" dirty="0" smtClean="0"/>
              <a:t> </a:t>
            </a:r>
            <a:r>
              <a:rPr lang="en-US" sz="3200" dirty="0" err="1" smtClean="0"/>
              <a:t>niệm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văn</a:t>
            </a:r>
            <a:r>
              <a:rPr lang="en-US" sz="3200" dirty="0" smtClean="0"/>
              <a:t> </a:t>
            </a: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trỏ</a:t>
            </a:r>
            <a:r>
              <a:rPr lang="en-US" sz="3200" dirty="0" smtClean="0"/>
              <a:t> </a:t>
            </a:r>
            <a:r>
              <a:rPr lang="en-US" sz="3200" dirty="0" err="1" smtClean="0"/>
              <a:t>tới</a:t>
            </a:r>
            <a:r>
              <a:rPr lang="en-US" sz="3200" dirty="0" smtClean="0"/>
              <a:t> 1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hay </a:t>
            </a:r>
            <a:r>
              <a:rPr lang="en-US" sz="3200" dirty="0" err="1" smtClean="0"/>
              <a:t>không</a:t>
            </a:r>
            <a:endParaRPr lang="en-US" sz="3200" dirty="0" smtClean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smtClean="0"/>
              <a:t>PGĐTC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bước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thác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trong</a:t>
            </a:r>
            <a:r>
              <a:rPr lang="en-US" sz="3200" dirty="0"/>
              <a:t> </a:t>
            </a:r>
            <a:r>
              <a:rPr lang="en-US" sz="3200" dirty="0" smtClean="0"/>
              <a:t>BADT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5498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 smtClean="0"/>
              <a:t>là</a:t>
            </a:r>
            <a:endParaRPr lang="en-US" sz="3200" dirty="0" smtClean="0"/>
          </a:p>
          <a:p>
            <a:pPr>
              <a:spcBef>
                <a:spcPct val="20000"/>
              </a:spcBef>
              <a:defRPr/>
            </a:pPr>
            <a:endParaRPr lang="en-US" sz="3200" dirty="0"/>
          </a:p>
          <a:p>
            <a:pPr>
              <a:spcBef>
                <a:spcPct val="20000"/>
              </a:spcBef>
              <a:defRPr/>
            </a:pPr>
            <a:r>
              <a:rPr lang="en-US" sz="3200" b="1" dirty="0"/>
              <a:t>“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</a:t>
            </a:r>
            <a:r>
              <a:rPr lang="en-US" sz="3200" b="1" dirty="0" err="1"/>
              <a:t>đồng</a:t>
            </a:r>
            <a:r>
              <a:rPr lang="en-US" sz="3200" b="1" dirty="0"/>
              <a:t> </a:t>
            </a:r>
            <a:r>
              <a:rPr lang="en-US" sz="3200" b="1" dirty="0" err="1"/>
              <a:t>tham</a:t>
            </a:r>
            <a:r>
              <a:rPr lang="en-US" sz="3200" b="1" dirty="0"/>
              <a:t> </a:t>
            </a:r>
            <a:r>
              <a:rPr lang="en-US" sz="3200" b="1" dirty="0" err="1"/>
              <a:t>chiếu</a:t>
            </a:r>
            <a:r>
              <a:rPr lang="en-US" sz="3200" b="1" dirty="0"/>
              <a:t> </a:t>
            </a:r>
            <a:r>
              <a:rPr lang="en-US" sz="3200" b="1" dirty="0" err="1"/>
              <a:t>trên</a:t>
            </a:r>
            <a:r>
              <a:rPr lang="en-US" sz="3200" b="1" dirty="0"/>
              <a:t> </a:t>
            </a:r>
            <a:r>
              <a:rPr lang="en-US" sz="3200" b="1" dirty="0" err="1"/>
              <a:t>bệnh</a:t>
            </a:r>
            <a:r>
              <a:rPr lang="en-US" sz="3200" b="1" dirty="0"/>
              <a:t> </a:t>
            </a:r>
            <a:r>
              <a:rPr lang="en-US" sz="3200" b="1" dirty="0" err="1"/>
              <a:t>án</a:t>
            </a:r>
            <a:r>
              <a:rPr lang="en-US" sz="3200" b="1" dirty="0"/>
              <a:t> </a:t>
            </a:r>
            <a:r>
              <a:rPr lang="en-US" sz="3200" b="1" dirty="0" err="1"/>
              <a:t>điện</a:t>
            </a:r>
            <a:r>
              <a:rPr lang="en-US" sz="3200" b="1" dirty="0"/>
              <a:t> </a:t>
            </a:r>
            <a:r>
              <a:rPr lang="en-US" sz="3200" b="1" dirty="0" err="1"/>
              <a:t>tử</a:t>
            </a:r>
            <a:r>
              <a:rPr lang="en-US" sz="3200" b="1" dirty="0"/>
              <a:t> </a:t>
            </a:r>
            <a:r>
              <a:rPr lang="en-US" sz="3200" b="1" dirty="0" err="1"/>
              <a:t>với</a:t>
            </a:r>
            <a:r>
              <a:rPr lang="en-US" sz="3200" b="1" dirty="0"/>
              <a:t> </a:t>
            </a:r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khái</a:t>
            </a:r>
            <a:r>
              <a:rPr lang="en-US" sz="3200" b="1" dirty="0"/>
              <a:t> </a:t>
            </a:r>
            <a:r>
              <a:rPr lang="en-US" sz="3200" b="1" dirty="0" err="1"/>
              <a:t>niệm</a:t>
            </a:r>
            <a:r>
              <a:rPr lang="en-US" sz="3200" b="1" dirty="0"/>
              <a:t> </a:t>
            </a:r>
            <a:r>
              <a:rPr lang="en-US" sz="3200" b="1" dirty="0" err="1"/>
              <a:t>đã</a:t>
            </a:r>
            <a:r>
              <a:rPr lang="en-US" sz="3200" b="1" dirty="0"/>
              <a:t> </a:t>
            </a:r>
            <a:r>
              <a:rPr lang="en-US" sz="3200" b="1" dirty="0" err="1"/>
              <a:t>được</a:t>
            </a:r>
            <a:r>
              <a:rPr lang="en-US" sz="3200" b="1" dirty="0"/>
              <a:t> </a:t>
            </a:r>
            <a:r>
              <a:rPr lang="en-US" sz="3200" b="1" dirty="0" err="1"/>
              <a:t>trích</a:t>
            </a:r>
            <a:r>
              <a:rPr lang="en-US" sz="3200" b="1" dirty="0"/>
              <a:t> </a:t>
            </a:r>
            <a:r>
              <a:rPr lang="en-US" sz="3200" b="1" dirty="0" err="1"/>
              <a:t>xuất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gán</a:t>
            </a:r>
            <a:r>
              <a:rPr lang="en-US" sz="3200" b="1" dirty="0"/>
              <a:t> </a:t>
            </a:r>
            <a:r>
              <a:rPr lang="en-US" sz="3200" b="1" dirty="0" err="1"/>
              <a:t>nhãn</a:t>
            </a:r>
            <a:r>
              <a:rPr lang="en-US" sz="3200" b="1" dirty="0"/>
              <a:t> </a:t>
            </a:r>
            <a:r>
              <a:rPr lang="en-US" sz="3200" b="1" dirty="0" err="1"/>
              <a:t>cho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tiếng</a:t>
            </a:r>
            <a:r>
              <a:rPr lang="en-US" sz="3200" b="1" dirty="0"/>
              <a:t> </a:t>
            </a:r>
            <a:r>
              <a:rPr lang="en-US" sz="3200" b="1" dirty="0" err="1"/>
              <a:t>Anh</a:t>
            </a:r>
            <a:r>
              <a:rPr lang="en-US" sz="3200" b="1" dirty="0" smtClean="0"/>
              <a:t>”</a:t>
            </a:r>
          </a:p>
          <a:p>
            <a:pPr>
              <a:spcBef>
                <a:spcPct val="20000"/>
              </a:spcBef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524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Giới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thiệu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tài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 err="1"/>
              <a:t>Đầu</a:t>
            </a:r>
            <a:r>
              <a:rPr lang="en-US" sz="3200" b="1" dirty="0"/>
              <a:t> </a:t>
            </a:r>
            <a:r>
              <a:rPr lang="en-US" sz="3200" b="1" dirty="0" err="1"/>
              <a:t>vào</a:t>
            </a:r>
            <a:r>
              <a:rPr lang="en-US" sz="3200" b="1" dirty="0"/>
              <a:t>: </a:t>
            </a:r>
            <a:r>
              <a:rPr lang="en-US" sz="3200" dirty="0" err="1"/>
              <a:t>gồm</a:t>
            </a:r>
            <a:r>
              <a:rPr lang="en-US" sz="3200" dirty="0"/>
              <a:t> 2 </a:t>
            </a:r>
            <a:r>
              <a:rPr lang="en-US" sz="3200" dirty="0" err="1"/>
              <a:t>phần</a:t>
            </a:r>
            <a:r>
              <a:rPr lang="en-US" sz="3200" dirty="0"/>
              <a:t>:</a:t>
            </a:r>
            <a:endParaRPr lang="en-US" sz="3200" b="1" dirty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hồ</a:t>
            </a:r>
            <a:r>
              <a:rPr lang="en-US" sz="3200" dirty="0"/>
              <a:t> </a:t>
            </a:r>
            <a:r>
              <a:rPr lang="en-US" sz="3200" dirty="0" err="1"/>
              <a:t>sơ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viện</a:t>
            </a:r>
            <a:endParaRPr lang="en-US" sz="3200" dirty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trích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gán</a:t>
            </a:r>
            <a:r>
              <a:rPr lang="en-US" sz="3200" dirty="0"/>
              <a:t> </a:t>
            </a:r>
            <a:r>
              <a:rPr lang="en-US" sz="3200" dirty="0" err="1"/>
              <a:t>nhãn</a:t>
            </a:r>
            <a:endParaRPr lang="en-US" sz="32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 err="1"/>
              <a:t>Đầu</a:t>
            </a:r>
            <a:r>
              <a:rPr lang="en-US" sz="3200" b="1" dirty="0"/>
              <a:t> </a:t>
            </a:r>
            <a:r>
              <a:rPr lang="en-US" sz="3200" b="1" dirty="0" err="1"/>
              <a:t>ra</a:t>
            </a:r>
            <a:r>
              <a:rPr lang="en-US" sz="3200" b="1" dirty="0"/>
              <a:t>: </a:t>
            </a:r>
            <a:r>
              <a:rPr lang="en-US" sz="3200" dirty="0" err="1"/>
              <a:t>danh</a:t>
            </a:r>
            <a:r>
              <a:rPr lang="en-US" sz="3200" dirty="0"/>
              <a:t> </a:t>
            </a:r>
            <a:r>
              <a:rPr lang="en-US" sz="3200" dirty="0" err="1"/>
              <a:t>sách</a:t>
            </a:r>
            <a:r>
              <a:rPr lang="en-US" sz="3200" dirty="0"/>
              <a:t> </a:t>
            </a:r>
            <a:r>
              <a:rPr lang="en-US" sz="3200" dirty="0" err="1"/>
              <a:t>chuỗi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r>
              <a:rPr lang="en-US" sz="3200" dirty="0"/>
              <a:t> </a:t>
            </a:r>
            <a:r>
              <a:rPr lang="en-US" sz="3200" dirty="0" err="1"/>
              <a:t>đồng</a:t>
            </a:r>
            <a:r>
              <a:rPr lang="en-US" sz="3200" dirty="0"/>
              <a:t> </a:t>
            </a:r>
            <a:r>
              <a:rPr lang="en-US" sz="3200" dirty="0" err="1"/>
              <a:t>tham</a:t>
            </a:r>
            <a:r>
              <a:rPr lang="en-US" sz="3200" dirty="0"/>
              <a:t> </a:t>
            </a:r>
            <a:r>
              <a:rPr lang="en-US" sz="3200" dirty="0" err="1"/>
              <a:t>chiếu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53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Công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trình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liên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quan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I2b2 </a:t>
            </a:r>
            <a:r>
              <a:rPr lang="en-US" sz="2800" dirty="0" err="1" smtClean="0"/>
              <a:t>là</a:t>
            </a:r>
            <a:r>
              <a:rPr lang="en-US" sz="2800" dirty="0" smtClean="0"/>
              <a:t> ….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thách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i2b2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thách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2011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i="1" dirty="0" err="1"/>
              <a:t>Phân</a:t>
            </a:r>
            <a:r>
              <a:rPr lang="en-US" sz="2800" i="1" dirty="0"/>
              <a:t> </a:t>
            </a:r>
            <a:r>
              <a:rPr lang="en-US" sz="2800" i="1" dirty="0" err="1"/>
              <a:t>giải</a:t>
            </a:r>
            <a:r>
              <a:rPr lang="en-US" sz="2800" i="1" dirty="0"/>
              <a:t> </a:t>
            </a:r>
            <a:r>
              <a:rPr lang="en-US" sz="2800" i="1" dirty="0" err="1"/>
              <a:t>đồng</a:t>
            </a:r>
            <a:r>
              <a:rPr lang="en-US" sz="2800" i="1" dirty="0"/>
              <a:t> </a:t>
            </a:r>
            <a:r>
              <a:rPr lang="en-US" sz="2800" i="1" dirty="0" err="1"/>
              <a:t>tham</a:t>
            </a:r>
            <a:r>
              <a:rPr lang="en-US" sz="2800" i="1" dirty="0"/>
              <a:t> </a:t>
            </a:r>
            <a:r>
              <a:rPr lang="en-US" sz="2800" i="1" dirty="0" err="1"/>
              <a:t>chiếu</a:t>
            </a:r>
            <a:r>
              <a:rPr lang="en-US" sz="2800" i="1" dirty="0"/>
              <a:t> </a:t>
            </a:r>
            <a:r>
              <a:rPr lang="en-US" sz="2800" i="1" dirty="0" err="1"/>
              <a:t>trong</a:t>
            </a:r>
            <a:r>
              <a:rPr lang="en-US" sz="2800" i="1" dirty="0"/>
              <a:t> </a:t>
            </a:r>
            <a:r>
              <a:rPr lang="en-US" sz="2800" i="1" dirty="0" err="1"/>
              <a:t>bệnh</a:t>
            </a:r>
            <a:r>
              <a:rPr lang="en-US" sz="2800" i="1" dirty="0"/>
              <a:t> </a:t>
            </a:r>
            <a:r>
              <a:rPr lang="en-US" sz="2800" i="1" dirty="0" err="1"/>
              <a:t>án</a:t>
            </a:r>
            <a:r>
              <a:rPr lang="en-US" sz="2800" i="1" dirty="0"/>
              <a:t> </a:t>
            </a:r>
            <a:r>
              <a:rPr lang="en-US" sz="2800" i="1" dirty="0" err="1"/>
              <a:t>điện</a:t>
            </a:r>
            <a:r>
              <a:rPr lang="en-US" sz="2800" i="1" dirty="0"/>
              <a:t> </a:t>
            </a:r>
            <a:r>
              <a:rPr lang="en-US" sz="2800" i="1" dirty="0" err="1"/>
              <a:t>tử</a:t>
            </a:r>
            <a:endParaRPr lang="en-US" sz="28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tốt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thử</a:t>
            </a:r>
            <a:r>
              <a:rPr lang="en-US" sz="2800" dirty="0" smtClean="0"/>
              <a:t> </a:t>
            </a:r>
            <a:r>
              <a:rPr lang="en-US" sz="2800" dirty="0" err="1" smtClean="0"/>
              <a:t>thách</a:t>
            </a:r>
            <a:r>
              <a:rPr lang="en-US" sz="2800" dirty="0" smtClean="0"/>
              <a:t> </a:t>
            </a:r>
            <a:r>
              <a:rPr lang="en-US" sz="2800" dirty="0" err="1" smtClean="0"/>
              <a:t>năm</a:t>
            </a:r>
            <a:r>
              <a:rPr lang="en-US" sz="2800" dirty="0" smtClean="0"/>
              <a:t> 2011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571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8"/>
          <p:cNvSpPr txBox="1">
            <a:spLocks/>
          </p:cNvSpPr>
          <p:nvPr/>
        </p:nvSpPr>
        <p:spPr>
          <a:xfrm>
            <a:off x="685799" y="1371600"/>
            <a:ext cx="826298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nhóm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xuất</a:t>
            </a:r>
            <a:r>
              <a:rPr lang="en-US" sz="3200" dirty="0" smtClean="0"/>
              <a:t> </a:t>
            </a:r>
            <a:r>
              <a:rPr lang="en-US" sz="3200" dirty="0" err="1" smtClean="0"/>
              <a:t>bao</a:t>
            </a:r>
            <a:r>
              <a:rPr lang="en-US" sz="3200" dirty="0" smtClean="0"/>
              <a:t> </a:t>
            </a:r>
            <a:r>
              <a:rPr lang="en-US" sz="3200" dirty="0" err="1" smtClean="0"/>
              <a:t>gồm</a:t>
            </a:r>
            <a:r>
              <a:rPr lang="en-US" sz="3200" dirty="0" smtClean="0"/>
              <a:t> 2 </a:t>
            </a: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:</a:t>
            </a:r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huấn</a:t>
            </a:r>
            <a:r>
              <a:rPr lang="en-US" sz="3200" dirty="0" smtClean="0"/>
              <a:t> </a:t>
            </a:r>
            <a:r>
              <a:rPr lang="en-US" sz="3200" dirty="0" err="1" smtClean="0"/>
              <a:t>luyện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loại</a:t>
            </a:r>
            <a:endParaRPr lang="en-US" sz="3200" dirty="0" smtClean="0"/>
          </a:p>
          <a:p>
            <a:pPr marL="1428750" lvl="2" indent="-51435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đồng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chiếu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879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>
            <a:spLocks/>
          </p:cNvSpPr>
          <p:nvPr/>
        </p:nvSpPr>
        <p:spPr bwMode="auto">
          <a:xfrm>
            <a:off x="-1" y="0"/>
            <a:ext cx="9155401" cy="838199"/>
          </a:xfrm>
          <a:prstGeom prst="rect">
            <a:avLst/>
          </a:prstGeom>
          <a:solidFill>
            <a:schemeClr val="accent1"/>
          </a:solidFill>
          <a:ln w="19050" cap="sq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6417" y="65156"/>
            <a:ext cx="821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Phương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pháp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đề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xuất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129807"/>
            <a:ext cx="1381563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792408"/>
              </p:ext>
            </p:extLst>
          </p:nvPr>
        </p:nvGraphicFramePr>
        <p:xfrm>
          <a:off x="1670335" y="981602"/>
          <a:ext cx="5744443" cy="481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4" imgW="3933713" imgH="3314780" progId="Visio.Drawing.15">
                  <p:embed/>
                </p:oleObj>
              </mc:Choice>
              <mc:Fallback>
                <p:oleObj r:id="rId4" imgW="3933713" imgH="331478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335" y="981602"/>
                        <a:ext cx="5744443" cy="4812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88017" y="5912803"/>
            <a:ext cx="21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524</Words>
  <Application>Microsoft Office PowerPoint</Application>
  <PresentationFormat>On-screen Show (4:3)</PresentationFormat>
  <Paragraphs>67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.VnTifani Heavy</vt:lpstr>
      <vt:lpstr>Arial</vt:lpstr>
      <vt:lpstr>Calibri</vt:lpstr>
      <vt:lpstr>Office Theme</vt:lpstr>
      <vt:lpstr>Visio.Drawing.15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NhuVanTran</dc:creator>
  <cp:lastModifiedBy>51104040@stu.hcmut.edu.vn</cp:lastModifiedBy>
  <cp:revision>211</cp:revision>
  <dcterms:created xsi:type="dcterms:W3CDTF">2006-08-16T00:00:00Z</dcterms:created>
  <dcterms:modified xsi:type="dcterms:W3CDTF">2015-06-14T03:35:25Z</dcterms:modified>
</cp:coreProperties>
</file>