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6" r:id="rId3"/>
    <p:sldId id="267" r:id="rId4"/>
    <p:sldId id="268" r:id="rId5"/>
    <p:sldId id="271" r:id="rId6"/>
    <p:sldId id="272" r:id="rId7"/>
    <p:sldId id="273" r:id="rId8"/>
    <p:sldId id="282" r:id="rId9"/>
    <p:sldId id="283" r:id="rId10"/>
    <p:sldId id="277" r:id="rId11"/>
    <p:sldId id="279" r:id="rId12"/>
    <p:sldId id="28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25" autoAdjust="0"/>
  </p:normalViewPr>
  <p:slideViewPr>
    <p:cSldViewPr>
      <p:cViewPr varScale="1">
        <p:scale>
          <a:sx n="95" d="100"/>
          <a:sy n="95" d="100"/>
        </p:scale>
        <p:origin x="19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63989-F51D-4B78-87A0-2B42C235069E}" type="datetimeFigureOut">
              <a:rPr lang="en-US" smtClean="0"/>
              <a:t>15/06/2015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530BA-5437-4DFA-8080-5BAF09EE6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8ADEE-DA6F-479F-9793-942DFE9100E4}" type="datetimeFigureOut">
              <a:rPr lang="en-US" smtClean="0"/>
              <a:pPr/>
              <a:t>15/06/2015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A25F1-B488-4B6B-A919-7989C5970A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60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86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43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59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70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86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95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78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74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59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85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89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5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3BD-4A04-42F2-9937-D2ABD88EB778}" type="datetime1">
              <a:rPr lang="en-US" smtClean="0"/>
              <a:t>15/06/2015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921A-402A-48AB-BAEE-852F9B9B0F7E}" type="datetime1">
              <a:rPr lang="en-US" smtClean="0"/>
              <a:t>15/06/2015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08C-026F-4BD9-B84F-C6D4B77E740D}" type="datetime1">
              <a:rPr lang="en-US" smtClean="0"/>
              <a:t>15/06/2015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EC45-0F5D-4AED-BD48-802B04DDCA02}" type="datetime1">
              <a:rPr lang="en-US" smtClean="0"/>
              <a:t>15/06/2015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1394-E84E-4B9F-9128-D0725CA254B0}" type="datetime1">
              <a:rPr lang="en-US" smtClean="0"/>
              <a:t>15/06/2015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380D-B93E-479B-B463-98E5D24200DC}" type="datetime1">
              <a:rPr lang="en-US" smtClean="0"/>
              <a:t>15/06/2015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D9B5-331B-4EF8-A768-FA6F9B48D031}" type="datetime1">
              <a:rPr lang="en-US" smtClean="0"/>
              <a:t>15/06/2015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ECF8-9A84-4F75-9AC1-2E63C49A7960}" type="datetime1">
              <a:rPr lang="en-US" smtClean="0"/>
              <a:t>15/06/2015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8D00-E399-4D92-85D1-29CA4F08D160}" type="datetime1">
              <a:rPr lang="en-US" smtClean="0"/>
              <a:t>15/06/2015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62DB-A5E7-46F9-9321-E7339F471910}" type="datetime1">
              <a:rPr lang="en-US" smtClean="0"/>
              <a:t>15/06/2015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F65-AFCA-4005-9416-7F0863B45A83}" type="datetime1">
              <a:rPr lang="en-US" smtClean="0"/>
              <a:t>15/06/2015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39B0C-0A1A-4F29-BE6D-285F3581F013}" type="datetime1">
              <a:rPr lang="en-US" smtClean="0"/>
              <a:t>15/06/2015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1.vsdx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-1" y="3560618"/>
            <a:ext cx="9148376" cy="111125"/>
          </a:xfrm>
          <a:prstGeom prst="rect">
            <a:avLst/>
          </a:prstGeom>
          <a:solidFill>
            <a:srgbClr val="918485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Rectangle 3"/>
          <p:cNvSpPr>
            <a:spLocks/>
          </p:cNvSpPr>
          <p:nvPr/>
        </p:nvSpPr>
        <p:spPr bwMode="auto">
          <a:xfrm>
            <a:off x="-1" y="2125714"/>
            <a:ext cx="9155401" cy="1527175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1" name="Rectangle 4"/>
          <p:cNvSpPr>
            <a:spLocks/>
          </p:cNvSpPr>
          <p:nvPr/>
        </p:nvSpPr>
        <p:spPr bwMode="auto">
          <a:xfrm>
            <a:off x="-1" y="1981056"/>
            <a:ext cx="9148376" cy="120650"/>
          </a:xfrm>
          <a:prstGeom prst="rect">
            <a:avLst/>
          </a:prstGeom>
          <a:solidFill>
            <a:srgbClr val="E6B1AB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7"/>
          <p:cNvSpPr txBox="1">
            <a:spLocks noChangeArrowheads="1"/>
          </p:cNvSpPr>
          <p:nvPr/>
        </p:nvSpPr>
        <p:spPr>
          <a:xfrm>
            <a:off x="419099" y="2146155"/>
            <a:ext cx="8229600" cy="1470025"/>
          </a:xfrm>
          <a:prstGeom prst="rect">
            <a:avLst/>
          </a:prstGeom>
        </p:spPr>
        <p:txBody>
          <a:bodyPr vert="horz" lIns="91440" tIns="45720" rIns="13208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Phân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giải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đồng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tham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chiếu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trong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bệnh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án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điện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tử</a:t>
            </a:r>
            <a:endParaRPr lang="en-US" sz="2200" dirty="0">
              <a:solidFill>
                <a:schemeClr val="bg1"/>
              </a:solidFill>
              <a:latin typeface=".VnTifani Heavy" pitchFamily="34" charset="0"/>
            </a:endParaRPr>
          </a:p>
        </p:txBody>
      </p:sp>
      <p:sp>
        <p:nvSpPr>
          <p:cNvPr id="21" name="TextBox 14"/>
          <p:cNvSpPr txBox="1">
            <a:spLocks noChangeArrowheads="1"/>
          </p:cNvSpPr>
          <p:nvPr/>
        </p:nvSpPr>
        <p:spPr bwMode="auto">
          <a:xfrm>
            <a:off x="3348080" y="4230598"/>
            <a:ext cx="560070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Nguyễn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Duy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Hưng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- 51101475</a:t>
            </a:r>
          </a:p>
          <a:p>
            <a:pPr algn="r"/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Vương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Anh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Tuấn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- 51104040</a:t>
            </a:r>
          </a:p>
          <a:p>
            <a:pPr algn="r"/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Giáo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viên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hướng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dẫn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: Cao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Hoàng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Trụ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algn="r"/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Giáo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viên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phản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biện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Lương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Thế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Nhân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50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Phương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pháp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đề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xuất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129807"/>
            <a:ext cx="1381563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1" y="1474082"/>
            <a:ext cx="1025140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483420"/>
              </p:ext>
            </p:extLst>
          </p:nvPr>
        </p:nvGraphicFramePr>
        <p:xfrm>
          <a:off x="421177" y="1143000"/>
          <a:ext cx="8089895" cy="4926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r:id="rId4" imgW="5505405" imgH="3343454" progId="Visio.Drawing.15">
                  <p:embed/>
                </p:oleObj>
              </mc:Choice>
              <mc:Fallback>
                <p:oleObj r:id="rId4" imgW="5505405" imgH="334345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77" y="1143000"/>
                        <a:ext cx="8089895" cy="49267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539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mtClean="0">
                <a:solidFill>
                  <a:schemeClr val="bg1"/>
                </a:solidFill>
              </a:rPr>
              <a:t>Thí nghiệm đánh giá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Tập</a:t>
            </a:r>
            <a:r>
              <a:rPr lang="en-US" sz="3200" dirty="0" smtClean="0"/>
              <a:t> </a:t>
            </a:r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 </a:t>
            </a:r>
            <a:r>
              <a:rPr lang="en-US" sz="3200" dirty="0" err="1" smtClean="0"/>
              <a:t>tiếng</a:t>
            </a:r>
            <a:r>
              <a:rPr lang="en-US" sz="3200" dirty="0" smtClean="0"/>
              <a:t> </a:t>
            </a:r>
            <a:r>
              <a:rPr lang="en-US" sz="3200" dirty="0" err="1" smtClean="0"/>
              <a:t>Anh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cung</a:t>
            </a:r>
            <a:r>
              <a:rPr lang="en-US" sz="3200" dirty="0" smtClean="0"/>
              <a:t> </a:t>
            </a:r>
            <a:r>
              <a:rPr lang="en-US" sz="3200" dirty="0" err="1" smtClean="0"/>
              <a:t>cấp</a:t>
            </a:r>
            <a:r>
              <a:rPr lang="en-US" sz="3200" dirty="0" smtClean="0"/>
              <a:t> </a:t>
            </a:r>
            <a:r>
              <a:rPr lang="en-US" sz="3200" dirty="0" err="1" smtClean="0"/>
              <a:t>bởi</a:t>
            </a:r>
            <a:r>
              <a:rPr lang="en-US" sz="3200" dirty="0" smtClean="0"/>
              <a:t> i2b2 </a:t>
            </a:r>
            <a:r>
              <a:rPr lang="en-US" sz="3200" dirty="0" err="1" smtClean="0"/>
              <a:t>kèm</a:t>
            </a:r>
            <a:r>
              <a:rPr lang="en-US" sz="3200" dirty="0" smtClean="0"/>
              <a:t> </a:t>
            </a:r>
            <a:r>
              <a:rPr lang="en-US" sz="3200" dirty="0" err="1" smtClean="0"/>
              <a:t>theo</a:t>
            </a:r>
            <a:r>
              <a:rPr lang="en-US" sz="3200" dirty="0" smtClean="0"/>
              <a:t> </a:t>
            </a:r>
            <a:r>
              <a:rPr lang="en-US" sz="3200" dirty="0" err="1" smtClean="0"/>
              <a:t>thử</a:t>
            </a:r>
            <a:r>
              <a:rPr lang="en-US" sz="3200" dirty="0" smtClean="0"/>
              <a:t> </a:t>
            </a:r>
            <a:r>
              <a:rPr lang="en-US" sz="3200" dirty="0" err="1" smtClean="0"/>
              <a:t>thách</a:t>
            </a:r>
            <a:r>
              <a:rPr lang="en-US" sz="3200" dirty="0" smtClean="0"/>
              <a:t> </a:t>
            </a:r>
            <a:r>
              <a:rPr lang="en-US" sz="3200" dirty="0" err="1" smtClean="0"/>
              <a:t>năm</a:t>
            </a:r>
            <a:r>
              <a:rPr lang="en-US" sz="3200" dirty="0" smtClean="0"/>
              <a:t> 2011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bệnh</a:t>
            </a:r>
            <a:r>
              <a:rPr lang="en-US" sz="2800" dirty="0" smtClean="0"/>
              <a:t> </a:t>
            </a:r>
            <a:r>
              <a:rPr lang="en-US" sz="2800" dirty="0" err="1" smtClean="0"/>
              <a:t>án</a:t>
            </a:r>
            <a:r>
              <a:rPr lang="en-US" sz="2800" dirty="0" smtClean="0"/>
              <a:t> </a:t>
            </a:r>
            <a:r>
              <a:rPr lang="en-US" sz="2800" dirty="0" err="1" smtClean="0"/>
              <a:t>đã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gán</a:t>
            </a:r>
            <a:r>
              <a:rPr lang="en-US" sz="2800" dirty="0" smtClean="0"/>
              <a:t> </a:t>
            </a:r>
            <a:r>
              <a:rPr lang="en-US" sz="2800" dirty="0" err="1" smtClean="0"/>
              <a:t>nhãn</a:t>
            </a:r>
            <a:r>
              <a:rPr lang="en-US" sz="2800" dirty="0" smtClean="0"/>
              <a:t> </a:t>
            </a:r>
            <a:r>
              <a:rPr lang="en-US" sz="2800" dirty="0" err="1" smtClean="0"/>
              <a:t>bằng</a:t>
            </a:r>
            <a:r>
              <a:rPr lang="en-US" sz="2800" dirty="0" smtClean="0"/>
              <a:t> </a:t>
            </a:r>
            <a:r>
              <a:rPr lang="en-US" sz="2800" dirty="0" err="1" smtClean="0"/>
              <a:t>tay</a:t>
            </a:r>
            <a:r>
              <a:rPr lang="en-US" sz="2800" dirty="0" smtClean="0"/>
              <a:t> </a:t>
            </a:r>
            <a:r>
              <a:rPr lang="en-US" sz="2800" dirty="0" err="1" smtClean="0"/>
              <a:t>bởi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chuyên</a:t>
            </a:r>
            <a:r>
              <a:rPr lang="en-US" sz="2800" dirty="0" smtClean="0"/>
              <a:t> </a:t>
            </a:r>
            <a:r>
              <a:rPr lang="en-US" sz="2800" dirty="0" err="1" smtClean="0"/>
              <a:t>gia</a:t>
            </a:r>
            <a:r>
              <a:rPr lang="en-US" sz="2800" dirty="0" smtClean="0"/>
              <a:t> y </a:t>
            </a:r>
            <a:r>
              <a:rPr lang="en-US" sz="2800" dirty="0" err="1" smtClean="0"/>
              <a:t>tế</a:t>
            </a:r>
            <a:endParaRPr lang="en-US" sz="2800" dirty="0" smtClean="0"/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/>
              <a:t>Gồm</a:t>
            </a:r>
            <a:r>
              <a:rPr lang="en-US" sz="2800" dirty="0" smtClean="0"/>
              <a:t> 251 </a:t>
            </a:r>
            <a:r>
              <a:rPr lang="en-US" sz="2800" dirty="0" err="1" smtClean="0"/>
              <a:t>mẫu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tập</a:t>
            </a:r>
            <a:r>
              <a:rPr lang="en-US" sz="2800" dirty="0" smtClean="0"/>
              <a:t> </a:t>
            </a:r>
            <a:r>
              <a:rPr lang="en-US" sz="2800" dirty="0" err="1" smtClean="0"/>
              <a:t>huấn</a:t>
            </a:r>
            <a:r>
              <a:rPr lang="en-US" sz="2800" dirty="0" smtClean="0"/>
              <a:t> </a:t>
            </a:r>
            <a:r>
              <a:rPr lang="en-US" sz="2800" dirty="0" err="1" smtClean="0"/>
              <a:t>luyện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175 </a:t>
            </a:r>
            <a:r>
              <a:rPr lang="en-US" sz="2800" dirty="0" err="1" smtClean="0"/>
              <a:t>mẫu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tập</a:t>
            </a:r>
            <a:r>
              <a:rPr lang="en-US" sz="2800" dirty="0" smtClean="0"/>
              <a:t> </a:t>
            </a:r>
            <a:r>
              <a:rPr lang="en-US" sz="2800" err="1" smtClean="0"/>
              <a:t>kiểm</a:t>
            </a:r>
            <a:r>
              <a:rPr lang="en-US" sz="2800" smtClean="0"/>
              <a:t> tra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/>
              <a:t>Tập dữ liệu tiếng Việt đang được xây dựng tạm thời với 1117 mẫu trong đó có 257 mẫu đã được gán </a:t>
            </a:r>
            <a:r>
              <a:rPr lang="en-US" sz="3200" smtClean="0"/>
              <a:t>nhãn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56187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mtClean="0">
                <a:solidFill>
                  <a:schemeClr val="bg1"/>
                </a:solidFill>
              </a:rPr>
              <a:t>Thí nghiệm đánh giá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Hiệu</a:t>
            </a:r>
            <a:r>
              <a:rPr lang="en-US" sz="3200" dirty="0" smtClean="0"/>
              <a:t> </a:t>
            </a:r>
            <a:r>
              <a:rPr lang="en-US" sz="3200" dirty="0" err="1" smtClean="0"/>
              <a:t>năng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đánh</a:t>
            </a:r>
            <a:r>
              <a:rPr lang="en-US" sz="3200" dirty="0" smtClean="0"/>
              <a:t> </a:t>
            </a:r>
            <a:r>
              <a:rPr lang="en-US" sz="3200" dirty="0" err="1" smtClean="0"/>
              <a:t>giá</a:t>
            </a:r>
            <a:r>
              <a:rPr lang="en-US" sz="3200" dirty="0" smtClean="0"/>
              <a:t> qua 3 </a:t>
            </a:r>
            <a:r>
              <a:rPr lang="en-US" sz="3200" dirty="0" err="1" smtClean="0"/>
              <a:t>độ</a:t>
            </a:r>
            <a:r>
              <a:rPr lang="en-US" sz="3200" dirty="0" smtClean="0"/>
              <a:t> </a:t>
            </a:r>
            <a:r>
              <a:rPr lang="en-US" sz="3200" dirty="0" err="1" smtClean="0"/>
              <a:t>đo</a:t>
            </a:r>
            <a:r>
              <a:rPr lang="en-US" sz="3200" dirty="0" smtClean="0"/>
              <a:t>: </a:t>
            </a:r>
            <a:r>
              <a:rPr lang="en-US" sz="3200" err="1" smtClean="0"/>
              <a:t>độ</a:t>
            </a:r>
            <a:r>
              <a:rPr lang="en-US" sz="3200" smtClean="0"/>
              <a:t> chính xác (precision</a:t>
            </a:r>
            <a:r>
              <a:rPr lang="en-US" sz="3200" dirty="0" smtClean="0"/>
              <a:t>), </a:t>
            </a:r>
            <a:r>
              <a:rPr lang="en-US" sz="3200" dirty="0" err="1" smtClean="0"/>
              <a:t>độ</a:t>
            </a:r>
            <a:r>
              <a:rPr lang="en-US" sz="3200" dirty="0" smtClean="0"/>
              <a:t> </a:t>
            </a:r>
            <a:r>
              <a:rPr lang="en-US" sz="3200" dirty="0" err="1" smtClean="0"/>
              <a:t>đầy</a:t>
            </a:r>
            <a:r>
              <a:rPr lang="en-US" sz="3200" dirty="0" smtClean="0"/>
              <a:t> </a:t>
            </a:r>
            <a:r>
              <a:rPr lang="en-US" sz="3200" dirty="0" err="1" smtClean="0"/>
              <a:t>đủ</a:t>
            </a:r>
            <a:r>
              <a:rPr lang="en-US" sz="3200" dirty="0" smtClean="0"/>
              <a:t> (recall),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độ</a:t>
            </a:r>
            <a:r>
              <a:rPr lang="en-US" sz="3200" dirty="0" smtClean="0"/>
              <a:t> </a:t>
            </a:r>
            <a:r>
              <a:rPr lang="en-US" sz="3200" dirty="0" err="1" smtClean="0"/>
              <a:t>đo</a:t>
            </a:r>
            <a:r>
              <a:rPr lang="en-US" sz="3200" dirty="0" smtClean="0"/>
              <a:t> F (F-measure)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độ</a:t>
            </a:r>
            <a:r>
              <a:rPr lang="en-US" sz="3200" dirty="0" smtClean="0"/>
              <a:t> </a:t>
            </a:r>
            <a:r>
              <a:rPr lang="en-US" sz="3200" dirty="0" err="1" smtClean="0"/>
              <a:t>đo</a:t>
            </a:r>
            <a:r>
              <a:rPr lang="en-US" sz="3200" dirty="0" smtClean="0"/>
              <a:t> </a:t>
            </a:r>
            <a:r>
              <a:rPr lang="en-US" sz="3200" dirty="0" err="1" smtClean="0"/>
              <a:t>trên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tính</a:t>
            </a:r>
            <a:r>
              <a:rPr lang="en-US" sz="3200" dirty="0" smtClean="0"/>
              <a:t> qua 3 </a:t>
            </a:r>
            <a:r>
              <a:rPr lang="en-US" sz="3200" dirty="0" err="1" smtClean="0"/>
              <a:t>hệ</a:t>
            </a:r>
            <a:r>
              <a:rPr lang="en-US" sz="3200" dirty="0" smtClean="0"/>
              <a:t> </a:t>
            </a:r>
            <a:r>
              <a:rPr lang="en-US" sz="3200" dirty="0" err="1" smtClean="0"/>
              <a:t>đo</a:t>
            </a:r>
            <a:r>
              <a:rPr lang="en-US" sz="3200" dirty="0" smtClean="0"/>
              <a:t> </a:t>
            </a:r>
            <a:r>
              <a:rPr lang="en-US" sz="3200" dirty="0" err="1" smtClean="0"/>
              <a:t>khác</a:t>
            </a:r>
            <a:r>
              <a:rPr lang="en-US" sz="3200" dirty="0" smtClean="0"/>
              <a:t> </a:t>
            </a:r>
            <a:r>
              <a:rPr lang="en-US" sz="3200" dirty="0" err="1" smtClean="0"/>
              <a:t>nhau</a:t>
            </a:r>
            <a:r>
              <a:rPr lang="en-US" sz="3200" dirty="0" smtClean="0"/>
              <a:t> </a:t>
            </a:r>
            <a:r>
              <a:rPr lang="en-US" sz="3200" dirty="0" err="1" smtClean="0"/>
              <a:t>là</a:t>
            </a:r>
            <a:r>
              <a:rPr lang="en-US" sz="3200" dirty="0" smtClean="0"/>
              <a:t> MUC</a:t>
            </a:r>
            <a:r>
              <a:rPr lang="en-US" sz="3200" smtClean="0"/>
              <a:t>, B-CUBED, </a:t>
            </a:r>
            <a:r>
              <a:rPr lang="en-US" sz="3200" dirty="0" smtClean="0"/>
              <a:t>CEAF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Kết</a:t>
            </a:r>
            <a:r>
              <a:rPr lang="en-US" sz="3200" dirty="0" smtClean="0"/>
              <a:t> </a:t>
            </a:r>
            <a:r>
              <a:rPr lang="en-US" sz="3200" dirty="0" err="1" smtClean="0"/>
              <a:t>quả</a:t>
            </a:r>
            <a:r>
              <a:rPr lang="en-US" sz="3200" dirty="0" smtClean="0"/>
              <a:t> </a:t>
            </a:r>
            <a:r>
              <a:rPr lang="en-US" sz="3200" dirty="0" err="1" smtClean="0"/>
              <a:t>cuối</a:t>
            </a:r>
            <a:r>
              <a:rPr lang="en-US" sz="3200" dirty="0" smtClean="0"/>
              <a:t> </a:t>
            </a:r>
            <a:r>
              <a:rPr lang="en-US" sz="3200" dirty="0" err="1" smtClean="0"/>
              <a:t>cùng</a:t>
            </a:r>
            <a:r>
              <a:rPr lang="en-US" sz="3200" dirty="0" smtClean="0"/>
              <a:t>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trung</a:t>
            </a:r>
            <a:r>
              <a:rPr lang="en-US" sz="3200" dirty="0" smtClean="0"/>
              <a:t> </a:t>
            </a:r>
            <a:r>
              <a:rPr lang="en-US" sz="3200" dirty="0" err="1" smtClean="0"/>
              <a:t>bình</a:t>
            </a:r>
            <a:r>
              <a:rPr lang="en-US" sz="3200" dirty="0" smtClean="0"/>
              <a:t> </a:t>
            </a:r>
            <a:r>
              <a:rPr lang="en-US" sz="3200" dirty="0" err="1" smtClean="0"/>
              <a:t>không</a:t>
            </a:r>
            <a:r>
              <a:rPr lang="en-US" sz="3200" dirty="0" smtClean="0"/>
              <a:t> </a:t>
            </a:r>
            <a:r>
              <a:rPr lang="en-US" sz="3200" dirty="0" err="1" smtClean="0"/>
              <a:t>trọng</a:t>
            </a:r>
            <a:r>
              <a:rPr lang="en-US" sz="3200" dirty="0" smtClean="0"/>
              <a:t> </a:t>
            </a:r>
            <a:r>
              <a:rPr lang="en-US" sz="3200" dirty="0" err="1" smtClean="0"/>
              <a:t>số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3 </a:t>
            </a:r>
            <a:r>
              <a:rPr lang="en-US" sz="3200" dirty="0" err="1" smtClean="0"/>
              <a:t>hệ</a:t>
            </a:r>
            <a:r>
              <a:rPr lang="en-US" sz="3200" dirty="0" smtClean="0"/>
              <a:t> </a:t>
            </a:r>
            <a:r>
              <a:rPr lang="en-US" sz="3200" dirty="0" err="1" smtClean="0"/>
              <a:t>đo</a:t>
            </a:r>
            <a:r>
              <a:rPr lang="en-US" sz="3200" dirty="0" smtClean="0"/>
              <a:t> </a:t>
            </a:r>
            <a:r>
              <a:rPr lang="en-US" sz="3200" dirty="0" err="1" smtClean="0"/>
              <a:t>trên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312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8" y="65156"/>
            <a:ext cx="3678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Mục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lục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800" y="1371600"/>
            <a:ext cx="7467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200" dirty="0" err="1" smtClean="0"/>
              <a:t>Giới</a:t>
            </a:r>
            <a:r>
              <a:rPr lang="en-US" sz="3200" dirty="0" smtClean="0"/>
              <a:t> </a:t>
            </a:r>
            <a:r>
              <a:rPr lang="en-US" sz="3200" dirty="0" err="1" smtClean="0"/>
              <a:t>thiệu</a:t>
            </a:r>
            <a:r>
              <a:rPr lang="en-US" sz="3200" dirty="0" smtClean="0"/>
              <a:t> </a:t>
            </a:r>
            <a:r>
              <a:rPr lang="en-US" sz="3200" dirty="0" err="1" smtClean="0"/>
              <a:t>đề</a:t>
            </a:r>
            <a:r>
              <a:rPr lang="en-US" sz="3200" dirty="0" smtClean="0"/>
              <a:t> </a:t>
            </a:r>
            <a:r>
              <a:rPr lang="en-US" sz="3200" dirty="0" err="1" smtClean="0"/>
              <a:t>tài</a:t>
            </a:r>
            <a:endParaRPr lang="en-US" sz="3200" dirty="0" smtClean="0"/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200" dirty="0" err="1" smtClean="0"/>
              <a:t>Công</a:t>
            </a:r>
            <a:r>
              <a:rPr lang="en-US" sz="3200" dirty="0" smtClean="0"/>
              <a:t> </a:t>
            </a:r>
            <a:r>
              <a:rPr lang="en-US" sz="3200" dirty="0" err="1" smtClean="0"/>
              <a:t>trình</a:t>
            </a:r>
            <a:r>
              <a:rPr lang="en-US" sz="3200" dirty="0" smtClean="0"/>
              <a:t> </a:t>
            </a:r>
            <a:r>
              <a:rPr lang="en-US" sz="3200" dirty="0" err="1" smtClean="0"/>
              <a:t>liên</a:t>
            </a:r>
            <a:r>
              <a:rPr lang="en-US" sz="3200" dirty="0" smtClean="0"/>
              <a:t> </a:t>
            </a:r>
            <a:r>
              <a:rPr lang="en-US" sz="3200" dirty="0" err="1" smtClean="0"/>
              <a:t>quan</a:t>
            </a:r>
            <a:endParaRPr lang="en-US" sz="3200" dirty="0"/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200" dirty="0" err="1" smtClean="0"/>
              <a:t>Phương</a:t>
            </a:r>
            <a:r>
              <a:rPr lang="en-US" sz="3200" dirty="0" smtClean="0"/>
              <a:t> </a:t>
            </a:r>
            <a:r>
              <a:rPr lang="en-US" sz="3200" dirty="0" err="1" smtClean="0"/>
              <a:t>pháp</a:t>
            </a:r>
            <a:r>
              <a:rPr lang="en-US" sz="3200" dirty="0" smtClean="0"/>
              <a:t> </a:t>
            </a:r>
            <a:r>
              <a:rPr lang="en-US" sz="3200" dirty="0" err="1" smtClean="0"/>
              <a:t>đề</a:t>
            </a:r>
            <a:r>
              <a:rPr lang="en-US" sz="3200" dirty="0" smtClean="0"/>
              <a:t> </a:t>
            </a:r>
            <a:r>
              <a:rPr lang="en-US" sz="3200" dirty="0" err="1" smtClean="0"/>
              <a:t>xuất</a:t>
            </a:r>
            <a:endParaRPr lang="en-US" sz="3200" dirty="0"/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200" smtClean="0"/>
              <a:t>Thí nghiệm đánh giá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23239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8" y="65156"/>
            <a:ext cx="3678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Giới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thiệu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đề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tài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Bệnh</a:t>
            </a:r>
            <a:r>
              <a:rPr lang="en-US" sz="3200" dirty="0" smtClean="0"/>
              <a:t> </a:t>
            </a:r>
            <a:r>
              <a:rPr lang="en-US" sz="3200" dirty="0" err="1" smtClean="0"/>
              <a:t>án</a:t>
            </a:r>
            <a:r>
              <a:rPr lang="en-US" sz="3200" dirty="0" smtClean="0"/>
              <a:t>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tin </a:t>
            </a:r>
            <a:r>
              <a:rPr lang="en-US" sz="3200" dirty="0" err="1" smtClean="0"/>
              <a:t>ghi</a:t>
            </a:r>
            <a:r>
              <a:rPr lang="en-US" sz="3200" dirty="0" smtClean="0"/>
              <a:t> </a:t>
            </a:r>
            <a:r>
              <a:rPr lang="en-US" sz="3200" dirty="0" err="1" smtClean="0"/>
              <a:t>chép</a:t>
            </a:r>
            <a:r>
              <a:rPr lang="en-US" sz="3200" dirty="0" smtClean="0"/>
              <a:t> </a:t>
            </a:r>
            <a:r>
              <a:rPr lang="en-US" sz="3200" err="1" smtClean="0"/>
              <a:t>của</a:t>
            </a:r>
            <a:r>
              <a:rPr lang="en-US" sz="3200" smtClean="0"/>
              <a:t> </a:t>
            </a:r>
            <a:r>
              <a:rPr lang="en-US" sz="3200" smtClean="0"/>
              <a:t>một</a:t>
            </a:r>
            <a:r>
              <a:rPr lang="en-US" sz="3200" smtClean="0"/>
              <a:t> </a:t>
            </a:r>
            <a:r>
              <a:rPr lang="en-US" sz="3200" dirty="0" err="1" smtClean="0"/>
              <a:t>cá</a:t>
            </a:r>
            <a:r>
              <a:rPr lang="en-US" sz="3200" dirty="0" smtClean="0"/>
              <a:t> </a:t>
            </a:r>
            <a:r>
              <a:rPr lang="en-US" sz="3200" dirty="0" err="1" smtClean="0"/>
              <a:t>nhân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quá</a:t>
            </a:r>
            <a:r>
              <a:rPr lang="en-US" sz="3200" dirty="0" smtClean="0"/>
              <a:t> </a:t>
            </a:r>
            <a:r>
              <a:rPr lang="en-US" sz="3200" dirty="0" err="1" smtClean="0"/>
              <a:t>trình</a:t>
            </a:r>
            <a:r>
              <a:rPr lang="en-US" sz="3200" dirty="0" smtClean="0"/>
              <a:t> </a:t>
            </a:r>
            <a:r>
              <a:rPr lang="en-US" sz="3200" dirty="0" err="1" smtClean="0"/>
              <a:t>khám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err="1" smtClean="0"/>
              <a:t>chữa</a:t>
            </a:r>
            <a:r>
              <a:rPr lang="en-US" sz="3200" smtClean="0"/>
              <a:t> bệnh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smtClean="0"/>
              <a:t>Phiếu điều trị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smtClean="0"/>
              <a:t>Phiếu chăm sóc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smtClean="0"/>
              <a:t>Hồ sơ xuất viện</a:t>
            </a:r>
            <a:endParaRPr lang="en-US" sz="2800" dirty="0" smtClean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Số</a:t>
            </a:r>
            <a:r>
              <a:rPr lang="en-US" sz="3200" dirty="0" smtClean="0"/>
              <a:t> </a:t>
            </a:r>
            <a:r>
              <a:rPr lang="en-US" sz="3200" dirty="0" err="1" smtClean="0"/>
              <a:t>hóa</a:t>
            </a:r>
            <a:r>
              <a:rPr lang="en-US" sz="3200" dirty="0" smtClean="0"/>
              <a:t> </a:t>
            </a:r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 </a:t>
            </a:r>
            <a:r>
              <a:rPr lang="en-US" sz="3200" dirty="0" err="1" smtClean="0"/>
              <a:t>đang</a:t>
            </a:r>
            <a:r>
              <a:rPr lang="en-US" sz="3200" dirty="0" smtClean="0"/>
              <a:t> </a:t>
            </a:r>
            <a:r>
              <a:rPr lang="en-US" sz="3200" dirty="0" err="1" smtClean="0"/>
              <a:t>trở</a:t>
            </a:r>
            <a:r>
              <a:rPr lang="en-US" sz="3200" dirty="0" smtClean="0"/>
              <a:t> </a:t>
            </a:r>
            <a:r>
              <a:rPr lang="en-US" sz="3200" dirty="0" err="1" smtClean="0"/>
              <a:t>nên</a:t>
            </a:r>
            <a:r>
              <a:rPr lang="en-US" sz="3200" dirty="0" smtClean="0"/>
              <a:t> </a:t>
            </a:r>
            <a:r>
              <a:rPr lang="en-US" sz="3200" dirty="0" err="1" smtClean="0"/>
              <a:t>phổ</a:t>
            </a:r>
            <a:r>
              <a:rPr lang="en-US" sz="3200" dirty="0" smtClean="0"/>
              <a:t> </a:t>
            </a:r>
            <a:r>
              <a:rPr lang="en-US" sz="3200" dirty="0" err="1" smtClean="0"/>
              <a:t>biến</a:t>
            </a:r>
            <a:r>
              <a:rPr lang="en-US" sz="3200" dirty="0" smtClean="0"/>
              <a:t> </a:t>
            </a:r>
            <a:r>
              <a:rPr lang="en-US" sz="3200" dirty="0" err="1" smtClean="0"/>
              <a:t>hơn</a:t>
            </a:r>
            <a:endParaRPr lang="en-US" sz="3200" dirty="0" smtClean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Bệnh</a:t>
            </a:r>
            <a:r>
              <a:rPr lang="en-US" sz="3200" dirty="0" smtClean="0"/>
              <a:t> </a:t>
            </a:r>
            <a:r>
              <a:rPr lang="en-US" sz="3200" dirty="0" err="1" smtClean="0"/>
              <a:t>án</a:t>
            </a:r>
            <a:r>
              <a:rPr lang="en-US" sz="3200" dirty="0" smtClean="0"/>
              <a:t> </a:t>
            </a:r>
            <a:r>
              <a:rPr lang="en-US" sz="3200" dirty="0" err="1" smtClean="0"/>
              <a:t>điện</a:t>
            </a:r>
            <a:r>
              <a:rPr lang="en-US" sz="3200" dirty="0" smtClean="0"/>
              <a:t> </a:t>
            </a:r>
            <a:r>
              <a:rPr lang="en-US" sz="3200" dirty="0" err="1" smtClean="0"/>
              <a:t>tử</a:t>
            </a:r>
            <a:r>
              <a:rPr lang="en-US" sz="3200" dirty="0" smtClean="0"/>
              <a:t> </a:t>
            </a:r>
            <a:r>
              <a:rPr lang="en-US" sz="3200" dirty="0" err="1" smtClean="0"/>
              <a:t>đang</a:t>
            </a:r>
            <a:r>
              <a:rPr lang="en-US" sz="3200" dirty="0" smtClean="0"/>
              <a:t> </a:t>
            </a:r>
            <a:r>
              <a:rPr lang="en-US" sz="3200" dirty="0" err="1" smtClean="0"/>
              <a:t>dần</a:t>
            </a:r>
            <a:r>
              <a:rPr lang="en-US" sz="3200" dirty="0" smtClean="0"/>
              <a:t> </a:t>
            </a:r>
            <a:r>
              <a:rPr lang="en-US" sz="3200" dirty="0" err="1" smtClean="0"/>
              <a:t>thay</a:t>
            </a:r>
            <a:r>
              <a:rPr lang="en-US" sz="3200" dirty="0" smtClean="0"/>
              <a:t> </a:t>
            </a:r>
            <a:r>
              <a:rPr lang="en-US" sz="3200" dirty="0" err="1" smtClean="0"/>
              <a:t>thế</a:t>
            </a:r>
            <a:r>
              <a:rPr lang="en-US" sz="3200" dirty="0" smtClean="0"/>
              <a:t> </a:t>
            </a:r>
            <a:r>
              <a:rPr lang="en-US" sz="3200" dirty="0" err="1" smtClean="0"/>
              <a:t>bệnh</a:t>
            </a:r>
            <a:r>
              <a:rPr lang="en-US" sz="3200" dirty="0" smtClean="0"/>
              <a:t> </a:t>
            </a:r>
            <a:r>
              <a:rPr lang="en-US" sz="3200" dirty="0" err="1" smtClean="0"/>
              <a:t>án</a:t>
            </a:r>
            <a:r>
              <a:rPr lang="en-US" sz="3200" dirty="0" smtClean="0"/>
              <a:t> </a:t>
            </a:r>
            <a:r>
              <a:rPr lang="en-US" sz="3200" dirty="0" err="1" smtClean="0"/>
              <a:t>truyền</a:t>
            </a:r>
            <a:r>
              <a:rPr lang="en-US" sz="3200" dirty="0" smtClean="0"/>
              <a:t> </a:t>
            </a:r>
            <a:r>
              <a:rPr lang="en-US" sz="3200" dirty="0" err="1" smtClean="0"/>
              <a:t>thống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6724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8" y="65156"/>
            <a:ext cx="3678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Giới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thiệu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đề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tài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tin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bệnh</a:t>
            </a:r>
            <a:r>
              <a:rPr lang="en-US" sz="3200" dirty="0" smtClean="0"/>
              <a:t> </a:t>
            </a:r>
            <a:r>
              <a:rPr lang="en-US" sz="3200" dirty="0" err="1" smtClean="0"/>
              <a:t>án</a:t>
            </a:r>
            <a:r>
              <a:rPr lang="en-US" sz="3200" dirty="0" smtClean="0"/>
              <a:t> </a:t>
            </a:r>
            <a:r>
              <a:rPr lang="en-US" sz="3200" dirty="0" err="1" smtClean="0"/>
              <a:t>cần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khai</a:t>
            </a:r>
            <a:r>
              <a:rPr lang="en-US" sz="3200" dirty="0" smtClean="0"/>
              <a:t> </a:t>
            </a:r>
            <a:r>
              <a:rPr lang="en-US" sz="3200" dirty="0" err="1" smtClean="0"/>
              <a:t>thác</a:t>
            </a:r>
            <a:r>
              <a:rPr lang="en-US" sz="3200" dirty="0" smtClean="0"/>
              <a:t> </a:t>
            </a:r>
            <a:r>
              <a:rPr lang="en-US" sz="3200" dirty="0" err="1" smtClean="0"/>
              <a:t>để</a:t>
            </a:r>
            <a:r>
              <a:rPr lang="en-US" sz="3200" dirty="0" smtClean="0"/>
              <a:t> </a:t>
            </a:r>
            <a:r>
              <a:rPr lang="en-US" sz="3200" dirty="0" err="1" smtClean="0"/>
              <a:t>sử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</a:t>
            </a:r>
            <a:r>
              <a:rPr lang="en-US" sz="3200" dirty="0" err="1" smtClean="0"/>
              <a:t>hiệu</a:t>
            </a:r>
            <a:r>
              <a:rPr lang="en-US" sz="3200" dirty="0" smtClean="0"/>
              <a:t> </a:t>
            </a:r>
            <a:r>
              <a:rPr lang="en-US" sz="3200" dirty="0" err="1" smtClean="0"/>
              <a:t>quả</a:t>
            </a:r>
            <a:endParaRPr lang="en-US" sz="3200" dirty="0" smtClean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Một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hướng</a:t>
            </a:r>
            <a:r>
              <a:rPr lang="en-US" sz="3200" dirty="0" smtClean="0"/>
              <a:t> </a:t>
            </a:r>
            <a:r>
              <a:rPr lang="en-US" sz="3200" dirty="0" err="1" smtClean="0"/>
              <a:t>nghiên</a:t>
            </a:r>
            <a:r>
              <a:rPr lang="en-US" sz="3200" dirty="0" smtClean="0"/>
              <a:t> </a:t>
            </a:r>
            <a:r>
              <a:rPr lang="en-US" sz="3200" dirty="0" err="1" smtClean="0"/>
              <a:t>cứu</a:t>
            </a:r>
            <a:r>
              <a:rPr lang="en-US" sz="3200" dirty="0" smtClean="0"/>
              <a:t>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phân</a:t>
            </a:r>
            <a:r>
              <a:rPr lang="en-US" sz="3200" dirty="0" smtClean="0"/>
              <a:t> </a:t>
            </a:r>
            <a:r>
              <a:rPr lang="en-US" sz="3200" dirty="0" err="1" smtClean="0"/>
              <a:t>giải</a:t>
            </a:r>
            <a:r>
              <a:rPr lang="en-US" sz="3200" dirty="0" smtClean="0"/>
              <a:t> </a:t>
            </a:r>
            <a:r>
              <a:rPr lang="en-US" sz="3200" dirty="0" err="1" smtClean="0"/>
              <a:t>đồng</a:t>
            </a:r>
            <a:r>
              <a:rPr lang="en-US" sz="3200" dirty="0" smtClean="0"/>
              <a:t> </a:t>
            </a:r>
            <a:r>
              <a:rPr lang="en-US" sz="3200" dirty="0" err="1" smtClean="0"/>
              <a:t>tham</a:t>
            </a:r>
            <a:r>
              <a:rPr lang="en-US" sz="3200" dirty="0" smtClean="0"/>
              <a:t> </a:t>
            </a:r>
            <a:r>
              <a:rPr lang="en-US" sz="3200" dirty="0" err="1" smtClean="0"/>
              <a:t>chiếu</a:t>
            </a:r>
            <a:r>
              <a:rPr lang="en-US" sz="3200" dirty="0" smtClean="0"/>
              <a:t> (PGĐTC)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smtClean="0"/>
              <a:t>PGĐTC </a:t>
            </a:r>
            <a:r>
              <a:rPr lang="en-US" sz="3200" err="1" smtClean="0"/>
              <a:t>là</a:t>
            </a:r>
            <a:r>
              <a:rPr lang="en-US" sz="3200" smtClean="0"/>
              <a:t> </a:t>
            </a:r>
            <a:r>
              <a:rPr lang="en-US" sz="3200" smtClean="0"/>
              <a:t>xác </a:t>
            </a:r>
            <a:r>
              <a:rPr lang="en-US" sz="3200" err="1" smtClean="0"/>
              <a:t>định</a:t>
            </a:r>
            <a:r>
              <a:rPr lang="en-US" sz="3200" smtClean="0"/>
              <a:t> </a:t>
            </a:r>
            <a:r>
              <a:rPr lang="en-US" sz="3200" smtClean="0"/>
              <a:t>hai</a:t>
            </a:r>
            <a:r>
              <a:rPr lang="en-US" sz="3200" smtClean="0"/>
              <a:t> </a:t>
            </a:r>
            <a:r>
              <a:rPr lang="en-US" sz="3200" dirty="0" err="1" smtClean="0"/>
              <a:t>khái</a:t>
            </a:r>
            <a:r>
              <a:rPr lang="en-US" sz="3200" dirty="0" smtClean="0"/>
              <a:t> </a:t>
            </a:r>
            <a:r>
              <a:rPr lang="en-US" sz="3200" dirty="0" err="1" smtClean="0"/>
              <a:t>niệm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văn</a:t>
            </a:r>
            <a:r>
              <a:rPr lang="en-US" sz="3200" dirty="0" smtClean="0"/>
              <a:t> </a:t>
            </a:r>
            <a:r>
              <a:rPr lang="en-US" sz="3200" dirty="0" err="1" smtClean="0"/>
              <a:t>bản</a:t>
            </a:r>
            <a:r>
              <a:rPr lang="en-US" sz="3200" dirty="0" smtClean="0"/>
              <a:t>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err="1" smtClean="0"/>
              <a:t>cùng</a:t>
            </a:r>
            <a:r>
              <a:rPr lang="en-US" sz="3200" smtClean="0"/>
              <a:t> </a:t>
            </a:r>
            <a:r>
              <a:rPr lang="en-US" sz="3200" smtClean="0"/>
              <a:t>chỉ</a:t>
            </a:r>
            <a:r>
              <a:rPr lang="en-US" sz="3200" smtClean="0"/>
              <a:t> </a:t>
            </a:r>
            <a:r>
              <a:rPr lang="en-US" sz="3200" err="1" smtClean="0"/>
              <a:t>tới</a:t>
            </a:r>
            <a:r>
              <a:rPr lang="en-US" sz="3200" smtClean="0"/>
              <a:t> </a:t>
            </a:r>
            <a:r>
              <a:rPr lang="en-US" sz="3200" smtClean="0"/>
              <a:t>một </a:t>
            </a:r>
            <a:r>
              <a:rPr lang="en-US" sz="3200" dirty="0" err="1" smtClean="0"/>
              <a:t>thực</a:t>
            </a:r>
            <a:r>
              <a:rPr lang="en-US" sz="3200" dirty="0" smtClean="0"/>
              <a:t> </a:t>
            </a:r>
            <a:r>
              <a:rPr lang="en-US" sz="3200" dirty="0" err="1" smtClean="0"/>
              <a:t>thể</a:t>
            </a:r>
            <a:r>
              <a:rPr lang="en-US" sz="3200" dirty="0" smtClean="0"/>
              <a:t> hay </a:t>
            </a:r>
            <a:r>
              <a:rPr lang="en-US" sz="3200" dirty="0" err="1" smtClean="0"/>
              <a:t>không</a:t>
            </a:r>
            <a:endParaRPr lang="en-US" sz="3200" dirty="0" smtClean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smtClean="0"/>
              <a:t>PGĐTC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bước</a:t>
            </a:r>
            <a:r>
              <a:rPr lang="en-US" sz="3200" dirty="0" smtClean="0"/>
              <a:t> </a:t>
            </a:r>
            <a:r>
              <a:rPr lang="en-US" sz="3200" dirty="0" err="1" smtClean="0"/>
              <a:t>đầu</a:t>
            </a:r>
            <a:r>
              <a:rPr lang="en-US" sz="3200" dirty="0" smtClean="0"/>
              <a:t> </a:t>
            </a:r>
            <a:r>
              <a:rPr lang="en-US" sz="3200" dirty="0" err="1" smtClean="0"/>
              <a:t>cho</a:t>
            </a:r>
            <a:r>
              <a:rPr lang="en-US" sz="3200" dirty="0" smtClean="0"/>
              <a:t> </a:t>
            </a:r>
            <a:r>
              <a:rPr lang="en-US" sz="3200" dirty="0" err="1" smtClean="0"/>
              <a:t>việc</a:t>
            </a:r>
            <a:r>
              <a:rPr lang="en-US" sz="3200" dirty="0" smtClean="0"/>
              <a:t> </a:t>
            </a:r>
            <a:r>
              <a:rPr lang="en-US" sz="3200" dirty="0" err="1" smtClean="0"/>
              <a:t>khai</a:t>
            </a:r>
            <a:r>
              <a:rPr lang="en-US" sz="3200" dirty="0" smtClean="0"/>
              <a:t> </a:t>
            </a:r>
            <a:r>
              <a:rPr lang="en-US" sz="3200" dirty="0" err="1" smtClean="0"/>
              <a:t>thác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tin </a:t>
            </a:r>
            <a:r>
              <a:rPr lang="en-US" sz="3200" dirty="0" err="1" smtClean="0"/>
              <a:t>trong</a:t>
            </a:r>
            <a:r>
              <a:rPr lang="en-US" sz="3200" dirty="0"/>
              <a:t> </a:t>
            </a:r>
            <a:r>
              <a:rPr lang="en-US" sz="3200" dirty="0" smtClean="0"/>
              <a:t>BADT</a:t>
            </a:r>
          </a:p>
        </p:txBody>
      </p:sp>
    </p:spTree>
    <p:extLst>
      <p:ext uri="{BB962C8B-B14F-4D97-AF65-F5344CB8AC3E}">
        <p14:creationId xmlns:p14="http://schemas.microsoft.com/office/powerpoint/2010/main" val="254989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Giới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thiệu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đề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tài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r>
              <a:rPr lang="en-US" sz="3200" dirty="0"/>
              <a:t> </a:t>
            </a:r>
            <a:r>
              <a:rPr lang="en-US" sz="3200" dirty="0" err="1"/>
              <a:t>nhóm</a:t>
            </a:r>
            <a:r>
              <a:rPr lang="en-US" sz="3200" dirty="0"/>
              <a:t> </a:t>
            </a:r>
            <a:r>
              <a:rPr lang="en-US" sz="3200" dirty="0" err="1"/>
              <a:t>đề</a:t>
            </a:r>
            <a:r>
              <a:rPr lang="en-US" sz="3200" dirty="0"/>
              <a:t> </a:t>
            </a:r>
            <a:r>
              <a:rPr lang="en-US" sz="3200" dirty="0" err="1"/>
              <a:t>xuất</a:t>
            </a:r>
            <a:r>
              <a:rPr lang="en-US" sz="3200" dirty="0"/>
              <a:t> </a:t>
            </a:r>
            <a:r>
              <a:rPr lang="en-US" sz="3200" dirty="0" err="1"/>
              <a:t>giải</a:t>
            </a:r>
            <a:r>
              <a:rPr lang="en-US" sz="3200" dirty="0"/>
              <a:t> </a:t>
            </a:r>
            <a:r>
              <a:rPr lang="en-US" sz="3200" err="1"/>
              <a:t>quyết</a:t>
            </a:r>
            <a:r>
              <a:rPr lang="en-US" sz="3200"/>
              <a:t> </a:t>
            </a:r>
            <a:r>
              <a:rPr lang="en-US" sz="3200" smtClean="0"/>
              <a:t>là</a:t>
            </a:r>
            <a:endParaRPr lang="en-US" sz="3200" dirty="0"/>
          </a:p>
          <a:p>
            <a:pPr>
              <a:spcBef>
                <a:spcPct val="20000"/>
              </a:spcBef>
              <a:defRPr/>
            </a:pPr>
            <a:endParaRPr lang="en-US" sz="3200" dirty="0"/>
          </a:p>
          <a:p>
            <a:pPr>
              <a:spcBef>
                <a:spcPct val="20000"/>
              </a:spcBef>
              <a:defRPr/>
            </a:pPr>
            <a:r>
              <a:rPr lang="en-US" sz="3200" b="1" dirty="0"/>
              <a:t>“</a:t>
            </a:r>
            <a:r>
              <a:rPr lang="en-US" sz="3200" b="1" dirty="0" err="1"/>
              <a:t>Phân</a:t>
            </a:r>
            <a:r>
              <a:rPr lang="en-US" sz="3200" b="1" dirty="0"/>
              <a:t> </a:t>
            </a:r>
            <a:r>
              <a:rPr lang="en-US" sz="3200" b="1" dirty="0" err="1"/>
              <a:t>giải</a:t>
            </a:r>
            <a:r>
              <a:rPr lang="en-US" sz="3200" b="1" dirty="0"/>
              <a:t> </a:t>
            </a:r>
            <a:r>
              <a:rPr lang="en-US" sz="3200" b="1" dirty="0" err="1"/>
              <a:t>đồng</a:t>
            </a:r>
            <a:r>
              <a:rPr lang="en-US" sz="3200" b="1" dirty="0"/>
              <a:t> </a:t>
            </a:r>
            <a:r>
              <a:rPr lang="en-US" sz="3200" b="1" dirty="0" err="1"/>
              <a:t>tham</a:t>
            </a:r>
            <a:r>
              <a:rPr lang="en-US" sz="3200" b="1" dirty="0"/>
              <a:t> </a:t>
            </a:r>
            <a:r>
              <a:rPr lang="en-US" sz="3200" b="1" dirty="0" err="1"/>
              <a:t>chiếu</a:t>
            </a:r>
            <a:r>
              <a:rPr lang="en-US" sz="3200" b="1" dirty="0"/>
              <a:t> </a:t>
            </a:r>
            <a:r>
              <a:rPr lang="en-US" sz="3200" b="1" dirty="0" err="1"/>
              <a:t>trên</a:t>
            </a:r>
            <a:r>
              <a:rPr lang="en-US" sz="3200" b="1" dirty="0"/>
              <a:t> </a:t>
            </a:r>
            <a:r>
              <a:rPr lang="en-US" sz="3200" b="1" dirty="0" err="1"/>
              <a:t>bệnh</a:t>
            </a:r>
            <a:r>
              <a:rPr lang="en-US" sz="3200" b="1" dirty="0"/>
              <a:t> </a:t>
            </a:r>
            <a:r>
              <a:rPr lang="en-US" sz="3200" b="1" dirty="0" err="1"/>
              <a:t>án</a:t>
            </a:r>
            <a:r>
              <a:rPr lang="en-US" sz="3200" b="1" dirty="0"/>
              <a:t> </a:t>
            </a:r>
            <a:r>
              <a:rPr lang="en-US" sz="3200" b="1" dirty="0" err="1"/>
              <a:t>điện</a:t>
            </a:r>
            <a:r>
              <a:rPr lang="en-US" sz="3200" b="1" dirty="0"/>
              <a:t> </a:t>
            </a:r>
            <a:r>
              <a:rPr lang="en-US" sz="3200" b="1" dirty="0" err="1"/>
              <a:t>tử</a:t>
            </a:r>
            <a:r>
              <a:rPr lang="en-US" sz="3200" b="1" dirty="0"/>
              <a:t> </a:t>
            </a:r>
            <a:r>
              <a:rPr lang="en-US" sz="3200" b="1" dirty="0" err="1"/>
              <a:t>với</a:t>
            </a:r>
            <a:r>
              <a:rPr lang="en-US" sz="3200" b="1" dirty="0"/>
              <a:t> </a:t>
            </a:r>
            <a:r>
              <a:rPr lang="en-US" sz="3200" b="1" dirty="0" err="1"/>
              <a:t>các</a:t>
            </a:r>
            <a:r>
              <a:rPr lang="en-US" sz="3200" b="1" dirty="0"/>
              <a:t> </a:t>
            </a:r>
            <a:r>
              <a:rPr lang="en-US" sz="3200" b="1" dirty="0" err="1"/>
              <a:t>khái</a:t>
            </a:r>
            <a:r>
              <a:rPr lang="en-US" sz="3200" b="1" dirty="0"/>
              <a:t> </a:t>
            </a:r>
            <a:r>
              <a:rPr lang="en-US" sz="3200" b="1" dirty="0" err="1"/>
              <a:t>niệm</a:t>
            </a:r>
            <a:r>
              <a:rPr lang="en-US" sz="3200" b="1" dirty="0"/>
              <a:t> </a:t>
            </a:r>
            <a:r>
              <a:rPr lang="en-US" sz="3200" b="1" dirty="0" err="1"/>
              <a:t>đã</a:t>
            </a:r>
            <a:r>
              <a:rPr lang="en-US" sz="3200" b="1" dirty="0"/>
              <a:t> </a:t>
            </a:r>
            <a:r>
              <a:rPr lang="en-US" sz="3200" b="1" dirty="0" err="1"/>
              <a:t>được</a:t>
            </a:r>
            <a:r>
              <a:rPr lang="en-US" sz="3200" b="1" dirty="0"/>
              <a:t> </a:t>
            </a:r>
            <a:r>
              <a:rPr lang="en-US" sz="3200" b="1" dirty="0" err="1"/>
              <a:t>trích</a:t>
            </a:r>
            <a:r>
              <a:rPr lang="en-US" sz="3200" b="1" dirty="0"/>
              <a:t> </a:t>
            </a:r>
            <a:r>
              <a:rPr lang="en-US" sz="3200" b="1" dirty="0" err="1"/>
              <a:t>xuất</a:t>
            </a:r>
            <a:r>
              <a:rPr lang="en-US" sz="3200" b="1" dirty="0"/>
              <a:t> </a:t>
            </a:r>
            <a:r>
              <a:rPr lang="en-US" sz="3200" b="1" dirty="0" err="1"/>
              <a:t>và</a:t>
            </a:r>
            <a:r>
              <a:rPr lang="en-US" sz="3200" b="1" dirty="0"/>
              <a:t> </a:t>
            </a:r>
            <a:r>
              <a:rPr lang="en-US" sz="3200" b="1" dirty="0" err="1"/>
              <a:t>gán</a:t>
            </a:r>
            <a:r>
              <a:rPr lang="en-US" sz="3200" b="1" dirty="0"/>
              <a:t> </a:t>
            </a:r>
            <a:r>
              <a:rPr lang="en-US" sz="3200" b="1" dirty="0" err="1"/>
              <a:t>nhãn</a:t>
            </a:r>
            <a:r>
              <a:rPr lang="en-US" sz="3200" b="1" dirty="0"/>
              <a:t> </a:t>
            </a:r>
            <a:r>
              <a:rPr lang="en-US" sz="3200" b="1" dirty="0" err="1"/>
              <a:t>cho</a:t>
            </a:r>
            <a:r>
              <a:rPr lang="en-US" sz="3200" b="1" dirty="0"/>
              <a:t> </a:t>
            </a:r>
            <a:r>
              <a:rPr lang="en-US" sz="3200" b="1" dirty="0" err="1"/>
              <a:t>dữ</a:t>
            </a:r>
            <a:r>
              <a:rPr lang="en-US" sz="3200" b="1" dirty="0"/>
              <a:t> </a:t>
            </a:r>
            <a:r>
              <a:rPr lang="en-US" sz="3200" b="1" dirty="0" err="1"/>
              <a:t>liệu</a:t>
            </a:r>
            <a:r>
              <a:rPr lang="en-US" sz="3200" b="1" dirty="0"/>
              <a:t> </a:t>
            </a:r>
            <a:r>
              <a:rPr lang="en-US" sz="3200" b="1" dirty="0" err="1"/>
              <a:t>tiếng</a:t>
            </a:r>
            <a:r>
              <a:rPr lang="en-US" sz="3200" b="1" dirty="0"/>
              <a:t> </a:t>
            </a:r>
            <a:r>
              <a:rPr lang="en-US" sz="3200" b="1" dirty="0" err="1"/>
              <a:t>Anh</a:t>
            </a:r>
            <a:r>
              <a:rPr lang="en-US" sz="3200" b="1" dirty="0" smtClean="0"/>
              <a:t>”</a:t>
            </a:r>
          </a:p>
          <a:p>
            <a:pPr>
              <a:spcBef>
                <a:spcPct val="20000"/>
              </a:spcBef>
              <a:defRPr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0524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Giới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thiệu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đề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tài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b="1" dirty="0" err="1"/>
              <a:t>Đầu</a:t>
            </a:r>
            <a:r>
              <a:rPr lang="en-US" sz="3200" b="1" dirty="0"/>
              <a:t> </a:t>
            </a:r>
            <a:r>
              <a:rPr lang="en-US" sz="3200" b="1" dirty="0" err="1"/>
              <a:t>vào</a:t>
            </a:r>
            <a:r>
              <a:rPr lang="en-US" sz="3200" b="1" dirty="0"/>
              <a:t>: </a:t>
            </a:r>
            <a:r>
              <a:rPr lang="en-US" sz="3200" dirty="0" err="1"/>
              <a:t>gồm</a:t>
            </a:r>
            <a:r>
              <a:rPr lang="en-US" sz="3200" dirty="0"/>
              <a:t> 2 </a:t>
            </a:r>
            <a:r>
              <a:rPr lang="en-US" sz="3200" dirty="0" err="1"/>
              <a:t>phần</a:t>
            </a:r>
            <a:r>
              <a:rPr lang="en-US" sz="3200" dirty="0"/>
              <a:t>:</a:t>
            </a:r>
            <a:endParaRPr lang="en-US" sz="3200" b="1" dirty="0"/>
          </a:p>
          <a:p>
            <a:pPr marL="1428750" lvl="2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800" dirty="0" err="1"/>
              <a:t>Tập</a:t>
            </a:r>
            <a:r>
              <a:rPr lang="en-US" sz="2800" dirty="0"/>
              <a:t> </a:t>
            </a:r>
            <a:r>
              <a:rPr lang="en-US" sz="2800" dirty="0" err="1"/>
              <a:t>hồ</a:t>
            </a:r>
            <a:r>
              <a:rPr lang="en-US" sz="2800" dirty="0"/>
              <a:t> </a:t>
            </a:r>
            <a:r>
              <a:rPr lang="en-US" sz="2800" dirty="0" err="1"/>
              <a:t>sơ</a:t>
            </a:r>
            <a:r>
              <a:rPr lang="en-US" sz="2800" dirty="0"/>
              <a:t> </a:t>
            </a:r>
            <a:r>
              <a:rPr lang="en-US" sz="2800" dirty="0" err="1"/>
              <a:t>xuất</a:t>
            </a:r>
            <a:r>
              <a:rPr lang="en-US" sz="2800" dirty="0"/>
              <a:t> </a:t>
            </a:r>
            <a:r>
              <a:rPr lang="en-US" sz="2800" dirty="0" err="1"/>
              <a:t>viện</a:t>
            </a:r>
            <a:endParaRPr lang="en-US" sz="2800" dirty="0"/>
          </a:p>
          <a:p>
            <a:pPr marL="1428750" lvl="2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800" dirty="0" err="1"/>
              <a:t>Tập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khái</a:t>
            </a:r>
            <a:r>
              <a:rPr lang="en-US" sz="2800" dirty="0"/>
              <a:t> </a:t>
            </a:r>
            <a:r>
              <a:rPr lang="en-US" sz="2800" dirty="0" err="1"/>
              <a:t>niệm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trích</a:t>
            </a:r>
            <a:r>
              <a:rPr lang="en-US" sz="2800" dirty="0"/>
              <a:t> </a:t>
            </a:r>
            <a:r>
              <a:rPr lang="en-US" sz="2800" dirty="0" err="1"/>
              <a:t>xuất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gán</a:t>
            </a:r>
            <a:r>
              <a:rPr lang="en-US" sz="2800" dirty="0"/>
              <a:t> </a:t>
            </a:r>
            <a:r>
              <a:rPr lang="en-US" sz="2800" dirty="0" err="1"/>
              <a:t>nhãn</a:t>
            </a:r>
            <a:endParaRPr lang="en-US" sz="2800" dirty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b="1" dirty="0" err="1"/>
              <a:t>Đầu</a:t>
            </a:r>
            <a:r>
              <a:rPr lang="en-US" sz="3200" b="1" dirty="0"/>
              <a:t> </a:t>
            </a:r>
            <a:r>
              <a:rPr lang="en-US" sz="3200" b="1" dirty="0" err="1"/>
              <a:t>ra</a:t>
            </a:r>
            <a:r>
              <a:rPr lang="en-US" sz="3200" b="1" dirty="0"/>
              <a:t>: </a:t>
            </a:r>
            <a:r>
              <a:rPr lang="en-US" sz="3200" dirty="0" err="1"/>
              <a:t>danh</a:t>
            </a:r>
            <a:r>
              <a:rPr lang="en-US" sz="3200" dirty="0"/>
              <a:t> </a:t>
            </a:r>
            <a:r>
              <a:rPr lang="en-US" sz="3200" dirty="0" err="1"/>
              <a:t>sách</a:t>
            </a:r>
            <a:r>
              <a:rPr lang="en-US" sz="3200" dirty="0"/>
              <a:t> </a:t>
            </a:r>
            <a:r>
              <a:rPr lang="en-US" sz="3200" dirty="0" err="1"/>
              <a:t>chuỗi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khái</a:t>
            </a:r>
            <a:r>
              <a:rPr lang="en-US" sz="3200" dirty="0"/>
              <a:t> </a:t>
            </a:r>
            <a:r>
              <a:rPr lang="en-US" sz="3200" dirty="0" err="1"/>
              <a:t>niệm</a:t>
            </a:r>
            <a:r>
              <a:rPr lang="en-US" sz="3200" dirty="0"/>
              <a:t> </a:t>
            </a:r>
            <a:r>
              <a:rPr lang="en-US" sz="3200" dirty="0" err="1"/>
              <a:t>đồng</a:t>
            </a:r>
            <a:r>
              <a:rPr lang="en-US" sz="3200" dirty="0"/>
              <a:t> </a:t>
            </a:r>
            <a:r>
              <a:rPr lang="en-US" sz="3200" err="1"/>
              <a:t>tham</a:t>
            </a:r>
            <a:r>
              <a:rPr lang="en-US" sz="3200"/>
              <a:t> </a:t>
            </a:r>
            <a:r>
              <a:rPr lang="en-US" sz="3200" smtClean="0"/>
              <a:t>chiếu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2537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Công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trình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liên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quan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smtClean="0"/>
              <a:t>Thử </a:t>
            </a:r>
            <a:r>
              <a:rPr lang="en-US" sz="3200" dirty="0" err="1"/>
              <a:t>thách</a:t>
            </a:r>
            <a:r>
              <a:rPr lang="en-US" sz="3200" dirty="0"/>
              <a:t> </a:t>
            </a:r>
            <a:r>
              <a:rPr lang="en-US" sz="3200" dirty="0" err="1"/>
              <a:t>năm</a:t>
            </a:r>
            <a:r>
              <a:rPr lang="en-US" sz="3200" dirty="0"/>
              <a:t> 2011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r>
              <a:rPr lang="en-US" sz="3200" dirty="0"/>
              <a:t> </a:t>
            </a:r>
            <a:r>
              <a:rPr lang="en-US" sz="3200" i="1" dirty="0" err="1"/>
              <a:t>Phân</a:t>
            </a:r>
            <a:r>
              <a:rPr lang="en-US" sz="3200" i="1" dirty="0"/>
              <a:t> </a:t>
            </a:r>
            <a:r>
              <a:rPr lang="en-US" sz="3200" i="1" dirty="0" err="1"/>
              <a:t>giải</a:t>
            </a:r>
            <a:r>
              <a:rPr lang="en-US" sz="3200" i="1" dirty="0"/>
              <a:t> </a:t>
            </a:r>
            <a:r>
              <a:rPr lang="en-US" sz="3200" i="1" dirty="0" err="1"/>
              <a:t>đồng</a:t>
            </a:r>
            <a:r>
              <a:rPr lang="en-US" sz="3200" i="1" dirty="0"/>
              <a:t> </a:t>
            </a:r>
            <a:r>
              <a:rPr lang="en-US" sz="3200" i="1" dirty="0" err="1"/>
              <a:t>tham</a:t>
            </a:r>
            <a:r>
              <a:rPr lang="en-US" sz="3200" i="1" dirty="0"/>
              <a:t> </a:t>
            </a:r>
            <a:r>
              <a:rPr lang="en-US" sz="3200" i="1" dirty="0" err="1"/>
              <a:t>chiếu</a:t>
            </a:r>
            <a:r>
              <a:rPr lang="en-US" sz="3200" i="1" dirty="0"/>
              <a:t> </a:t>
            </a:r>
            <a:r>
              <a:rPr lang="en-US" sz="3200" i="1" dirty="0" err="1"/>
              <a:t>trong</a:t>
            </a:r>
            <a:r>
              <a:rPr lang="en-US" sz="3200" i="1" dirty="0"/>
              <a:t> </a:t>
            </a:r>
            <a:r>
              <a:rPr lang="en-US" sz="3200" i="1" dirty="0" err="1"/>
              <a:t>bệnh</a:t>
            </a:r>
            <a:r>
              <a:rPr lang="en-US" sz="3200" i="1" dirty="0"/>
              <a:t> </a:t>
            </a:r>
            <a:r>
              <a:rPr lang="en-US" sz="3200" i="1" dirty="0" err="1"/>
              <a:t>án</a:t>
            </a:r>
            <a:r>
              <a:rPr lang="en-US" sz="3200" i="1" dirty="0"/>
              <a:t> </a:t>
            </a:r>
            <a:r>
              <a:rPr lang="en-US" sz="3200" i="1" err="1"/>
              <a:t>điện</a:t>
            </a:r>
            <a:r>
              <a:rPr lang="en-US" sz="3200" i="1"/>
              <a:t> </a:t>
            </a:r>
            <a:r>
              <a:rPr lang="en-US" sz="3200" i="1" smtClean="0"/>
              <a:t>tử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smtClean="0"/>
              <a:t>Hơn 20 nhóm dự thi đề xuất các phương pháp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smtClean="0"/>
              <a:t>Hệ thống dựa trên luật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smtClean="0"/>
              <a:t>Hệ thống học máy có giám sát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smtClean="0"/>
              <a:t>Hệ thống lai</a:t>
            </a:r>
            <a:endParaRPr lang="en-US" sz="2800" dirty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err="1" smtClean="0"/>
              <a:t>Phương</a:t>
            </a:r>
            <a:r>
              <a:rPr lang="en-US" sz="3200" smtClean="0"/>
              <a:t> </a:t>
            </a:r>
            <a:r>
              <a:rPr lang="en-US" sz="3200" smtClean="0"/>
              <a:t>pháp</a:t>
            </a:r>
            <a:r>
              <a:rPr lang="en-US" sz="3200"/>
              <a:t> </a:t>
            </a:r>
            <a:r>
              <a:rPr lang="en-US" sz="3200" smtClean="0"/>
              <a:t>sử dụng học máy có giám sát cho kết quả tốt nhất với độ F = 0.915</a:t>
            </a:r>
          </a:p>
        </p:txBody>
      </p:sp>
    </p:spTree>
    <p:extLst>
      <p:ext uri="{BB962C8B-B14F-4D97-AF65-F5344CB8AC3E}">
        <p14:creationId xmlns:p14="http://schemas.microsoft.com/office/powerpoint/2010/main" val="375710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mtClean="0">
                <a:solidFill>
                  <a:schemeClr val="bg1"/>
                </a:solidFill>
              </a:rPr>
              <a:t>Công trình liên quan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smtClean="0"/>
              <a:t>Ba mô hình học máy có giám sát giải quyết bài toán phân giải đồng tham chiếu</a:t>
            </a:r>
            <a:endParaRPr lang="en-US" sz="3200"/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smtClean="0"/>
              <a:t>Mô hình cặp khái niệm (mention-pair)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smtClean="0"/>
              <a:t>Mô hình đề cập thực thể (entity-mention)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smtClean="0"/>
              <a:t>Mô hình xếp hạng (ranking)</a:t>
            </a:r>
            <a:endParaRPr lang="en-US" sz="320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smtClean="0"/>
              <a:t>Mô hình cặp khái niệm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smtClean="0"/>
              <a:t>Phân loại từng cặp khái niệm vào hai lớp: </a:t>
            </a:r>
            <a:r>
              <a:rPr lang="en-US" sz="2800" i="1" smtClean="0"/>
              <a:t>có đồng tham chiếu </a:t>
            </a:r>
            <a:r>
              <a:rPr lang="en-US" sz="2800" smtClean="0"/>
              <a:t>và </a:t>
            </a:r>
            <a:r>
              <a:rPr lang="en-US" sz="2800" i="1" smtClean="0"/>
              <a:t>không đồng tham chiếu</a:t>
            </a:r>
            <a:endParaRPr lang="en-US" sz="2800" smtClean="0"/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smtClean="0"/>
              <a:t>Cần một giải thuật gom cụm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18504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mtClean="0">
                <a:solidFill>
                  <a:schemeClr val="bg1"/>
                </a:solidFill>
              </a:rPr>
              <a:t>Phương pháp đề xuất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smtClean="0"/>
              <a:t>Sử dụng mô hình cặp khái niệm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smtClean="0"/>
              <a:t>Gom cụm tốt nhất trước (best-first clustering)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smtClean="0"/>
              <a:t>Tập trung vào thiết kế tập thuộc tính đặc trưng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smtClean="0"/>
              <a:t>Đặc trưng lớp Person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smtClean="0"/>
              <a:t>Tồn tại một chuỗi đồng tham chiếu lớn chỉ về bệnh nhân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smtClean="0"/>
              <a:t>Đặc trưng lớp Problem/Treatment/Test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smtClean="0"/>
              <a:t>Một số lượng lớn các từ đồng nghĩa, viết tắt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smtClean="0"/>
              <a:t>Phụ thuộc ngữ cảnh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smtClean="0"/>
              <a:t>Đặc trưng lớp Pronoun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smtClean="0"/>
              <a:t>Tham chiếu tới khái niệm ở gần nó nhất</a:t>
            </a:r>
          </a:p>
        </p:txBody>
      </p:sp>
    </p:spTree>
    <p:extLst>
      <p:ext uri="{BB962C8B-B14F-4D97-AF65-F5344CB8AC3E}">
        <p14:creationId xmlns:p14="http://schemas.microsoft.com/office/powerpoint/2010/main" val="34984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625</Words>
  <Application>Microsoft Office PowerPoint</Application>
  <PresentationFormat>On-screen Show (4:3)</PresentationFormat>
  <Paragraphs>79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.VnTifani Heavy</vt:lpstr>
      <vt:lpstr>Arial</vt:lpstr>
      <vt:lpstr>Calibri</vt:lpstr>
      <vt:lpstr>Office Theme</vt:lpstr>
      <vt:lpstr>Microsoft Visio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NhuVanTran</dc:creator>
  <cp:lastModifiedBy>Nguyen Duy Hung</cp:lastModifiedBy>
  <cp:revision>236</cp:revision>
  <dcterms:created xsi:type="dcterms:W3CDTF">2006-08-16T00:00:00Z</dcterms:created>
  <dcterms:modified xsi:type="dcterms:W3CDTF">2015-06-15T03:50:02Z</dcterms:modified>
</cp:coreProperties>
</file>