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  <p:sldMasterId id="2147483660" r:id="rId2"/>
    <p:sldMasterId id="2147483672" r:id="rId3"/>
  </p:sldMasterIdLst>
  <p:notesMasterIdLst>
    <p:notesMasterId r:id="rId47"/>
  </p:notesMasterIdLst>
  <p:sldIdLst>
    <p:sldId id="264" r:id="rId4"/>
    <p:sldId id="265" r:id="rId5"/>
    <p:sldId id="266" r:id="rId6"/>
    <p:sldId id="267" r:id="rId7"/>
    <p:sldId id="268" r:id="rId8"/>
    <p:sldId id="269" r:id="rId9"/>
    <p:sldId id="279" r:id="rId10"/>
    <p:sldId id="272" r:id="rId11"/>
    <p:sldId id="271" r:id="rId12"/>
    <p:sldId id="278" r:id="rId13"/>
    <p:sldId id="308" r:id="rId14"/>
    <p:sldId id="274" r:id="rId15"/>
    <p:sldId id="273" r:id="rId16"/>
    <p:sldId id="280" r:id="rId17"/>
    <p:sldId id="281" r:id="rId18"/>
    <p:sldId id="309" r:id="rId19"/>
    <p:sldId id="282" r:id="rId20"/>
    <p:sldId id="276" r:id="rId21"/>
    <p:sldId id="283" r:id="rId22"/>
    <p:sldId id="292" r:id="rId23"/>
    <p:sldId id="29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4" r:id="rId33"/>
    <p:sldId id="295" r:id="rId34"/>
    <p:sldId id="296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259" r:id="rId46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D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37"/>
    <p:restoredTop sz="80016"/>
  </p:normalViewPr>
  <p:slideViewPr>
    <p:cSldViewPr snapToGrid="0">
      <p:cViewPr>
        <p:scale>
          <a:sx n="90" d="100"/>
          <a:sy n="90" d="100"/>
        </p:scale>
        <p:origin x="122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3.xml"/><Relationship Id="rId47" Type="http://schemas.openxmlformats.org/officeDocument/2006/relationships/notesMaster" Target="notesMasters/notesMaster1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29BA3-3E2B-7C49-89D4-5012BA60F6CF}" type="datetimeFigureOut">
              <a:rPr lang="en-US" smtClean="0"/>
              <a:t>9/7/15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283A39-5A13-4243-8D2F-A5A8754D5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40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83A39-5A13-4243-8D2F-A5A8754D51A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17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866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2404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997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7474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8962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8587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9552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269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707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845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795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5050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8408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1982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6749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8198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8317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5717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8697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81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05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677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6816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5984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8220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110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579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44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943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9172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2637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565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D511-0856-4170-9504-E9A2B9A54D14}" type="datetimeFigureOut">
              <a:rPr lang="he-IL" smtClean="0"/>
              <a:t>כ״ג/אלול/תשע״ה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0311B-DA1E-42D5-AAA6-0E2C0E59164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08610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D511-0856-4170-9504-E9A2B9A54D14}" type="datetimeFigureOut">
              <a:rPr lang="he-IL" smtClean="0"/>
              <a:t>כ״ג/אלול/תשע״ה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0311B-DA1E-42D5-AAA6-0E2C0E59164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8357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D511-0856-4170-9504-E9A2B9A54D14}" type="datetimeFigureOut">
              <a:rPr lang="he-IL" smtClean="0"/>
              <a:t>כ״ג/אלול/תשע״ה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0311B-DA1E-42D5-AAA6-0E2C0E59164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76825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6546-E877-2D4F-92A1-08A760E5A40B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9/7/15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67D4A-4383-CE4E-8402-3FA24AE8F8B1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8885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6546-E877-2D4F-92A1-08A760E5A40B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9/7/15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67D4A-4383-CE4E-8402-3FA24AE8F8B1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40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6546-E877-2D4F-92A1-08A760E5A40B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9/7/15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67D4A-4383-CE4E-8402-3FA24AE8F8B1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38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6546-E877-2D4F-92A1-08A760E5A40B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9/7/15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67D4A-4383-CE4E-8402-3FA24AE8F8B1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6216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6546-E877-2D4F-92A1-08A760E5A40B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9/7/15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67D4A-4383-CE4E-8402-3FA24AE8F8B1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9499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6546-E877-2D4F-92A1-08A760E5A40B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9/7/15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67D4A-4383-CE4E-8402-3FA24AE8F8B1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6005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6546-E877-2D4F-92A1-08A760E5A40B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9/7/15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67D4A-4383-CE4E-8402-3FA24AE8F8B1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6213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6546-E877-2D4F-92A1-08A760E5A40B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9/7/15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67D4A-4383-CE4E-8402-3FA24AE8F8B1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643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D511-0856-4170-9504-E9A2B9A54D14}" type="datetimeFigureOut">
              <a:rPr lang="he-IL" smtClean="0"/>
              <a:t>כ״ג/אלול/תשע״ה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0311B-DA1E-42D5-AAA6-0E2C0E59164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046628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6546-E877-2D4F-92A1-08A760E5A40B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9/7/15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67D4A-4383-CE4E-8402-3FA24AE8F8B1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8606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6546-E877-2D4F-92A1-08A760E5A40B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9/7/15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67D4A-4383-CE4E-8402-3FA24AE8F8B1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1980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6546-E877-2D4F-92A1-08A760E5A40B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9/7/15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67D4A-4383-CE4E-8402-3FA24AE8F8B1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3567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6546-E877-2D4F-92A1-08A760E5A40B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9/7/15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67D4A-4383-CE4E-8402-3FA24AE8F8B1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403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6546-E877-2D4F-92A1-08A760E5A40B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9/7/15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67D4A-4383-CE4E-8402-3FA24AE8F8B1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8734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6546-E877-2D4F-92A1-08A760E5A40B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9/7/15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67D4A-4383-CE4E-8402-3FA24AE8F8B1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1096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6546-E877-2D4F-92A1-08A760E5A40B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9/7/15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67D4A-4383-CE4E-8402-3FA24AE8F8B1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8726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6546-E877-2D4F-92A1-08A760E5A40B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9/7/15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67D4A-4383-CE4E-8402-3FA24AE8F8B1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368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6546-E877-2D4F-92A1-08A760E5A40B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9/7/15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67D4A-4383-CE4E-8402-3FA24AE8F8B1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360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6546-E877-2D4F-92A1-08A760E5A40B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9/7/15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67D4A-4383-CE4E-8402-3FA24AE8F8B1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734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D511-0856-4170-9504-E9A2B9A54D14}" type="datetimeFigureOut">
              <a:rPr lang="he-IL" smtClean="0"/>
              <a:t>כ״ג/אלול/תשע״ה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0311B-DA1E-42D5-AAA6-0E2C0E59164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781650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6546-E877-2D4F-92A1-08A760E5A40B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9/7/15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67D4A-4383-CE4E-8402-3FA24AE8F8B1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3461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6546-E877-2D4F-92A1-08A760E5A40B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9/7/15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67D4A-4383-CE4E-8402-3FA24AE8F8B1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647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6546-E877-2D4F-92A1-08A760E5A40B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9/7/15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67D4A-4383-CE4E-8402-3FA24AE8F8B1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9555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6546-E877-2D4F-92A1-08A760E5A40B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9/7/15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67D4A-4383-CE4E-8402-3FA24AE8F8B1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427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D511-0856-4170-9504-E9A2B9A54D14}" type="datetimeFigureOut">
              <a:rPr lang="he-IL" smtClean="0"/>
              <a:t>כ״ג/אלול/תשע״ה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0311B-DA1E-42D5-AAA6-0E2C0E59164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175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D511-0856-4170-9504-E9A2B9A54D14}" type="datetimeFigureOut">
              <a:rPr lang="he-IL" smtClean="0"/>
              <a:t>כ״ג/אלול/תשע״ה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0311B-DA1E-42D5-AAA6-0E2C0E59164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73473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D511-0856-4170-9504-E9A2B9A54D14}" type="datetimeFigureOut">
              <a:rPr lang="he-IL" smtClean="0"/>
              <a:t>כ״ג/אלול/תשע״ה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0311B-DA1E-42D5-AAA6-0E2C0E59164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12829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D511-0856-4170-9504-E9A2B9A54D14}" type="datetimeFigureOut">
              <a:rPr lang="he-IL" smtClean="0"/>
              <a:t>כ״ג/אלול/תשע״ה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0311B-DA1E-42D5-AAA6-0E2C0E59164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7607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D511-0856-4170-9504-E9A2B9A54D14}" type="datetimeFigureOut">
              <a:rPr lang="he-IL" smtClean="0"/>
              <a:t>כ״ג/אלול/תשע״ה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0311B-DA1E-42D5-AAA6-0E2C0E59164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5749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D511-0856-4170-9504-E9A2B9A54D14}" type="datetimeFigureOut">
              <a:rPr lang="he-IL" smtClean="0"/>
              <a:t>כ״ג/אלול/תשע״ה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0311B-DA1E-42D5-AAA6-0E2C0E59164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97006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DD511-0856-4170-9504-E9A2B9A54D14}" type="datetimeFigureOut">
              <a:rPr lang="he-IL" smtClean="0"/>
              <a:t>כ״ג/אלול/תשע״ה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0311B-DA1E-42D5-AAA6-0E2C0E59164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37169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65F6546-E877-2D4F-92A1-08A760E5A4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rtl="0"/>
              <a:t>9/7/15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CC67D4A-4383-CE4E-8402-3FA24AE8F8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rtl="0"/>
              <a:t>‹#›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37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65F6546-E877-2D4F-92A1-08A760E5A4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rtl="0"/>
              <a:t>9/7/15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CC67D4A-4383-CE4E-8402-3FA24AE8F8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rtl="0"/>
              <a:t>‹#›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613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TextBox 4"/>
          <p:cNvSpPr txBox="1"/>
          <p:nvPr/>
        </p:nvSpPr>
        <p:spPr>
          <a:xfrm>
            <a:off x="3608326" y="1150990"/>
            <a:ext cx="5431423" cy="175432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just"/>
            <a:r>
              <a:rPr lang="en-US" sz="5400" dirty="0" smtClean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rPr>
              <a:t>Cloud and Big Data</a:t>
            </a:r>
          </a:p>
          <a:p>
            <a:pPr algn="ctr"/>
            <a:r>
              <a:rPr lang="en-US" sz="5400" dirty="0" err="1" smtClean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rPr>
              <a:t>Hackathon</a:t>
            </a:r>
            <a:endParaRPr lang="he-IL" sz="5400" dirty="0">
              <a:solidFill>
                <a:schemeClr val="bg1"/>
              </a:solidFill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00367" y="3282973"/>
            <a:ext cx="4847353" cy="156966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just"/>
            <a:r>
              <a:rPr lang="en-US" sz="4800" dirty="0" smtClean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rPr>
              <a:t>8 September, 2015</a:t>
            </a:r>
          </a:p>
          <a:p>
            <a:pPr algn="ctr"/>
            <a:r>
              <a:rPr lang="en-US" sz="4800" dirty="0" smtClean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rPr>
              <a:t>Tel Aviv</a:t>
            </a:r>
            <a:endParaRPr lang="he-IL" sz="4800" dirty="0">
              <a:solidFill>
                <a:schemeClr val="bg1"/>
              </a:solidFill>
              <a:latin typeface="Segoe UI Light" charset="0"/>
              <a:ea typeface="Segoe UI Light" charset="0"/>
              <a:cs typeface="Segoe U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0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514" y="118046"/>
            <a:ext cx="11524432" cy="1063487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Big Data is…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57640" y="1395486"/>
            <a:ext cx="11525250" cy="5290388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9915" lvl="1" indent="0">
              <a:buFont typeface="Arial" pitchFamily="34" charset="0"/>
              <a:buNone/>
            </a:pPr>
            <a:r>
              <a:rPr lang="en-US" sz="4800" dirty="0" smtClean="0">
                <a:solidFill>
                  <a:prstClr val="white"/>
                </a:solidFill>
              </a:rPr>
              <a:t>Not </a:t>
            </a:r>
            <a:r>
              <a:rPr lang="en-US" sz="4800" dirty="0" smtClean="0">
                <a:solidFill>
                  <a:prstClr val="white"/>
                </a:solidFill>
                <a:latin typeface="Segoe UI Light" charset="0"/>
                <a:ea typeface="Segoe UI Light" charset="0"/>
                <a:cs typeface="Segoe UI Light" charset="0"/>
              </a:rPr>
              <a:t>the</a:t>
            </a:r>
            <a:r>
              <a:rPr lang="en-US" sz="4800" dirty="0" smtClean="0">
                <a:solidFill>
                  <a:prstClr val="white"/>
                </a:solidFill>
              </a:rPr>
              <a:t> size of the data </a:t>
            </a:r>
          </a:p>
          <a:p>
            <a:pPr marL="399915" lvl="1" indent="0">
              <a:buFont typeface="Arial" pitchFamily="34" charset="0"/>
              <a:buNone/>
            </a:pPr>
            <a:r>
              <a:rPr lang="en-US" sz="4800" dirty="0" smtClean="0">
                <a:solidFill>
                  <a:prstClr val="white"/>
                </a:solidFill>
              </a:rPr>
              <a:t>Not the technical tools</a:t>
            </a:r>
          </a:p>
          <a:p>
            <a:pPr marL="399915" lvl="1" indent="0">
              <a:buFont typeface="Arial" pitchFamily="34" charset="0"/>
              <a:buNone/>
            </a:pPr>
            <a:endParaRPr lang="en-US" sz="4800" dirty="0">
              <a:solidFill>
                <a:prstClr val="white"/>
              </a:solidFill>
            </a:endParaRPr>
          </a:p>
          <a:p>
            <a:pPr marL="399915" lvl="1" indent="0">
              <a:buFont typeface="Arial" pitchFamily="34" charset="0"/>
              <a:buNone/>
            </a:pPr>
            <a:r>
              <a:rPr lang="en-US" sz="4800" dirty="0" smtClean="0">
                <a:solidFill>
                  <a:prstClr val="white"/>
                </a:solidFill>
              </a:rPr>
              <a:t>It's… A new paradigm</a:t>
            </a:r>
          </a:p>
          <a:p>
            <a:pPr marL="799829" lvl="2" indent="0">
              <a:buFont typeface="Arial" pitchFamily="34" charset="0"/>
              <a:buNone/>
            </a:pPr>
            <a:r>
              <a:rPr lang="en-US" sz="4400" dirty="0" smtClean="0">
                <a:solidFill>
                  <a:prstClr val="white"/>
                </a:solidFill>
              </a:rPr>
              <a:t>How to collect and use data efficiently</a:t>
            </a:r>
          </a:p>
          <a:p>
            <a:pPr marL="799829" lvl="2" indent="0">
              <a:buFont typeface="Arial" pitchFamily="34" charset="0"/>
              <a:buNone/>
            </a:pPr>
            <a:r>
              <a:rPr lang="en-US" sz="4400" dirty="0" smtClean="0">
                <a:solidFill>
                  <a:prstClr val="white"/>
                </a:solidFill>
              </a:rPr>
              <a:t>Big data. Small data. </a:t>
            </a:r>
            <a:r>
              <a:rPr lang="en-US" sz="4400" i="1" dirty="0" smtClean="0">
                <a:solidFill>
                  <a:prstClr val="white"/>
                </a:solidFill>
              </a:rPr>
              <a:t>Any </a:t>
            </a:r>
            <a:r>
              <a:rPr lang="en-US" sz="4400" dirty="0" smtClean="0">
                <a:solidFill>
                  <a:prstClr val="white"/>
                </a:solidFill>
              </a:rPr>
              <a:t>data.</a:t>
            </a:r>
            <a:endParaRPr lang="en-US" sz="3200" dirty="0" smtClean="0">
              <a:solidFill>
                <a:prstClr val="white"/>
              </a:solidFill>
            </a:endParaRPr>
          </a:p>
          <a:p>
            <a:pPr marL="399915" lvl="1" indent="0">
              <a:buFont typeface="Arial" pitchFamily="34" charset="0"/>
              <a:buNone/>
            </a:pPr>
            <a:endParaRPr lang="en-US" sz="3600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961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5400" b="1" dirty="0" smtClean="0">
                <a:solidFill>
                  <a:schemeClr val="bg1"/>
                </a:solidFill>
              </a:rPr>
              <a:t>90% </a:t>
            </a:r>
            <a:r>
              <a:rPr lang="en-US" sz="5400" dirty="0" smtClean="0">
                <a:solidFill>
                  <a:schemeClr val="bg1"/>
                </a:solidFill>
              </a:rPr>
              <a:t>of the world’s data has been created in the last two </a:t>
            </a:r>
            <a:r>
              <a:rPr lang="en-US" sz="5400" dirty="0" smtClean="0">
                <a:solidFill>
                  <a:schemeClr val="bg1"/>
                </a:solidFill>
              </a:rPr>
              <a:t>years…</a:t>
            </a:r>
          </a:p>
          <a:p>
            <a:pPr marL="0" indent="0">
              <a:buNone/>
            </a:pPr>
            <a:endParaRPr lang="en-US" sz="5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5400" dirty="0">
                <a:solidFill>
                  <a:schemeClr val="bg1"/>
                </a:solidFill>
              </a:rPr>
              <a:t>The ultimate question is really what insight and value can we draw from that data.</a:t>
            </a:r>
            <a:endParaRPr lang="en-US" sz="5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49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514" y="397446"/>
            <a:ext cx="5838406" cy="1063487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Data dividend:</a:t>
            </a:r>
            <a:br>
              <a:rPr lang="en-US" sz="4800" dirty="0" smtClean="0">
                <a:solidFill>
                  <a:schemeClr val="bg1"/>
                </a:solidFill>
              </a:rPr>
            </a:br>
            <a:r>
              <a:rPr lang="en-US" sz="4800" dirty="0" smtClean="0">
                <a:solidFill>
                  <a:schemeClr val="bg1"/>
                </a:solidFill>
              </a:rPr>
              <a:t>$1.6 trillion	</a:t>
            </a:r>
            <a:endParaRPr lang="en-US" sz="4800" dirty="0">
              <a:solidFill>
                <a:schemeClr val="bg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877761" y="631092"/>
            <a:ext cx="10034836" cy="5973807"/>
            <a:chOff x="1089689" y="2438561"/>
            <a:chExt cx="6422212" cy="4699256"/>
          </a:xfrm>
        </p:grpSpPr>
        <p:sp>
          <p:nvSpPr>
            <p:cNvPr id="10" name="TextBox 12"/>
            <p:cNvSpPr txBox="1">
              <a:spLocks noChangeArrowheads="1"/>
            </p:cNvSpPr>
            <p:nvPr/>
          </p:nvSpPr>
          <p:spPr bwMode="auto">
            <a:xfrm>
              <a:off x="2990847" y="6974949"/>
              <a:ext cx="1917423" cy="127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b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MS PGothic" panose="020B0600070205080204" pitchFamily="34" charset="-128"/>
                </a:defRPr>
              </a:lvl5pPr>
              <a:lvl6pPr marL="2514600" indent="-228600" defTabSz="9318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MS PGothic" panose="020B0600070205080204" pitchFamily="34" charset="-128"/>
                </a:defRPr>
              </a:lvl6pPr>
              <a:lvl7pPr marL="2971800" indent="-228600" defTabSz="9318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MS PGothic" panose="020B0600070205080204" pitchFamily="34" charset="-128"/>
                </a:defRPr>
              </a:lvl7pPr>
              <a:lvl8pPr marL="3429000" indent="-228600" defTabSz="9318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MS PGothic" panose="020B0600070205080204" pitchFamily="34" charset="-128"/>
                </a:defRPr>
              </a:lvl8pPr>
              <a:lvl9pPr marL="3886200" indent="-228600" defTabSz="9318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MS PGothic" panose="020B0600070205080204" pitchFamily="34" charset="-128"/>
                </a:defRPr>
              </a:lvl9pPr>
            </a:lstStyle>
            <a:p>
              <a:pPr defTabSz="913785" fontAlgn="base">
                <a:spcBef>
                  <a:spcPct val="0"/>
                </a:spcBef>
                <a:spcAft>
                  <a:spcPts val="588"/>
                </a:spcAft>
              </a:pPr>
              <a:r>
                <a:rPr lang="en-US" altLang="en-US" sz="1050" dirty="0">
                  <a:solidFill>
                    <a:schemeClr val="bg1"/>
                  </a:solidFill>
                </a:rPr>
                <a:t>Source: IDC Study: Realizing the Data Dividend, 2014.</a:t>
              </a:r>
            </a:p>
          </p:txBody>
        </p:sp>
        <p:pic>
          <p:nvPicPr>
            <p:cNvPr id="11" name="Picture 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9689" y="3616983"/>
              <a:ext cx="5521610" cy="3216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Rectangle 15"/>
            <p:cNvSpPr/>
            <p:nvPr/>
          </p:nvSpPr>
          <p:spPr>
            <a:xfrm>
              <a:off x="3794334" y="2438561"/>
              <a:ext cx="1463021" cy="2424064"/>
            </a:xfrm>
            <a:prstGeom prst="rect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89627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dirty="0" smtClean="0">
                  <a:solidFill>
                    <a:srgbClr val="FFFFFF"/>
                  </a:solidFill>
                  <a:ea typeface="Baghdad" charset="-78"/>
                  <a:cs typeface="Baghdad" charset="-78"/>
                </a:rPr>
                <a:t>Productivity:</a:t>
              </a:r>
            </a:p>
            <a:p>
              <a:pPr algn="ctr" defTabSz="89627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dirty="0" smtClean="0">
                  <a:solidFill>
                    <a:srgbClr val="FFFFFF"/>
                  </a:solidFill>
                  <a:ea typeface="Baghdad" charset="-78"/>
                  <a:cs typeface="Baghdad" charset="-78"/>
                </a:rPr>
                <a:t>$674 billion</a:t>
              </a:r>
              <a:endParaRPr lang="en-US" sz="2400" dirty="0">
                <a:solidFill>
                  <a:srgbClr val="FFFFFF"/>
                </a:solidFill>
                <a:ea typeface="Baghdad" charset="-78"/>
                <a:cs typeface="Baghdad" charset="-78"/>
              </a:endParaRPr>
            </a:p>
          </p:txBody>
        </p:sp>
        <p:sp>
          <p:nvSpPr>
            <p:cNvPr id="18" name="Rectangle 46"/>
            <p:cNvSpPr>
              <a:spLocks noChangeArrowheads="1"/>
            </p:cNvSpPr>
            <p:nvPr/>
          </p:nvSpPr>
          <p:spPr bwMode="auto">
            <a:xfrm>
              <a:off x="3739190" y="3652786"/>
              <a:ext cx="857741" cy="390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MS PGothic" panose="020B0600070205080204" pitchFamily="34" charset="-128"/>
                </a:defRPr>
              </a:lvl5pPr>
              <a:lvl6pPr marL="2514600" indent="-228600" defTabSz="9318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MS PGothic" panose="020B0600070205080204" pitchFamily="34" charset="-128"/>
                </a:defRPr>
              </a:lvl6pPr>
              <a:lvl7pPr marL="2971800" indent="-228600" defTabSz="9318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MS PGothic" panose="020B0600070205080204" pitchFamily="34" charset="-128"/>
                </a:defRPr>
              </a:lvl7pPr>
              <a:lvl8pPr marL="3429000" indent="-228600" defTabSz="9318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MS PGothic" panose="020B0600070205080204" pitchFamily="34" charset="-128"/>
                </a:defRPr>
              </a:lvl8pPr>
              <a:lvl9pPr marL="3886200" indent="-228600" defTabSz="9318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MS PGothic" panose="020B0600070205080204" pitchFamily="34" charset="-128"/>
                </a:defRPr>
              </a:lvl9pPr>
            </a:lstStyle>
            <a:p>
              <a:pPr algn="ctr" defTabSz="913785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981">
                <a:solidFill>
                  <a:srgbClr val="FFFFFF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048880" y="3148744"/>
              <a:ext cx="1463021" cy="1747915"/>
            </a:xfrm>
            <a:prstGeom prst="rect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89627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dirty="0" smtClean="0">
                  <a:solidFill>
                    <a:srgbClr val="FFFFFF"/>
                  </a:solidFill>
                  <a:ea typeface="Segoe UI" pitchFamily="34" charset="0"/>
                  <a:cs typeface="Segoe UI"/>
                </a:rPr>
                <a:t>Operations:</a:t>
              </a:r>
              <a:br>
                <a:rPr lang="en-US" sz="2400" dirty="0" smtClean="0">
                  <a:solidFill>
                    <a:srgbClr val="FFFFFF"/>
                  </a:solidFill>
                  <a:ea typeface="Segoe UI" pitchFamily="34" charset="0"/>
                  <a:cs typeface="Segoe UI"/>
                </a:rPr>
              </a:br>
              <a:r>
                <a:rPr lang="en-US" sz="2400" dirty="0" smtClean="0">
                  <a:solidFill>
                    <a:srgbClr val="FFFFFF"/>
                  </a:solidFill>
                  <a:ea typeface="Segoe UI" pitchFamily="34" charset="0"/>
                  <a:cs typeface="Segoe UI"/>
                </a:rPr>
                <a:t>$486 billion</a:t>
              </a:r>
              <a:endParaRPr lang="en-US" sz="2400" dirty="0">
                <a:solidFill>
                  <a:srgbClr val="FFFFFF"/>
                </a:solidFill>
                <a:ea typeface="Segoe UI" pitchFamily="34" charset="0"/>
                <a:cs typeface="Segoe UI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595525" y="6367921"/>
              <a:ext cx="1463021" cy="568252"/>
            </a:xfrm>
            <a:prstGeom prst="rect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89627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dirty="0" smtClean="0">
                  <a:solidFill>
                    <a:srgbClr val="FFFFFF"/>
                  </a:solidFill>
                  <a:ea typeface="Segoe UI" pitchFamily="34" charset="0"/>
                  <a:cs typeface="Segoe UI"/>
                </a:rPr>
                <a:t>Customer-facing: $158</a:t>
              </a:r>
              <a:r>
                <a:rPr lang="en-US" sz="2400" dirty="0">
                  <a:solidFill>
                    <a:srgbClr val="FFFFFF"/>
                  </a:solidFill>
                  <a:ea typeface="Segoe UI" pitchFamily="34" charset="0"/>
                  <a:cs typeface="Segoe UI"/>
                </a:rPr>
                <a:t> </a:t>
              </a:r>
              <a:r>
                <a:rPr lang="en-US" sz="2400" dirty="0" smtClean="0">
                  <a:solidFill>
                    <a:srgbClr val="FFFFFF"/>
                  </a:solidFill>
                  <a:ea typeface="Segoe UI" pitchFamily="34" charset="0"/>
                  <a:cs typeface="Segoe UI"/>
                </a:rPr>
                <a:t>billion</a:t>
              </a:r>
              <a:endParaRPr lang="en-US" sz="2400" dirty="0">
                <a:solidFill>
                  <a:srgbClr val="FFFFFF"/>
                </a:solidFill>
                <a:ea typeface="Segoe UI" pitchFamily="34" charset="0"/>
                <a:cs typeface="Segoe UI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291139" y="6296228"/>
              <a:ext cx="1463021" cy="841589"/>
            </a:xfrm>
            <a:prstGeom prst="rect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89627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dirty="0" smtClean="0">
                  <a:solidFill>
                    <a:srgbClr val="FFFFFF"/>
                  </a:solidFill>
                  <a:ea typeface="Segoe UI" pitchFamily="34" charset="0"/>
                  <a:cs typeface="Segoe UI"/>
                </a:rPr>
                <a:t>Innovations: $235</a:t>
              </a:r>
              <a:r>
                <a:rPr lang="en-US" sz="2400" dirty="0">
                  <a:solidFill>
                    <a:srgbClr val="FFFFFF"/>
                  </a:solidFill>
                  <a:ea typeface="Segoe UI" pitchFamily="34" charset="0"/>
                  <a:cs typeface="Segoe UI"/>
                </a:rPr>
                <a:t> </a:t>
              </a:r>
              <a:r>
                <a:rPr lang="en-US" sz="2400" dirty="0" smtClean="0">
                  <a:solidFill>
                    <a:srgbClr val="FFFFFF"/>
                  </a:solidFill>
                  <a:ea typeface="Segoe UI" pitchFamily="34" charset="0"/>
                  <a:cs typeface="Segoe UI"/>
                </a:rPr>
                <a:t>billion</a:t>
              </a:r>
              <a:endParaRPr lang="en-US" sz="2400" dirty="0">
                <a:solidFill>
                  <a:srgbClr val="FFFFFF"/>
                </a:solidFill>
                <a:ea typeface="Segoe UI" pitchFamily="34" charset="0"/>
                <a:cs typeface="Segoe U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1122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514" y="118046"/>
            <a:ext cx="11524432" cy="1063487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How do we process all this data?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57640" y="1395486"/>
            <a:ext cx="6723098" cy="2168329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9915" lvl="1" indent="0">
              <a:buFont typeface="Arial" pitchFamily="34" charset="0"/>
              <a:buNone/>
            </a:pPr>
            <a:r>
              <a:rPr lang="en-US" sz="4800" dirty="0" smtClean="0">
                <a:solidFill>
                  <a:prstClr val="white"/>
                </a:solidFill>
              </a:rPr>
              <a:t>Cheaper, faster</a:t>
            </a:r>
            <a:br>
              <a:rPr lang="en-US" sz="4800" dirty="0" smtClean="0">
                <a:solidFill>
                  <a:prstClr val="white"/>
                </a:solidFill>
              </a:rPr>
            </a:br>
            <a:r>
              <a:rPr lang="en-US" sz="4800" dirty="0" smtClean="0">
                <a:solidFill>
                  <a:prstClr val="white"/>
                </a:solidFill>
              </a:rPr>
              <a:t>on-demand computing</a:t>
            </a:r>
          </a:p>
          <a:p>
            <a:pPr marL="399915" lvl="1" indent="0">
              <a:buFont typeface="Arial" pitchFamily="34" charset="0"/>
              <a:buNone/>
            </a:pPr>
            <a:endParaRPr lang="en-US" sz="3600" dirty="0">
              <a:solidFill>
                <a:prstClr val="white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0738" y="1395486"/>
            <a:ext cx="4802151" cy="3117986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0" y="5088255"/>
            <a:ext cx="12192000" cy="1124976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9915" lvl="1" indent="0">
              <a:buFont typeface="Arial" pitchFamily="34" charset="0"/>
              <a:buNone/>
            </a:pPr>
            <a:r>
              <a:rPr lang="en-US" sz="4800" dirty="0" smtClean="0">
                <a:solidFill>
                  <a:prstClr val="white"/>
                </a:solidFill>
              </a:rPr>
              <a:t>45% of IT spend will be cloud-related by 2020</a:t>
            </a:r>
            <a:endParaRPr lang="en-US" sz="4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92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Azure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10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514" y="118046"/>
            <a:ext cx="11524432" cy="1063487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Azure is…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57639" y="1395486"/>
            <a:ext cx="11115223" cy="950899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9915" lvl="1" indent="0">
              <a:buFont typeface="Arial" pitchFamily="34" charset="0"/>
              <a:buNone/>
            </a:pPr>
            <a:r>
              <a:rPr lang="en-US" sz="4800" dirty="0" smtClean="0">
                <a:solidFill>
                  <a:prstClr val="white"/>
                </a:solidFill>
              </a:rPr>
              <a:t>Microsoft's </a:t>
            </a:r>
            <a:r>
              <a:rPr lang="en-US" sz="4800" dirty="0" smtClean="0">
                <a:solidFill>
                  <a:prstClr val="white"/>
                </a:solidFill>
              </a:rPr>
              <a:t>open</a:t>
            </a:r>
            <a:r>
              <a:rPr lang="en-US" sz="4800" smtClean="0">
                <a:solidFill>
                  <a:prstClr val="white"/>
                </a:solidFill>
              </a:rPr>
              <a:t>, flexible cloud </a:t>
            </a:r>
            <a:r>
              <a:rPr lang="en-US" sz="4800" dirty="0" smtClean="0">
                <a:solidFill>
                  <a:prstClr val="white"/>
                </a:solidFill>
              </a:rPr>
              <a:t>platform</a:t>
            </a:r>
          </a:p>
          <a:p>
            <a:pPr marL="399915" lvl="1" indent="0">
              <a:buFont typeface="Arial" pitchFamily="34" charset="0"/>
              <a:buNone/>
            </a:pPr>
            <a:endParaRPr lang="en-US" sz="3600" dirty="0">
              <a:solidFill>
                <a:prstClr val="white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914399" y="2346385"/>
            <a:ext cx="9517812" cy="1124976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9915" lvl="1" indent="0">
              <a:buFont typeface="Arial" pitchFamily="34" charset="0"/>
              <a:buNone/>
            </a:pPr>
            <a:r>
              <a:rPr lang="en-US" sz="4800" dirty="0" smtClean="0">
                <a:solidFill>
                  <a:prstClr val="white"/>
                </a:solidFill>
              </a:rPr>
              <a:t>Infrastructure-as-a-Service (</a:t>
            </a:r>
            <a:r>
              <a:rPr lang="en-US" sz="4800" dirty="0" err="1" smtClean="0">
                <a:solidFill>
                  <a:prstClr val="white"/>
                </a:solidFill>
              </a:rPr>
              <a:t>IaaS</a:t>
            </a:r>
            <a:r>
              <a:rPr lang="en-US" sz="4800" dirty="0" smtClean="0">
                <a:solidFill>
                  <a:prstClr val="white"/>
                </a:solidFill>
              </a:rPr>
              <a:t>)</a:t>
            </a:r>
          </a:p>
          <a:p>
            <a:pPr marL="399915" lvl="1" indent="0">
              <a:buFont typeface="Arial" pitchFamily="34" charset="0"/>
              <a:buNone/>
            </a:pPr>
            <a:r>
              <a:rPr lang="en-US" sz="4800" dirty="0" smtClean="0">
                <a:solidFill>
                  <a:prstClr val="white"/>
                </a:solidFill>
              </a:rPr>
              <a:t>Platform-as-a-Service (</a:t>
            </a:r>
            <a:r>
              <a:rPr lang="en-US" sz="4800" dirty="0" err="1" smtClean="0">
                <a:solidFill>
                  <a:prstClr val="white"/>
                </a:solidFill>
              </a:rPr>
              <a:t>PaaS</a:t>
            </a:r>
            <a:r>
              <a:rPr lang="en-US" sz="4800" dirty="0" smtClean="0">
                <a:solidFill>
                  <a:prstClr val="white"/>
                </a:solidFill>
              </a:rPr>
              <a:t>)</a:t>
            </a:r>
          </a:p>
          <a:p>
            <a:pPr marL="399915" lvl="1" indent="0">
              <a:buFont typeface="Arial" pitchFamily="34" charset="0"/>
              <a:buNone/>
            </a:pPr>
            <a:r>
              <a:rPr lang="en-US" sz="4800" dirty="0" smtClean="0">
                <a:solidFill>
                  <a:prstClr val="white"/>
                </a:solidFill>
              </a:rPr>
              <a:t>Language-agnostic</a:t>
            </a:r>
          </a:p>
          <a:p>
            <a:pPr marL="399915" lvl="1" indent="0">
              <a:buFont typeface="Arial" pitchFamily="34" charset="0"/>
              <a:buNone/>
            </a:pPr>
            <a:r>
              <a:rPr lang="en-US" sz="4800" dirty="0" smtClean="0">
                <a:solidFill>
                  <a:prstClr val="white"/>
                </a:solidFill>
              </a:rPr>
              <a:t>Linux + Windows</a:t>
            </a:r>
          </a:p>
          <a:p>
            <a:pPr marL="399915" lvl="1" indent="0">
              <a:buFont typeface="Arial" pitchFamily="34" charset="0"/>
              <a:buNone/>
            </a:pPr>
            <a:endParaRPr lang="en-US" sz="4800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084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World map" descr="world-map.png"/>
          <p:cNvPicPr>
            <a:picLocks noChangeAspect="1"/>
          </p:cNvPicPr>
          <p:nvPr/>
        </p:nvPicPr>
        <p:blipFill rotWithShape="1">
          <a:blip r:embed="rId3" cstate="email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19819" y="906343"/>
            <a:ext cx="9391602" cy="61374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Freeform 71"/>
          <p:cNvSpPr/>
          <p:nvPr/>
        </p:nvSpPr>
        <p:spPr bwMode="auto">
          <a:xfrm>
            <a:off x="2734760" y="1184382"/>
            <a:ext cx="9190319" cy="5374563"/>
          </a:xfrm>
          <a:custGeom>
            <a:avLst/>
            <a:gdLst>
              <a:gd name="connsiteX0" fmla="*/ 2278254 w 10605953"/>
              <a:gd name="connsiteY0" fmla="*/ 0 h 4727244"/>
              <a:gd name="connsiteX1" fmla="*/ 4167416 w 10605953"/>
              <a:gd name="connsiteY1" fmla="*/ 629462 h 4727244"/>
              <a:gd name="connsiteX2" fmla="*/ 4273758 w 10605953"/>
              <a:gd name="connsiteY2" fmla="*/ 739156 h 4727244"/>
              <a:gd name="connsiteX3" fmla="*/ 4363516 w 10605953"/>
              <a:gd name="connsiteY3" fmla="*/ 673971 h 4727244"/>
              <a:gd name="connsiteX4" fmla="*/ 5978869 w 10605953"/>
              <a:gd name="connsiteY4" fmla="*/ 210608 h 4727244"/>
              <a:gd name="connsiteX5" fmla="*/ 7189342 w 10605953"/>
              <a:gd name="connsiteY5" fmla="*/ 455518 h 4727244"/>
              <a:gd name="connsiteX6" fmla="*/ 7313126 w 10605953"/>
              <a:gd name="connsiteY6" fmla="*/ 515606 h 4727244"/>
              <a:gd name="connsiteX7" fmla="*/ 7439634 w 10605953"/>
              <a:gd name="connsiteY7" fmla="*/ 461828 h 4727244"/>
              <a:gd name="connsiteX8" fmla="*/ 8326788 w 10605953"/>
              <a:gd name="connsiteY8" fmla="*/ 303773 h 4727244"/>
              <a:gd name="connsiteX9" fmla="*/ 10605953 w 10605953"/>
              <a:gd name="connsiteY9" fmla="*/ 2315031 h 4727244"/>
              <a:gd name="connsiteX10" fmla="*/ 8326788 w 10605953"/>
              <a:gd name="connsiteY10" fmla="*/ 4326289 h 4727244"/>
              <a:gd name="connsiteX11" fmla="*/ 7240403 w 10605953"/>
              <a:gd name="connsiteY11" fmla="*/ 4083541 h 4727244"/>
              <a:gd name="connsiteX12" fmla="*/ 7154454 w 10605953"/>
              <a:gd name="connsiteY12" fmla="*/ 4037464 h 4727244"/>
              <a:gd name="connsiteX13" fmla="*/ 6967354 w 10605953"/>
              <a:gd name="connsiteY13" fmla="*/ 4109482 h 4727244"/>
              <a:gd name="connsiteX14" fmla="*/ 5978869 w 10605953"/>
              <a:gd name="connsiteY14" fmla="*/ 4268944 h 4727244"/>
              <a:gd name="connsiteX15" fmla="*/ 4714819 w 10605953"/>
              <a:gd name="connsiteY15" fmla="*/ 4000103 h 4727244"/>
              <a:gd name="connsiteX16" fmla="*/ 4707509 w 10605953"/>
              <a:gd name="connsiteY16" fmla="*/ 3996408 h 4727244"/>
              <a:gd name="connsiteX17" fmla="*/ 4704824 w 10605953"/>
              <a:gd name="connsiteY17" fmla="*/ 4001354 h 4727244"/>
              <a:gd name="connsiteX18" fmla="*/ 3484596 w 10605953"/>
              <a:gd name="connsiteY18" fmla="*/ 4727244 h 4727244"/>
              <a:gd name="connsiteX19" fmla="*/ 2013052 w 10605953"/>
              <a:gd name="connsiteY19" fmla="*/ 3080825 h 4727244"/>
              <a:gd name="connsiteX20" fmla="*/ 2020650 w 10605953"/>
              <a:gd name="connsiteY20" fmla="*/ 2912489 h 4727244"/>
              <a:gd name="connsiteX21" fmla="*/ 2029645 w 10605953"/>
              <a:gd name="connsiteY21" fmla="*/ 2846542 h 4727244"/>
              <a:gd name="connsiteX22" fmla="*/ 1819106 w 10605953"/>
              <a:gd name="connsiteY22" fmla="*/ 2826406 h 4727244"/>
              <a:gd name="connsiteX23" fmla="*/ 0 w 10605953"/>
              <a:gd name="connsiteY23" fmla="*/ 1427706 h 4727244"/>
              <a:gd name="connsiteX24" fmla="*/ 2278254 w 10605953"/>
              <a:gd name="connsiteY24" fmla="*/ 0 h 4727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0605953" h="4727244">
                <a:moveTo>
                  <a:pt x="2278254" y="0"/>
                </a:moveTo>
                <a:cubicBezTo>
                  <a:pt x="3064656" y="0"/>
                  <a:pt x="3757998" y="249690"/>
                  <a:pt x="4167416" y="629462"/>
                </a:cubicBezTo>
                <a:lnTo>
                  <a:pt x="4273758" y="739156"/>
                </a:lnTo>
                <a:lnTo>
                  <a:pt x="4363516" y="673971"/>
                </a:lnTo>
                <a:cubicBezTo>
                  <a:pt x="4802490" y="384499"/>
                  <a:pt x="5365265" y="210608"/>
                  <a:pt x="5978869" y="210608"/>
                </a:cubicBezTo>
                <a:cubicBezTo>
                  <a:pt x="6417158" y="210608"/>
                  <a:pt x="6829513" y="299328"/>
                  <a:pt x="7189342" y="455518"/>
                </a:cubicBezTo>
                <a:lnTo>
                  <a:pt x="7313126" y="515606"/>
                </a:lnTo>
                <a:lnTo>
                  <a:pt x="7439634" y="461828"/>
                </a:lnTo>
                <a:cubicBezTo>
                  <a:pt x="7712310" y="360053"/>
                  <a:pt x="8012101" y="303773"/>
                  <a:pt x="8326788" y="303773"/>
                </a:cubicBezTo>
                <a:cubicBezTo>
                  <a:pt x="9585536" y="303773"/>
                  <a:pt x="10605953" y="1204244"/>
                  <a:pt x="10605953" y="2315031"/>
                </a:cubicBezTo>
                <a:cubicBezTo>
                  <a:pt x="10605953" y="3425818"/>
                  <a:pt x="9585536" y="4326289"/>
                  <a:pt x="8326788" y="4326289"/>
                </a:cubicBezTo>
                <a:cubicBezTo>
                  <a:pt x="7933429" y="4326289"/>
                  <a:pt x="7563345" y="4238353"/>
                  <a:pt x="7240403" y="4083541"/>
                </a:cubicBezTo>
                <a:lnTo>
                  <a:pt x="7154454" y="4037464"/>
                </a:lnTo>
                <a:lnTo>
                  <a:pt x="6967354" y="4109482"/>
                </a:lnTo>
                <a:cubicBezTo>
                  <a:pt x="6663534" y="4212164"/>
                  <a:pt x="6329500" y="4268944"/>
                  <a:pt x="5978869" y="4268944"/>
                </a:cubicBezTo>
                <a:cubicBezTo>
                  <a:pt x="5518666" y="4268944"/>
                  <a:pt x="5087055" y="4171131"/>
                  <a:pt x="4714819" y="4000103"/>
                </a:cubicBezTo>
                <a:lnTo>
                  <a:pt x="4707509" y="3996408"/>
                </a:lnTo>
                <a:lnTo>
                  <a:pt x="4704824" y="4001354"/>
                </a:lnTo>
                <a:cubicBezTo>
                  <a:pt x="4440376" y="4439304"/>
                  <a:pt x="3992541" y="4727244"/>
                  <a:pt x="3484596" y="4727244"/>
                </a:cubicBezTo>
                <a:cubicBezTo>
                  <a:pt x="2671885" y="4727244"/>
                  <a:pt x="2013052" y="3990117"/>
                  <a:pt x="2013052" y="3080825"/>
                </a:cubicBezTo>
                <a:cubicBezTo>
                  <a:pt x="2013052" y="3023995"/>
                  <a:pt x="2015626" y="2967836"/>
                  <a:pt x="2020650" y="2912489"/>
                </a:cubicBezTo>
                <a:lnTo>
                  <a:pt x="2029645" y="2846542"/>
                </a:lnTo>
                <a:lnTo>
                  <a:pt x="1819106" y="2826406"/>
                </a:lnTo>
                <a:cubicBezTo>
                  <a:pt x="780945" y="2693278"/>
                  <a:pt x="0" y="2117644"/>
                  <a:pt x="0" y="1427706"/>
                </a:cubicBezTo>
                <a:cubicBezTo>
                  <a:pt x="0" y="639206"/>
                  <a:pt x="1020009" y="0"/>
                  <a:pt x="2278254" y="0"/>
                </a:cubicBezTo>
                <a:close/>
              </a:path>
            </a:pathLst>
          </a:custGeom>
          <a:solidFill>
            <a:schemeClr val="bg2">
              <a:alpha val="5882"/>
            </a:schemeClr>
          </a:solidFill>
          <a:ln>
            <a:solidFill>
              <a:srgbClr val="00B0F0">
                <a:alpha val="71000"/>
              </a:srgbClr>
            </a:solidFill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prstMaterial="flat">
            <a:contourClr>
              <a:schemeClr val="accent2">
                <a:satMod val="30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91367" tIns="45685" rIns="91367" bIns="45685" anchor="ctr">
            <a:noAutofit/>
          </a:bodyPr>
          <a:lstStyle/>
          <a:p>
            <a:pPr algn="ctr" defTabSz="913391"/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8883" y="2447850"/>
            <a:ext cx="654564" cy="81363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1286" y="2939925"/>
            <a:ext cx="654564" cy="81363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44382" y="2502216"/>
            <a:ext cx="654564" cy="81363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28611" y="2902587"/>
            <a:ext cx="654564" cy="81363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00892" y="3281911"/>
            <a:ext cx="654564" cy="81363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84064" y="4203908"/>
            <a:ext cx="654564" cy="81363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60811" y="3117558"/>
            <a:ext cx="654564" cy="81363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30744" y="3383011"/>
            <a:ext cx="654564" cy="81363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00268" y="3042138"/>
            <a:ext cx="654564" cy="81363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0202" y="2859241"/>
            <a:ext cx="654564" cy="81363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19890" y="5382408"/>
            <a:ext cx="654564" cy="81363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9116" y="5524657"/>
            <a:ext cx="654564" cy="81363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40023" y="4647713"/>
            <a:ext cx="654564" cy="81363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17284" y="3625586"/>
            <a:ext cx="654564" cy="81363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99401" y="2980366"/>
            <a:ext cx="654564" cy="81363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84828" y="3591459"/>
            <a:ext cx="654564" cy="81363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89" name="Straight Connector 88"/>
          <p:cNvCxnSpPr/>
          <p:nvPr/>
        </p:nvCxnSpPr>
        <p:spPr>
          <a:xfrm>
            <a:off x="4330745" y="2551903"/>
            <a:ext cx="435067" cy="723022"/>
          </a:xfrm>
          <a:prstGeom prst="line">
            <a:avLst/>
          </a:prstGeom>
          <a:ln>
            <a:solidFill>
              <a:schemeClr val="tx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 bwMode="auto">
          <a:xfrm>
            <a:off x="3622086" y="2291555"/>
            <a:ext cx="764248" cy="43088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18092"/>
            <a:r>
              <a:rPr lang="en-US" sz="1400" dirty="0">
                <a:solidFill>
                  <a:schemeClr val="bg1"/>
                </a:solidFill>
                <a:effectLst/>
                <a:ea typeface="Verdana" panose="020B0604030504040204" pitchFamily="34" charset="0"/>
                <a:cs typeface="Segoe UI Semibold" panose="020B0702040204020203" pitchFamily="34" charset="0"/>
              </a:rPr>
              <a:t>Central US</a:t>
            </a:r>
          </a:p>
          <a:p>
            <a:pPr algn="ctr" defTabSz="1218092"/>
            <a:r>
              <a:rPr lang="en-US" sz="1400" dirty="0">
                <a:solidFill>
                  <a:schemeClr val="bg1"/>
                </a:solidFill>
                <a:effectLst/>
                <a:ea typeface="Verdana" panose="020B0604030504040204" pitchFamily="34" charset="0"/>
                <a:cs typeface="Segoe UI Semibold" panose="020B0702040204020203" pitchFamily="34" charset="0"/>
              </a:rPr>
              <a:t>Iowa</a:t>
            </a:r>
          </a:p>
        </p:txBody>
      </p:sp>
      <p:cxnSp>
        <p:nvCxnSpPr>
          <p:cNvPr id="91" name="Straight Connector 90"/>
          <p:cNvCxnSpPr>
            <a:stCxn id="126" idx="3"/>
          </p:cNvCxnSpPr>
          <p:nvPr/>
        </p:nvCxnSpPr>
        <p:spPr>
          <a:xfrm flipV="1">
            <a:off x="3746320" y="3319562"/>
            <a:ext cx="313969" cy="6901"/>
          </a:xfrm>
          <a:prstGeom prst="line">
            <a:avLst/>
          </a:prstGeom>
          <a:ln>
            <a:solidFill>
              <a:schemeClr val="tx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 bwMode="auto">
          <a:xfrm>
            <a:off x="3140839" y="3111019"/>
            <a:ext cx="696922" cy="43088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18092"/>
            <a:r>
              <a:rPr lang="en-US" sz="1400" dirty="0">
                <a:solidFill>
                  <a:schemeClr val="bg1"/>
                </a:solidFill>
                <a:effectLst/>
                <a:ea typeface="Verdana" panose="020B0604030504040204" pitchFamily="34" charset="0"/>
                <a:cs typeface="Segoe UI Semibold" panose="020B0702040204020203" pitchFamily="34" charset="0"/>
              </a:rPr>
              <a:t>West US</a:t>
            </a:r>
          </a:p>
          <a:p>
            <a:pPr algn="ctr" defTabSz="1218092"/>
            <a:r>
              <a:rPr lang="en-US" sz="1400" dirty="0">
                <a:solidFill>
                  <a:schemeClr val="bg1"/>
                </a:solidFill>
                <a:effectLst/>
                <a:ea typeface="Verdana" panose="020B0604030504040204" pitchFamily="34" charset="0"/>
                <a:cs typeface="Segoe UI Semibold" panose="020B0702040204020203" pitchFamily="34" charset="0"/>
              </a:rPr>
              <a:t>California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5231360" y="3121716"/>
            <a:ext cx="341008" cy="329529"/>
          </a:xfrm>
          <a:prstGeom prst="line">
            <a:avLst/>
          </a:prstGeom>
          <a:ln>
            <a:solidFill>
              <a:schemeClr val="tx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 flipV="1">
            <a:off x="5226735" y="3450424"/>
            <a:ext cx="543910" cy="17666"/>
          </a:xfrm>
          <a:prstGeom prst="line">
            <a:avLst/>
          </a:prstGeom>
          <a:ln>
            <a:solidFill>
              <a:schemeClr val="tx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 flipV="1">
            <a:off x="5226733" y="3459306"/>
            <a:ext cx="457448" cy="415517"/>
          </a:xfrm>
          <a:prstGeom prst="line">
            <a:avLst/>
          </a:prstGeom>
          <a:ln>
            <a:solidFill>
              <a:schemeClr val="tx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 bwMode="auto">
          <a:xfrm>
            <a:off x="6061678" y="2104179"/>
            <a:ext cx="989373" cy="43088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18092"/>
            <a:r>
              <a:rPr lang="en-US" sz="1400" dirty="0">
                <a:solidFill>
                  <a:schemeClr val="bg1"/>
                </a:solidFill>
                <a:effectLst/>
                <a:ea typeface="Verdana" panose="020B0604030504040204" pitchFamily="34" charset="0"/>
                <a:cs typeface="Segoe UI Semibold" panose="020B0702040204020203" pitchFamily="34" charset="0"/>
              </a:rPr>
              <a:t>North Europe</a:t>
            </a:r>
          </a:p>
          <a:p>
            <a:pPr algn="ctr" defTabSz="1218092"/>
            <a:r>
              <a:rPr lang="en-US" sz="1400" dirty="0">
                <a:solidFill>
                  <a:schemeClr val="bg1"/>
                </a:solidFill>
                <a:effectLst/>
                <a:ea typeface="Verdana" panose="020B0604030504040204" pitchFamily="34" charset="0"/>
                <a:cs typeface="Segoe UI Semibold" panose="020B0702040204020203" pitchFamily="34" charset="0"/>
              </a:rPr>
              <a:t>Ireland</a:t>
            </a:r>
          </a:p>
        </p:txBody>
      </p:sp>
      <p:cxnSp>
        <p:nvCxnSpPr>
          <p:cNvPr id="97" name="Straight Connector 96"/>
          <p:cNvCxnSpPr/>
          <p:nvPr/>
        </p:nvCxnSpPr>
        <p:spPr>
          <a:xfrm>
            <a:off x="6556364" y="2512080"/>
            <a:ext cx="358581" cy="357029"/>
          </a:xfrm>
          <a:prstGeom prst="line">
            <a:avLst/>
          </a:prstGeom>
          <a:ln>
            <a:solidFill>
              <a:schemeClr val="tx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 bwMode="auto">
          <a:xfrm>
            <a:off x="5547443" y="2841798"/>
            <a:ext cx="553934" cy="43088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18092"/>
            <a:r>
              <a:rPr lang="en-US" sz="1400" dirty="0">
                <a:solidFill>
                  <a:schemeClr val="bg1"/>
                </a:solidFill>
                <a:effectLst/>
                <a:ea typeface="Verdana" panose="020B0604030504040204" pitchFamily="34" charset="0"/>
                <a:cs typeface="Segoe UI Semibold" panose="020B0702040204020203" pitchFamily="34" charset="0"/>
              </a:rPr>
              <a:t>East US</a:t>
            </a:r>
          </a:p>
          <a:p>
            <a:pPr algn="ctr" defTabSz="1218092"/>
            <a:r>
              <a:rPr lang="en-US" sz="1400" dirty="0">
                <a:solidFill>
                  <a:schemeClr val="bg1"/>
                </a:solidFill>
                <a:effectLst/>
                <a:ea typeface="Verdana" panose="020B0604030504040204" pitchFamily="34" charset="0"/>
                <a:cs typeface="Segoe UI Semibold" panose="020B0702040204020203" pitchFamily="34" charset="0"/>
              </a:rPr>
              <a:t>Virginia</a:t>
            </a:r>
          </a:p>
        </p:txBody>
      </p:sp>
      <p:sp>
        <p:nvSpPr>
          <p:cNvPr id="99" name="Rectangle 98"/>
          <p:cNvSpPr/>
          <p:nvPr/>
        </p:nvSpPr>
        <p:spPr bwMode="auto">
          <a:xfrm>
            <a:off x="5695486" y="3252646"/>
            <a:ext cx="669992" cy="43088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18092"/>
            <a:r>
              <a:rPr lang="en-US" sz="1400" dirty="0">
                <a:solidFill>
                  <a:schemeClr val="bg1"/>
                </a:solidFill>
                <a:effectLst/>
                <a:ea typeface="Verdana" panose="020B0604030504040204" pitchFamily="34" charset="0"/>
                <a:cs typeface="Segoe UI Semibold" panose="020B0702040204020203" pitchFamily="34" charset="0"/>
              </a:rPr>
              <a:t>East US 2</a:t>
            </a:r>
          </a:p>
          <a:p>
            <a:pPr algn="ctr" defTabSz="1218092"/>
            <a:r>
              <a:rPr lang="en-US" sz="1400" dirty="0">
                <a:solidFill>
                  <a:schemeClr val="bg1"/>
                </a:solidFill>
                <a:effectLst/>
                <a:ea typeface="Verdana" panose="020B0604030504040204" pitchFamily="34" charset="0"/>
                <a:cs typeface="Segoe UI Semibold" panose="020B0702040204020203" pitchFamily="34" charset="0"/>
              </a:rPr>
              <a:t>Virginia</a:t>
            </a:r>
          </a:p>
        </p:txBody>
      </p:sp>
      <p:sp>
        <p:nvSpPr>
          <p:cNvPr id="100" name="Rectangle 99"/>
          <p:cNvSpPr/>
          <p:nvPr/>
        </p:nvSpPr>
        <p:spPr bwMode="auto">
          <a:xfrm>
            <a:off x="5611228" y="3659380"/>
            <a:ext cx="633187" cy="43088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18092"/>
            <a:r>
              <a:rPr lang="en-US" sz="1400" dirty="0">
                <a:solidFill>
                  <a:schemeClr val="bg1"/>
                </a:solidFill>
                <a:effectLst/>
                <a:ea typeface="Verdana" panose="020B0604030504040204" pitchFamily="34" charset="0"/>
                <a:cs typeface="Segoe UI Semibold" panose="020B0702040204020203" pitchFamily="34" charset="0"/>
              </a:rPr>
              <a:t>US </a:t>
            </a:r>
            <a:r>
              <a:rPr lang="en-US" sz="1400" dirty="0" smtClean="0">
                <a:solidFill>
                  <a:schemeClr val="bg1"/>
                </a:solidFill>
                <a:effectLst/>
                <a:ea typeface="Verdana" panose="020B0604030504040204" pitchFamily="34" charset="0"/>
                <a:cs typeface="Segoe UI Semibold" panose="020B0702040204020203" pitchFamily="34" charset="0"/>
              </a:rPr>
              <a:t>Govt.</a:t>
            </a:r>
            <a:endParaRPr lang="en-US" sz="1400" dirty="0">
              <a:solidFill>
                <a:schemeClr val="bg1"/>
              </a:solidFill>
              <a:effectLst/>
              <a:ea typeface="Verdana" panose="020B0604030504040204" pitchFamily="34" charset="0"/>
              <a:cs typeface="Segoe UI Semibold" panose="020B0702040204020203" pitchFamily="34" charset="0"/>
            </a:endParaRPr>
          </a:p>
          <a:p>
            <a:pPr algn="ctr" defTabSz="1218092"/>
            <a:r>
              <a:rPr lang="en-US" sz="1400" dirty="0">
                <a:solidFill>
                  <a:schemeClr val="bg1"/>
                </a:solidFill>
                <a:effectLst/>
                <a:ea typeface="Verdana" panose="020B0604030504040204" pitchFamily="34" charset="0"/>
                <a:cs typeface="Segoe UI Semibold" panose="020B0702040204020203" pitchFamily="34" charset="0"/>
              </a:rPr>
              <a:t>Virginia</a:t>
            </a:r>
          </a:p>
        </p:txBody>
      </p:sp>
      <p:cxnSp>
        <p:nvCxnSpPr>
          <p:cNvPr id="101" name="Straight Connector 100"/>
          <p:cNvCxnSpPr/>
          <p:nvPr/>
        </p:nvCxnSpPr>
        <p:spPr>
          <a:xfrm flipH="1">
            <a:off x="4873920" y="2692599"/>
            <a:ext cx="55269" cy="665259"/>
          </a:xfrm>
          <a:prstGeom prst="line">
            <a:avLst/>
          </a:prstGeom>
          <a:ln>
            <a:solidFill>
              <a:schemeClr val="tx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 bwMode="auto">
          <a:xfrm>
            <a:off x="4313028" y="2284698"/>
            <a:ext cx="1232325" cy="43088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18092"/>
            <a:r>
              <a:rPr lang="en-US" sz="1400" dirty="0">
                <a:solidFill>
                  <a:schemeClr val="bg1"/>
                </a:solidFill>
                <a:effectLst/>
                <a:ea typeface="Verdana" panose="020B0604030504040204" pitchFamily="34" charset="0"/>
                <a:cs typeface="Segoe UI Semibold" panose="020B0702040204020203" pitchFamily="34" charset="0"/>
              </a:rPr>
              <a:t>North Central US</a:t>
            </a:r>
          </a:p>
          <a:p>
            <a:pPr algn="ctr" defTabSz="1218092"/>
            <a:r>
              <a:rPr lang="en-US" sz="1400" dirty="0">
                <a:solidFill>
                  <a:schemeClr val="bg1"/>
                </a:solidFill>
                <a:effectLst/>
                <a:ea typeface="Verdana" panose="020B0604030504040204" pitchFamily="34" charset="0"/>
                <a:cs typeface="Segoe UI Semibold" panose="020B0702040204020203" pitchFamily="34" charset="0"/>
              </a:rPr>
              <a:t>Illinois</a:t>
            </a:r>
          </a:p>
        </p:txBody>
      </p:sp>
      <p:sp>
        <p:nvSpPr>
          <p:cNvPr id="103" name="Rectangle 102"/>
          <p:cNvSpPr/>
          <p:nvPr/>
        </p:nvSpPr>
        <p:spPr bwMode="auto">
          <a:xfrm>
            <a:off x="3215348" y="2689120"/>
            <a:ext cx="633187" cy="43088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18092"/>
            <a:r>
              <a:rPr lang="en-US" sz="1400" dirty="0">
                <a:solidFill>
                  <a:schemeClr val="bg1"/>
                </a:solidFill>
                <a:effectLst/>
                <a:ea typeface="Verdana" panose="020B0604030504040204" pitchFamily="34" charset="0"/>
                <a:cs typeface="Segoe UI Semibold" panose="020B0702040204020203" pitchFamily="34" charset="0"/>
              </a:rPr>
              <a:t>US </a:t>
            </a:r>
            <a:r>
              <a:rPr lang="en-US" sz="1400" dirty="0" smtClean="0">
                <a:solidFill>
                  <a:schemeClr val="bg1"/>
                </a:solidFill>
                <a:effectLst/>
                <a:ea typeface="Verdana" panose="020B0604030504040204" pitchFamily="34" charset="0"/>
                <a:cs typeface="Segoe UI Semibold" panose="020B0702040204020203" pitchFamily="34" charset="0"/>
              </a:rPr>
              <a:t>Govt.</a:t>
            </a:r>
            <a:endParaRPr lang="en-US" sz="1400" dirty="0">
              <a:solidFill>
                <a:schemeClr val="bg1"/>
              </a:solidFill>
              <a:effectLst/>
              <a:ea typeface="Verdana" panose="020B0604030504040204" pitchFamily="34" charset="0"/>
              <a:cs typeface="Segoe UI Semibold" panose="020B0702040204020203" pitchFamily="34" charset="0"/>
            </a:endParaRPr>
          </a:p>
          <a:p>
            <a:pPr algn="ctr" defTabSz="1218092"/>
            <a:r>
              <a:rPr lang="en-US" sz="1400" dirty="0">
                <a:solidFill>
                  <a:schemeClr val="bg1"/>
                </a:solidFill>
                <a:effectLst/>
                <a:ea typeface="Verdana" panose="020B0604030504040204" pitchFamily="34" charset="0"/>
                <a:cs typeface="Segoe UI Semibold" panose="020B0702040204020203" pitchFamily="34" charset="0"/>
              </a:rPr>
              <a:t>Iowa</a:t>
            </a:r>
          </a:p>
        </p:txBody>
      </p:sp>
      <p:cxnSp>
        <p:nvCxnSpPr>
          <p:cNvPr id="104" name="Straight Connector 103"/>
          <p:cNvCxnSpPr/>
          <p:nvPr/>
        </p:nvCxnSpPr>
        <p:spPr>
          <a:xfrm>
            <a:off x="3775582" y="2904564"/>
            <a:ext cx="986485" cy="370321"/>
          </a:xfrm>
          <a:prstGeom prst="line">
            <a:avLst/>
          </a:prstGeom>
          <a:ln>
            <a:solidFill>
              <a:schemeClr val="tx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 bwMode="auto">
          <a:xfrm>
            <a:off x="3269711" y="3725724"/>
            <a:ext cx="1230723" cy="43088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18092"/>
            <a:r>
              <a:rPr lang="en-US" sz="1400" dirty="0">
                <a:solidFill>
                  <a:schemeClr val="bg1"/>
                </a:solidFill>
                <a:effectLst/>
                <a:ea typeface="Verdana" panose="020B0604030504040204" pitchFamily="34" charset="0"/>
                <a:cs typeface="Segoe UI Semibold" panose="020B0702040204020203" pitchFamily="34" charset="0"/>
              </a:rPr>
              <a:t>South Central US</a:t>
            </a:r>
          </a:p>
          <a:p>
            <a:pPr algn="ctr" defTabSz="1218092"/>
            <a:r>
              <a:rPr lang="en-US" sz="1400" dirty="0">
                <a:solidFill>
                  <a:schemeClr val="bg1"/>
                </a:solidFill>
                <a:effectLst/>
                <a:ea typeface="Verdana" panose="020B0604030504040204" pitchFamily="34" charset="0"/>
                <a:cs typeface="Segoe UI Semibold" panose="020B0702040204020203" pitchFamily="34" charset="0"/>
              </a:rPr>
              <a:t>Texas</a:t>
            </a:r>
          </a:p>
        </p:txBody>
      </p:sp>
      <p:cxnSp>
        <p:nvCxnSpPr>
          <p:cNvPr id="106" name="Straight Connector 105"/>
          <p:cNvCxnSpPr/>
          <p:nvPr/>
        </p:nvCxnSpPr>
        <p:spPr>
          <a:xfrm flipV="1">
            <a:off x="4363903" y="3808083"/>
            <a:ext cx="295280" cy="133085"/>
          </a:xfrm>
          <a:prstGeom prst="line">
            <a:avLst/>
          </a:prstGeom>
          <a:ln>
            <a:solidFill>
              <a:schemeClr val="tx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H="1" flipV="1">
            <a:off x="5970007" y="5075334"/>
            <a:ext cx="179166" cy="292626"/>
          </a:xfrm>
          <a:prstGeom prst="line">
            <a:avLst/>
          </a:prstGeom>
          <a:ln>
            <a:solidFill>
              <a:schemeClr val="tx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 bwMode="auto">
          <a:xfrm>
            <a:off x="6044832" y="5321710"/>
            <a:ext cx="863634" cy="43088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18092"/>
            <a:r>
              <a:rPr lang="en-US" sz="1400" dirty="0">
                <a:solidFill>
                  <a:schemeClr val="bg1"/>
                </a:solidFill>
                <a:effectLst/>
                <a:ea typeface="Verdana" panose="020B0604030504040204" pitchFamily="34" charset="0"/>
                <a:cs typeface="Segoe UI Semibold" panose="020B0702040204020203" pitchFamily="34" charset="0"/>
              </a:rPr>
              <a:t>Brazil South</a:t>
            </a:r>
          </a:p>
          <a:p>
            <a:pPr algn="ctr" defTabSz="1218092"/>
            <a:r>
              <a:rPr lang="en-US" sz="1400" dirty="0">
                <a:solidFill>
                  <a:schemeClr val="bg1"/>
                </a:solidFill>
                <a:effectLst/>
                <a:ea typeface="Verdana" panose="020B0604030504040204" pitchFamily="34" charset="0"/>
                <a:cs typeface="Segoe UI Semibold" panose="020B0702040204020203" pitchFamily="34" charset="0"/>
              </a:rPr>
              <a:t>Sao Paulo</a:t>
            </a:r>
          </a:p>
        </p:txBody>
      </p:sp>
      <p:cxnSp>
        <p:nvCxnSpPr>
          <p:cNvPr id="109" name="Straight Connector 108"/>
          <p:cNvCxnSpPr/>
          <p:nvPr/>
        </p:nvCxnSpPr>
        <p:spPr>
          <a:xfrm flipH="1">
            <a:off x="7269123" y="2541978"/>
            <a:ext cx="308256" cy="367358"/>
          </a:xfrm>
          <a:prstGeom prst="line">
            <a:avLst/>
          </a:prstGeom>
          <a:ln>
            <a:solidFill>
              <a:schemeClr val="tx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 bwMode="auto">
          <a:xfrm>
            <a:off x="7139383" y="2171414"/>
            <a:ext cx="934423" cy="43088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18092"/>
            <a:r>
              <a:rPr lang="en-US" sz="1400" dirty="0">
                <a:solidFill>
                  <a:schemeClr val="bg1"/>
                </a:solidFill>
                <a:effectLst/>
                <a:ea typeface="Verdana" panose="020B0604030504040204" pitchFamily="34" charset="0"/>
                <a:cs typeface="Segoe UI Semibold" panose="020B0702040204020203" pitchFamily="34" charset="0"/>
              </a:rPr>
              <a:t>West Europe</a:t>
            </a:r>
          </a:p>
          <a:p>
            <a:pPr algn="ctr" defTabSz="1218092"/>
            <a:r>
              <a:rPr lang="en-US" sz="1400" dirty="0">
                <a:solidFill>
                  <a:schemeClr val="bg1"/>
                </a:solidFill>
                <a:effectLst/>
                <a:ea typeface="Verdana" panose="020B0604030504040204" pitchFamily="34" charset="0"/>
                <a:cs typeface="Segoe UI Semibold" panose="020B0702040204020203" pitchFamily="34" charset="0"/>
              </a:rPr>
              <a:t>Netherlands</a:t>
            </a:r>
          </a:p>
        </p:txBody>
      </p:sp>
      <p:sp>
        <p:nvSpPr>
          <p:cNvPr id="111" name="Rectangle 110"/>
          <p:cNvSpPr/>
          <p:nvPr/>
        </p:nvSpPr>
        <p:spPr bwMode="auto">
          <a:xfrm>
            <a:off x="9486733" y="2601358"/>
            <a:ext cx="1011495" cy="43088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18092"/>
            <a:r>
              <a:rPr lang="en-US" sz="1400" dirty="0">
                <a:solidFill>
                  <a:schemeClr val="bg1"/>
                </a:solidFill>
                <a:effectLst/>
                <a:ea typeface="Verdana" panose="020B0604030504040204" pitchFamily="34" charset="0"/>
                <a:cs typeface="Segoe UI Semibold" panose="020B0702040204020203" pitchFamily="34" charset="0"/>
              </a:rPr>
              <a:t>China North *</a:t>
            </a:r>
          </a:p>
          <a:p>
            <a:pPr algn="ctr" defTabSz="1218092"/>
            <a:r>
              <a:rPr lang="en-US" sz="1400" dirty="0">
                <a:solidFill>
                  <a:schemeClr val="bg1"/>
                </a:solidFill>
                <a:effectLst/>
                <a:ea typeface="Verdana" panose="020B0604030504040204" pitchFamily="34" charset="0"/>
                <a:cs typeface="Segoe UI Semibold" panose="020B0702040204020203" pitchFamily="34" charset="0"/>
              </a:rPr>
              <a:t>Beijing</a:t>
            </a:r>
          </a:p>
        </p:txBody>
      </p:sp>
      <p:cxnSp>
        <p:nvCxnSpPr>
          <p:cNvPr id="112" name="Straight Connector 111"/>
          <p:cNvCxnSpPr/>
          <p:nvPr/>
        </p:nvCxnSpPr>
        <p:spPr>
          <a:xfrm>
            <a:off x="9992480" y="3009259"/>
            <a:ext cx="31278" cy="391577"/>
          </a:xfrm>
          <a:prstGeom prst="line">
            <a:avLst/>
          </a:prstGeom>
          <a:ln>
            <a:solidFill>
              <a:schemeClr val="tx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 bwMode="auto">
          <a:xfrm>
            <a:off x="8840973" y="2997415"/>
            <a:ext cx="1009892" cy="43088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18092"/>
            <a:r>
              <a:rPr lang="en-US" sz="1400" dirty="0">
                <a:solidFill>
                  <a:schemeClr val="bg1"/>
                </a:solidFill>
                <a:effectLst/>
                <a:ea typeface="Verdana" panose="020B0604030504040204" pitchFamily="34" charset="0"/>
                <a:cs typeface="Segoe UI Semibold" panose="020B0702040204020203" pitchFamily="34" charset="0"/>
              </a:rPr>
              <a:t>China South *</a:t>
            </a:r>
          </a:p>
          <a:p>
            <a:pPr algn="ctr" defTabSz="1218092"/>
            <a:r>
              <a:rPr lang="en-US" sz="1400" dirty="0">
                <a:solidFill>
                  <a:schemeClr val="bg1"/>
                </a:solidFill>
                <a:effectLst/>
                <a:ea typeface="Verdana" panose="020B0604030504040204" pitchFamily="34" charset="0"/>
                <a:cs typeface="Segoe UI Semibold" panose="020B0702040204020203" pitchFamily="34" charset="0"/>
              </a:rPr>
              <a:t>Shanghai</a:t>
            </a:r>
          </a:p>
        </p:txBody>
      </p:sp>
      <p:cxnSp>
        <p:nvCxnSpPr>
          <p:cNvPr id="114" name="Straight Connector 113"/>
          <p:cNvCxnSpPr/>
          <p:nvPr/>
        </p:nvCxnSpPr>
        <p:spPr>
          <a:xfrm>
            <a:off x="8851125" y="3743817"/>
            <a:ext cx="197128" cy="291650"/>
          </a:xfrm>
          <a:prstGeom prst="line">
            <a:avLst/>
          </a:prstGeom>
          <a:ln>
            <a:solidFill>
              <a:srgbClr val="7FBA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 bwMode="auto">
          <a:xfrm>
            <a:off x="10908923" y="2911608"/>
            <a:ext cx="761363" cy="43088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18092"/>
            <a:r>
              <a:rPr lang="en-US" sz="1400" dirty="0">
                <a:solidFill>
                  <a:schemeClr val="bg1"/>
                </a:solidFill>
                <a:effectLst/>
                <a:ea typeface="Verdana" panose="020B0604030504040204" pitchFamily="34" charset="0"/>
                <a:cs typeface="Segoe UI Semibold" panose="020B0702040204020203" pitchFamily="34" charset="0"/>
              </a:rPr>
              <a:t>Japan East</a:t>
            </a:r>
          </a:p>
          <a:p>
            <a:pPr algn="ctr" defTabSz="1218092"/>
            <a:r>
              <a:rPr lang="en-US" sz="1400" dirty="0">
                <a:solidFill>
                  <a:schemeClr val="bg1"/>
                </a:solidFill>
                <a:effectLst/>
                <a:ea typeface="Verdana" panose="020B0604030504040204" pitchFamily="34" charset="0"/>
                <a:cs typeface="Segoe UI Semibold" panose="020B0702040204020203" pitchFamily="34" charset="0"/>
              </a:rPr>
              <a:t>Saitama</a:t>
            </a:r>
          </a:p>
        </p:txBody>
      </p:sp>
      <p:sp>
        <p:nvSpPr>
          <p:cNvPr id="116" name="Rectangle 115"/>
          <p:cNvSpPr/>
          <p:nvPr/>
        </p:nvSpPr>
        <p:spPr bwMode="auto">
          <a:xfrm>
            <a:off x="10880332" y="3367744"/>
            <a:ext cx="833113" cy="43088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18092"/>
            <a:r>
              <a:rPr lang="en-US" sz="1400" dirty="0">
                <a:solidFill>
                  <a:schemeClr val="bg1"/>
                </a:solidFill>
                <a:effectLst/>
                <a:ea typeface="Verdana" panose="020B0604030504040204" pitchFamily="34" charset="0"/>
                <a:cs typeface="Segoe UI Semibold" panose="020B0702040204020203" pitchFamily="34" charset="0"/>
              </a:rPr>
              <a:t>Japan West</a:t>
            </a:r>
          </a:p>
          <a:p>
            <a:pPr algn="ctr" defTabSz="1218092"/>
            <a:r>
              <a:rPr lang="en-US" sz="1400" dirty="0">
                <a:solidFill>
                  <a:schemeClr val="bg1"/>
                </a:solidFill>
                <a:effectLst/>
                <a:ea typeface="Verdana" panose="020B0604030504040204" pitchFamily="34" charset="0"/>
                <a:cs typeface="Segoe UI Semibold" panose="020B0702040204020203" pitchFamily="34" charset="0"/>
              </a:rPr>
              <a:t>Osaka</a:t>
            </a:r>
          </a:p>
        </p:txBody>
      </p:sp>
      <p:pic>
        <p:nvPicPr>
          <p:cNvPr id="117" name="Picture 11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32420" y="2981470"/>
            <a:ext cx="654564" cy="81363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118" name="Straight Connector 117"/>
          <p:cNvCxnSpPr/>
          <p:nvPr/>
        </p:nvCxnSpPr>
        <p:spPr>
          <a:xfrm flipH="1">
            <a:off x="10656179" y="3130070"/>
            <a:ext cx="264458" cy="257151"/>
          </a:xfrm>
          <a:prstGeom prst="line">
            <a:avLst/>
          </a:prstGeom>
          <a:ln>
            <a:solidFill>
              <a:schemeClr val="tx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H="1" flipV="1">
            <a:off x="10587283" y="3524376"/>
            <a:ext cx="328091" cy="65080"/>
          </a:xfrm>
          <a:prstGeom prst="line">
            <a:avLst/>
          </a:prstGeom>
          <a:ln>
            <a:solidFill>
              <a:schemeClr val="tx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 bwMode="auto">
          <a:xfrm>
            <a:off x="8164153" y="3528373"/>
            <a:ext cx="775405" cy="43088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18092"/>
            <a:r>
              <a:rPr lang="en-US" sz="1400" dirty="0">
                <a:solidFill>
                  <a:schemeClr val="bg1"/>
                </a:solidFill>
                <a:effectLst/>
                <a:ea typeface="Verdana" panose="020B0604030504040204" pitchFamily="34" charset="0"/>
                <a:cs typeface="Segoe UI Semibold" panose="020B0702040204020203" pitchFamily="34" charset="0"/>
              </a:rPr>
              <a:t>India West</a:t>
            </a:r>
          </a:p>
          <a:p>
            <a:pPr algn="ctr" defTabSz="1218092"/>
            <a:r>
              <a:rPr lang="en-US" sz="1400" dirty="0">
                <a:solidFill>
                  <a:schemeClr val="bg1"/>
                </a:solidFill>
                <a:effectLst/>
                <a:ea typeface="Verdana" panose="020B0604030504040204" pitchFamily="34" charset="0"/>
                <a:cs typeface="Segoe UI Semibold" panose="020B0702040204020203" pitchFamily="34" charset="0"/>
              </a:rPr>
              <a:t>TBD</a:t>
            </a:r>
          </a:p>
        </p:txBody>
      </p:sp>
      <p:sp>
        <p:nvSpPr>
          <p:cNvPr id="121" name="Rectangle 120"/>
          <p:cNvSpPr/>
          <p:nvPr/>
        </p:nvSpPr>
        <p:spPr bwMode="auto">
          <a:xfrm>
            <a:off x="9055827" y="3443144"/>
            <a:ext cx="703654" cy="43088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18092"/>
            <a:r>
              <a:rPr lang="en-US" sz="1400" dirty="0">
                <a:solidFill>
                  <a:schemeClr val="bg1"/>
                </a:solidFill>
                <a:effectLst/>
                <a:ea typeface="Verdana" panose="020B0604030504040204" pitchFamily="34" charset="0"/>
                <a:cs typeface="Segoe UI Semibold" panose="020B0702040204020203" pitchFamily="34" charset="0"/>
              </a:rPr>
              <a:t>India East</a:t>
            </a:r>
          </a:p>
          <a:p>
            <a:pPr algn="ctr" defTabSz="1218092"/>
            <a:r>
              <a:rPr lang="en-US" sz="1400" dirty="0">
                <a:solidFill>
                  <a:schemeClr val="bg1"/>
                </a:solidFill>
                <a:effectLst/>
                <a:ea typeface="Verdana" panose="020B0604030504040204" pitchFamily="34" charset="0"/>
                <a:cs typeface="Segoe UI Semibold" panose="020B0702040204020203" pitchFamily="34" charset="0"/>
              </a:rPr>
              <a:t>TBD</a:t>
            </a:r>
          </a:p>
        </p:txBody>
      </p:sp>
      <p:cxnSp>
        <p:nvCxnSpPr>
          <p:cNvPr id="122" name="Straight Connector 121"/>
          <p:cNvCxnSpPr/>
          <p:nvPr/>
        </p:nvCxnSpPr>
        <p:spPr>
          <a:xfrm>
            <a:off x="9693233" y="3357857"/>
            <a:ext cx="430175" cy="335641"/>
          </a:xfrm>
          <a:prstGeom prst="line">
            <a:avLst/>
          </a:prstGeom>
          <a:ln>
            <a:solidFill>
              <a:schemeClr val="tx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>
            <a:off x="9222769" y="3851044"/>
            <a:ext cx="184884" cy="149036"/>
          </a:xfrm>
          <a:prstGeom prst="line">
            <a:avLst/>
          </a:prstGeom>
          <a:ln>
            <a:solidFill>
              <a:srgbClr val="7FBA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 bwMode="auto">
          <a:xfrm>
            <a:off x="10177514" y="4021228"/>
            <a:ext cx="790281" cy="43088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18092"/>
            <a:r>
              <a:rPr lang="en-US" sz="1400" dirty="0">
                <a:solidFill>
                  <a:schemeClr val="bg1"/>
                </a:solidFill>
                <a:effectLst/>
                <a:ea typeface="Verdana" panose="020B0604030504040204" pitchFamily="34" charset="0"/>
                <a:cs typeface="Segoe UI Semibold" panose="020B0702040204020203" pitchFamily="34" charset="0"/>
              </a:rPr>
              <a:t>East Asia</a:t>
            </a:r>
          </a:p>
          <a:p>
            <a:pPr algn="ctr" defTabSz="1218092"/>
            <a:r>
              <a:rPr lang="en-US" sz="1400" dirty="0">
                <a:solidFill>
                  <a:schemeClr val="bg1"/>
                </a:solidFill>
                <a:effectLst/>
                <a:ea typeface="Verdana" panose="020B0604030504040204" pitchFamily="34" charset="0"/>
                <a:cs typeface="Segoe UI Semibold" panose="020B0702040204020203" pitchFamily="34" charset="0"/>
              </a:rPr>
              <a:t>Hong Kong</a:t>
            </a:r>
          </a:p>
        </p:txBody>
      </p:sp>
      <p:pic>
        <p:nvPicPr>
          <p:cNvPr id="125" name="Picture 12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34020" y="3562933"/>
            <a:ext cx="654564" cy="81363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126" name="Straight Connector 125"/>
          <p:cNvCxnSpPr/>
          <p:nvPr/>
        </p:nvCxnSpPr>
        <p:spPr>
          <a:xfrm flipH="1" flipV="1">
            <a:off x="9963088" y="3973802"/>
            <a:ext cx="243301" cy="297493"/>
          </a:xfrm>
          <a:prstGeom prst="line">
            <a:avLst/>
          </a:prstGeom>
          <a:ln>
            <a:solidFill>
              <a:schemeClr val="tx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 bwMode="auto">
          <a:xfrm>
            <a:off x="8707407" y="4535173"/>
            <a:ext cx="725456" cy="43088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18092"/>
            <a:r>
              <a:rPr lang="en-US" sz="1400" dirty="0">
                <a:solidFill>
                  <a:schemeClr val="bg1"/>
                </a:solidFill>
                <a:effectLst/>
                <a:ea typeface="Verdana" panose="020B0604030504040204" pitchFamily="34" charset="0"/>
                <a:cs typeface="Segoe UI Semibold" panose="020B0702040204020203" pitchFamily="34" charset="0"/>
              </a:rPr>
              <a:t>SE Asia</a:t>
            </a:r>
          </a:p>
          <a:p>
            <a:pPr algn="ctr" defTabSz="1218092"/>
            <a:r>
              <a:rPr lang="en-US" sz="1400" dirty="0">
                <a:solidFill>
                  <a:schemeClr val="bg1"/>
                </a:solidFill>
                <a:effectLst/>
                <a:ea typeface="Verdana" panose="020B0604030504040204" pitchFamily="34" charset="0"/>
                <a:cs typeface="Segoe UI Semibold" panose="020B0702040204020203" pitchFamily="34" charset="0"/>
              </a:rPr>
              <a:t>Singapore</a:t>
            </a:r>
          </a:p>
        </p:txBody>
      </p:sp>
      <p:cxnSp>
        <p:nvCxnSpPr>
          <p:cNvPr id="128" name="Straight Connector 127"/>
          <p:cNvCxnSpPr/>
          <p:nvPr/>
        </p:nvCxnSpPr>
        <p:spPr>
          <a:xfrm flipV="1">
            <a:off x="9343349" y="4605512"/>
            <a:ext cx="369170" cy="145105"/>
          </a:xfrm>
          <a:prstGeom prst="line">
            <a:avLst/>
          </a:prstGeom>
          <a:ln>
            <a:solidFill>
              <a:schemeClr val="tx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10952673" y="5450256"/>
            <a:ext cx="255359" cy="351314"/>
          </a:xfrm>
          <a:prstGeom prst="line">
            <a:avLst/>
          </a:prstGeom>
          <a:ln>
            <a:solidFill>
              <a:schemeClr val="tx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 bwMode="auto">
          <a:xfrm>
            <a:off x="10695489" y="5042356"/>
            <a:ext cx="1025089" cy="43088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18092"/>
            <a:r>
              <a:rPr lang="en-US" sz="1400" dirty="0">
                <a:solidFill>
                  <a:schemeClr val="bg1"/>
                </a:solidFill>
                <a:effectLst/>
                <a:ea typeface="Verdana" panose="020B0604030504040204" pitchFamily="34" charset="0"/>
                <a:cs typeface="Segoe UI Semibold" panose="020B0702040204020203" pitchFamily="34" charset="0"/>
              </a:rPr>
              <a:t>Australia  East</a:t>
            </a:r>
          </a:p>
          <a:p>
            <a:pPr algn="ctr" defTabSz="1218092"/>
            <a:r>
              <a:rPr lang="en-US" sz="1400" dirty="0">
                <a:solidFill>
                  <a:schemeClr val="bg1"/>
                </a:solidFill>
                <a:effectLst/>
                <a:ea typeface="Verdana" panose="020B0604030504040204" pitchFamily="34" charset="0"/>
                <a:cs typeface="Segoe UI Semibold" panose="020B0702040204020203" pitchFamily="34" charset="0"/>
              </a:rPr>
              <a:t>Sydney</a:t>
            </a:r>
          </a:p>
        </p:txBody>
      </p:sp>
      <p:cxnSp>
        <p:nvCxnSpPr>
          <p:cNvPr id="131" name="Straight Connector 130"/>
          <p:cNvCxnSpPr/>
          <p:nvPr/>
        </p:nvCxnSpPr>
        <p:spPr>
          <a:xfrm>
            <a:off x="10315979" y="5832976"/>
            <a:ext cx="470832" cy="98713"/>
          </a:xfrm>
          <a:prstGeom prst="line">
            <a:avLst/>
          </a:prstGeom>
          <a:ln>
            <a:solidFill>
              <a:schemeClr val="tx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 bwMode="auto">
          <a:xfrm>
            <a:off x="9402645" y="5596809"/>
            <a:ext cx="1096839" cy="43088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18092"/>
            <a:r>
              <a:rPr lang="en-US" sz="1400" dirty="0">
                <a:solidFill>
                  <a:schemeClr val="bg1"/>
                </a:solidFill>
                <a:effectLst/>
                <a:ea typeface="Verdana" panose="020B0604030504040204" pitchFamily="34" charset="0"/>
                <a:cs typeface="Segoe UI Semibold" panose="020B0702040204020203" pitchFamily="34" charset="0"/>
              </a:rPr>
              <a:t>Australia  West</a:t>
            </a:r>
          </a:p>
          <a:p>
            <a:pPr algn="ctr" defTabSz="1218092"/>
            <a:r>
              <a:rPr lang="en-US" sz="1400" dirty="0">
                <a:solidFill>
                  <a:schemeClr val="bg1"/>
                </a:solidFill>
                <a:effectLst/>
                <a:ea typeface="Verdana" panose="020B0604030504040204" pitchFamily="34" charset="0"/>
                <a:cs typeface="Segoe UI Semibold" panose="020B0702040204020203" pitchFamily="34" charset="0"/>
              </a:rPr>
              <a:t>Melbourne</a:t>
            </a:r>
          </a:p>
        </p:txBody>
      </p:sp>
      <p:sp>
        <p:nvSpPr>
          <p:cNvPr id="134" name="Title 1"/>
          <p:cNvSpPr>
            <a:spLocks noGrp="1"/>
          </p:cNvSpPr>
          <p:nvPr>
            <p:ph type="title"/>
          </p:nvPr>
        </p:nvSpPr>
        <p:spPr>
          <a:xfrm>
            <a:off x="379514" y="118046"/>
            <a:ext cx="11524432" cy="1063487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Azure </a:t>
            </a:r>
            <a:r>
              <a:rPr lang="en-US" sz="5400" dirty="0" smtClean="0">
                <a:solidFill>
                  <a:schemeClr val="bg1"/>
                </a:solidFill>
              </a:rPr>
              <a:t>global footprint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16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-1"/>
            <a:ext cx="10261840" cy="684122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4300" y="2632577"/>
            <a:ext cx="10961370" cy="157607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62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79 0.00764 L 0.16471 0.3013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40" y="14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471 0.30139 L 0.42083 -0.4810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99" y="-39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083 -0.48102 L -0.39987 -0.4733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042" y="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647309" y="2489622"/>
            <a:ext cx="792050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dirty="0" smtClean="0">
                <a:solidFill>
                  <a:schemeClr val="bg1"/>
                </a:solidFill>
              </a:rPr>
              <a:t>The Azure data stack</a:t>
            </a:r>
            <a:endParaRPr lang="en-US" sz="7200" i="1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632646"/>
              </p:ext>
            </p:extLst>
          </p:nvPr>
        </p:nvGraphicFramePr>
        <p:xfrm>
          <a:off x="548641" y="5850218"/>
          <a:ext cx="11431051" cy="914400"/>
        </p:xfrm>
        <a:graphic>
          <a:graphicData uri="http://schemas.openxmlformats.org/drawingml/2006/table">
            <a:tbl>
              <a:tblPr bandRow="1">
                <a:tableStyleId>{D03447BB-5D67-496B-8E87-E561075AD55C}</a:tableStyleId>
              </a:tblPr>
              <a:tblGrid>
                <a:gridCol w="2272936"/>
                <a:gridCol w="4859383"/>
                <a:gridCol w="4298732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Azure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PaaS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IaaS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Microsoft Azure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299805"/>
              </p:ext>
            </p:extLst>
          </p:nvPr>
        </p:nvGraphicFramePr>
        <p:xfrm>
          <a:off x="548639" y="2791818"/>
          <a:ext cx="11431051" cy="2987040"/>
        </p:xfrm>
        <a:graphic>
          <a:graphicData uri="http://schemas.openxmlformats.org/drawingml/2006/table">
            <a:tbl>
              <a:tblPr bandRow="1">
                <a:tableStyleId>{D03447BB-5D67-496B-8E87-E561075AD55C}</a:tableStyleId>
              </a:tblPr>
              <a:tblGrid>
                <a:gridCol w="2272938"/>
                <a:gridCol w="2808514"/>
                <a:gridCol w="2050869"/>
                <a:gridCol w="2155371"/>
                <a:gridCol w="2143359"/>
              </a:tblGrid>
              <a:tr h="1364071"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Data</a:t>
                      </a:r>
                    </a:p>
                    <a:p>
                      <a:pPr algn="ctr"/>
                      <a:r>
                        <a:rPr lang="en-US" sz="2400" dirty="0" smtClean="0"/>
                        <a:t>Platform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Structured:</a:t>
                      </a:r>
                      <a:br>
                        <a:rPr lang="en-US" sz="2400" dirty="0" smtClean="0"/>
                      </a:br>
                      <a:endParaRPr lang="en-US" sz="1600" dirty="0" smtClean="0"/>
                    </a:p>
                    <a:p>
                      <a:pPr algn="ctr"/>
                      <a:r>
                        <a:rPr lang="en-US" sz="2400" dirty="0" smtClean="0"/>
                        <a:t>SQL Database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Unstructured:</a:t>
                      </a:r>
                      <a:br>
                        <a:rPr lang="en-US" sz="2400" dirty="0" smtClean="0"/>
                      </a:br>
                      <a:endParaRPr lang="en-US" sz="1600" dirty="0" smtClean="0"/>
                    </a:p>
                    <a:p>
                      <a:pPr algn="ctr"/>
                      <a:r>
                        <a:rPr lang="en-US" sz="2400" dirty="0" err="1" smtClean="0"/>
                        <a:t>DocumentDB</a:t>
                      </a:r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Tables, blobs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Azure Search</a:t>
                      </a:r>
                    </a:p>
                    <a:p>
                      <a:pPr algn="ctr"/>
                      <a:r>
                        <a:rPr lang="en-US" sz="2400" dirty="0" err="1" smtClean="0"/>
                        <a:t>Redis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Structured:</a:t>
                      </a:r>
                      <a:br>
                        <a:rPr lang="en-US" sz="2400" dirty="0" smtClean="0"/>
                      </a:br>
                      <a:endParaRPr lang="en-US" sz="1600" dirty="0" smtClean="0"/>
                    </a:p>
                    <a:p>
                      <a:pPr algn="ctr"/>
                      <a:r>
                        <a:rPr lang="en-US" sz="2400" dirty="0" smtClean="0"/>
                        <a:t>SQL Server</a:t>
                      </a:r>
                    </a:p>
                    <a:p>
                      <a:pPr algn="ctr"/>
                      <a:r>
                        <a:rPr lang="en-US" sz="2400" dirty="0" smtClean="0"/>
                        <a:t>DB2</a:t>
                      </a:r>
                    </a:p>
                    <a:p>
                      <a:pPr algn="ctr"/>
                      <a:r>
                        <a:rPr lang="en-US" sz="2400" dirty="0" smtClean="0"/>
                        <a:t>Oracle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Unstructured:</a:t>
                      </a:r>
                      <a:br>
                        <a:rPr lang="en-US" sz="2400" dirty="0" smtClean="0"/>
                      </a:br>
                      <a:endParaRPr lang="en-US" sz="1600" dirty="0" smtClean="0"/>
                    </a:p>
                    <a:p>
                      <a:pPr algn="ctr"/>
                      <a:r>
                        <a:rPr lang="en-US" sz="2400" dirty="0" smtClean="0"/>
                        <a:t>Hadoop</a:t>
                      </a:r>
                    </a:p>
                    <a:p>
                      <a:pPr algn="ctr"/>
                      <a:r>
                        <a:rPr lang="en-US" sz="2400" dirty="0" err="1" smtClean="0"/>
                        <a:t>Cloudera</a:t>
                      </a:r>
                      <a:endParaRPr lang="en-US" sz="2400" dirty="0" smtClean="0"/>
                    </a:p>
                    <a:p>
                      <a:pPr algn="ctr"/>
                      <a:r>
                        <a:rPr lang="en-US" sz="2400" dirty="0" err="1" smtClean="0"/>
                        <a:t>MongoDB</a:t>
                      </a:r>
                      <a:endParaRPr lang="en-US" sz="2400" dirty="0" smtClean="0"/>
                    </a:p>
                    <a:p>
                      <a:pPr algn="ctr"/>
                      <a:r>
                        <a:rPr lang="en-US" sz="2400" dirty="0" err="1" smtClean="0"/>
                        <a:t>CouchDB</a:t>
                      </a:r>
                      <a:endParaRPr lang="en-US" sz="2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Azure Data Warehouse</a:t>
                      </a:r>
                    </a:p>
                    <a:p>
                      <a:pPr algn="ctr"/>
                      <a:r>
                        <a:rPr lang="en-US" sz="2400" dirty="0" smtClean="0"/>
                        <a:t>Azure Data Lake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3148"/>
              </p:ext>
            </p:extLst>
          </p:nvPr>
        </p:nvGraphicFramePr>
        <p:xfrm>
          <a:off x="548639" y="931692"/>
          <a:ext cx="11431051" cy="1798320"/>
        </p:xfrm>
        <a:graphic>
          <a:graphicData uri="http://schemas.openxmlformats.org/drawingml/2006/table">
            <a:tbl>
              <a:tblPr bandRow="1">
                <a:tableStyleId>{D03447BB-5D67-496B-8E87-E561075AD55C}</a:tableStyleId>
              </a:tblPr>
              <a:tblGrid>
                <a:gridCol w="2272938"/>
                <a:gridCol w="2821577"/>
                <a:gridCol w="2050869"/>
                <a:gridCol w="2116183"/>
                <a:gridCol w="2169484"/>
              </a:tblGrid>
              <a:tr h="142938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Predictive</a:t>
                      </a:r>
                    </a:p>
                    <a:p>
                      <a:pPr algn="ctr"/>
                      <a:r>
                        <a:rPr lang="en-US" sz="2400" dirty="0" smtClean="0"/>
                        <a:t>Analysis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Transform:</a:t>
                      </a:r>
                      <a:br>
                        <a:rPr lang="en-US" sz="2400" dirty="0" smtClean="0"/>
                      </a:br>
                      <a:endParaRPr lang="en-US" sz="1600" dirty="0" smtClean="0"/>
                    </a:p>
                    <a:p>
                      <a:pPr algn="ctr"/>
                      <a:r>
                        <a:rPr lang="en-US" sz="2400" dirty="0" smtClean="0"/>
                        <a:t>Stream Analytics</a:t>
                      </a:r>
                    </a:p>
                    <a:p>
                      <a:pPr algn="ctr"/>
                      <a:r>
                        <a:rPr lang="en-US" sz="2400" dirty="0" smtClean="0"/>
                        <a:t>Event Hubs</a:t>
                      </a:r>
                    </a:p>
                    <a:p>
                      <a:pPr algn="ctr"/>
                      <a:r>
                        <a:rPr lang="en-US" sz="2400" dirty="0" smtClean="0"/>
                        <a:t>Data Factory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Predictive:</a:t>
                      </a:r>
                      <a:br>
                        <a:rPr lang="en-US" sz="2400" dirty="0" smtClean="0"/>
                      </a:br>
                      <a:endParaRPr lang="en-US" sz="1600" dirty="0" smtClean="0"/>
                    </a:p>
                    <a:p>
                      <a:pPr algn="ctr"/>
                      <a:r>
                        <a:rPr lang="en-US" sz="2400" dirty="0" smtClean="0"/>
                        <a:t>Machine Learning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221309"/>
              </p:ext>
            </p:extLst>
          </p:nvPr>
        </p:nvGraphicFramePr>
        <p:xfrm>
          <a:off x="548641" y="65315"/>
          <a:ext cx="11431051" cy="822960"/>
        </p:xfrm>
        <a:graphic>
          <a:graphicData uri="http://schemas.openxmlformats.org/drawingml/2006/table">
            <a:tbl>
              <a:tblPr bandRow="1">
                <a:tableStyleId>{D03447BB-5D67-496B-8E87-E561075AD55C}</a:tableStyleId>
              </a:tblPr>
              <a:tblGrid>
                <a:gridCol w="2272936"/>
                <a:gridCol w="2299485"/>
                <a:gridCol w="2286210"/>
                <a:gridCol w="2286210"/>
                <a:gridCol w="228621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BI &amp;</a:t>
                      </a:r>
                    </a:p>
                    <a:p>
                      <a:pPr algn="ctr"/>
                      <a:r>
                        <a:rPr lang="en-US" sz="2400" dirty="0" smtClean="0"/>
                        <a:t>Analytics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PowerBI</a:t>
                      </a:r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Mobile BI, Natural Language Query, Dashboards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2829465" y="65315"/>
            <a:ext cx="9150226" cy="822960"/>
          </a:xfrm>
          <a:prstGeom prst="rect">
            <a:avLst/>
          </a:prstGeom>
          <a:noFill/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829465" y="959634"/>
            <a:ext cx="4830792" cy="1802219"/>
          </a:xfrm>
          <a:prstGeom prst="rect">
            <a:avLst/>
          </a:prstGeom>
          <a:noFill/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829464" y="2823659"/>
            <a:ext cx="2777706" cy="1009012"/>
          </a:xfrm>
          <a:prstGeom prst="rect">
            <a:avLst/>
          </a:prstGeom>
          <a:noFill/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607170" y="2823659"/>
            <a:ext cx="2053087" cy="1009012"/>
          </a:xfrm>
          <a:prstGeom prst="rect">
            <a:avLst/>
          </a:prstGeom>
          <a:noFill/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829464" y="5882059"/>
            <a:ext cx="4830793" cy="415224"/>
          </a:xfrm>
          <a:prstGeom prst="rect">
            <a:avLst/>
          </a:prstGeom>
          <a:noFill/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1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/>
      <p:bldP spid="9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Lab overviews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67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Agenda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smtClean="0">
                <a:solidFill>
                  <a:schemeClr val="bg1"/>
                </a:solidFill>
              </a:rPr>
              <a:t>The </a:t>
            </a:r>
            <a:r>
              <a:rPr lang="en-US" sz="4400" dirty="0" smtClean="0">
                <a:solidFill>
                  <a:schemeClr val="bg1"/>
                </a:solidFill>
              </a:rPr>
              <a:t>data </a:t>
            </a:r>
            <a:r>
              <a:rPr lang="en-US" sz="4400" dirty="0" smtClean="0">
                <a:solidFill>
                  <a:schemeClr val="bg1"/>
                </a:solidFill>
              </a:rPr>
              <a:t>Landscape</a:t>
            </a:r>
          </a:p>
          <a:p>
            <a:pPr marL="0" indent="0">
              <a:buNone/>
            </a:pPr>
            <a:r>
              <a:rPr lang="en-US" sz="4400" dirty="0" smtClean="0">
                <a:solidFill>
                  <a:schemeClr val="bg1"/>
                </a:solidFill>
              </a:rPr>
              <a:t>Big Data</a:t>
            </a:r>
          </a:p>
          <a:p>
            <a:pPr marL="0" indent="0">
              <a:buNone/>
            </a:pPr>
            <a:r>
              <a:rPr lang="en-US" sz="4400" dirty="0" smtClean="0">
                <a:solidFill>
                  <a:schemeClr val="bg1"/>
                </a:solidFill>
              </a:rPr>
              <a:t>Azure</a:t>
            </a:r>
          </a:p>
          <a:p>
            <a:pPr marL="0" indent="0">
              <a:buNone/>
            </a:pPr>
            <a:r>
              <a:rPr lang="en-US" sz="4400" dirty="0" smtClean="0">
                <a:solidFill>
                  <a:schemeClr val="bg1"/>
                </a:solidFill>
              </a:rPr>
              <a:t>Lab overviews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83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514" y="118046"/>
            <a:ext cx="11524432" cy="1063487"/>
          </a:xfrm>
        </p:spPr>
        <p:txBody>
          <a:bodyPr>
            <a:normAutofit/>
          </a:bodyPr>
          <a:lstStyle/>
          <a:p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40079" y="1181533"/>
            <a:ext cx="9517812" cy="1124976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14144" y="1870135"/>
            <a:ext cx="11044444" cy="1124976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4000" b="1" dirty="0" smtClean="0">
                <a:solidFill>
                  <a:prstClr val="white"/>
                </a:solidFill>
              </a:rPr>
              <a:t>Five labs, five scenarios</a:t>
            </a:r>
          </a:p>
          <a:p>
            <a:pPr marL="0" indent="0">
              <a:buFont typeface="Arial" pitchFamily="34" charset="0"/>
              <a:buNone/>
            </a:pPr>
            <a:r>
              <a:rPr lang="en-US" sz="4000" b="1" dirty="0" smtClean="0">
                <a:solidFill>
                  <a:prstClr val="white"/>
                </a:solidFill>
              </a:rPr>
              <a:t>100% "as-a-Service" – No VM's, no installations</a:t>
            </a:r>
          </a:p>
          <a:p>
            <a:pPr marL="399915" lvl="1" indent="0">
              <a:buFont typeface="Arial" pitchFamily="34" charset="0"/>
              <a:buNone/>
            </a:pPr>
            <a:endParaRPr lang="en-US" sz="3600" b="1" dirty="0" smtClean="0">
              <a:solidFill>
                <a:prstClr val="white"/>
              </a:solidFill>
            </a:endParaRPr>
          </a:p>
          <a:p>
            <a:pPr marL="399915" lvl="1" indent="0">
              <a:buFont typeface="Arial" pitchFamily="34" charset="0"/>
              <a:buNone/>
            </a:pPr>
            <a:r>
              <a:rPr lang="en-US" sz="3600" b="1" dirty="0" smtClean="0">
                <a:solidFill>
                  <a:prstClr val="white"/>
                </a:solidFill>
              </a:rPr>
              <a:t>Only service-level configuration</a:t>
            </a:r>
          </a:p>
          <a:p>
            <a:pPr marL="399915" lvl="1" indent="0">
              <a:buFont typeface="Arial" pitchFamily="34" charset="0"/>
              <a:buNone/>
            </a:pPr>
            <a:r>
              <a:rPr lang="en-US" sz="3600" b="1" dirty="0" smtClean="0">
                <a:solidFill>
                  <a:prstClr val="white"/>
                </a:solidFill>
              </a:rPr>
              <a:t>Possibly laptop tools (the mentors will assist)</a:t>
            </a:r>
          </a:p>
          <a:p>
            <a:pPr marL="0" indent="0">
              <a:buFont typeface="Arial" pitchFamily="34" charset="0"/>
              <a:buNone/>
            </a:pPr>
            <a:endParaRPr lang="en-US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31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>
            <a:spLocks/>
          </p:cNvSpPr>
          <p:nvPr/>
        </p:nvSpPr>
        <p:spPr>
          <a:xfrm>
            <a:off x="640079" y="1181533"/>
            <a:ext cx="9517812" cy="1124976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b="1" dirty="0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79" y="116230"/>
            <a:ext cx="10935985" cy="662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87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514" y="118046"/>
            <a:ext cx="11524432" cy="1063487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Lab 1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40079" y="1181533"/>
            <a:ext cx="9517812" cy="1124976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Social media analysis: </a:t>
            </a:r>
            <a:endParaRPr lang="en-US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bg1"/>
                </a:solidFill>
              </a:rPr>
              <a:t>Real-time </a:t>
            </a:r>
            <a:r>
              <a:rPr lang="en-US" b="1" dirty="0">
                <a:solidFill>
                  <a:schemeClr val="bg1"/>
                </a:solidFill>
              </a:rPr>
              <a:t>Twitter analysis in Azure Stream Analytics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54224" y="3013135"/>
            <a:ext cx="9517812" cy="1124976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solidFill>
                  <a:schemeClr val="bg1"/>
                </a:solidFill>
              </a:rPr>
              <a:t>Twitter </a:t>
            </a:r>
            <a:r>
              <a:rPr lang="en-US" b="1" dirty="0" smtClean="0">
                <a:solidFill>
                  <a:schemeClr val="bg1"/>
                </a:solidFill>
                <a:sym typeface="Wingdings"/>
              </a:rPr>
              <a:t>Event Hub Stream Analytics Blob storage 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1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514" y="118046"/>
            <a:ext cx="11524432" cy="1063487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Technologies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914399" y="1386265"/>
            <a:ext cx="9517812" cy="1124976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solidFill>
                  <a:schemeClr val="bg1"/>
                </a:solidFill>
              </a:rPr>
              <a:t>Event Hub: Massive data ingestion</a:t>
            </a: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bg1"/>
                </a:solidFill>
              </a:rPr>
              <a:t>Stream Analytics: Inline query/aggregation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bg1"/>
                </a:solidFill>
              </a:rPr>
              <a:t>Blob: storage container for file-like objects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492" y="3465512"/>
            <a:ext cx="9283497" cy="217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0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>
            <a:spLocks/>
          </p:cNvSpPr>
          <p:nvPr/>
        </p:nvSpPr>
        <p:spPr>
          <a:xfrm>
            <a:off x="697229" y="997645"/>
            <a:ext cx="9517812" cy="1124976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 smtClean="0">
                <a:solidFill>
                  <a:schemeClr val="bg1"/>
                </a:solidFill>
              </a:rPr>
              <a:t>Event Hub</a:t>
            </a:r>
          </a:p>
          <a:p>
            <a:pPr marL="399915" lvl="1" indent="0">
              <a:buNone/>
            </a:pPr>
            <a:r>
              <a:rPr lang="en-US" sz="3200" b="1" dirty="0" smtClean="0">
                <a:solidFill>
                  <a:schemeClr val="bg1"/>
                </a:solidFill>
              </a:rPr>
              <a:t>Many data sources (Users, devices, messages…)</a:t>
            </a:r>
            <a:endParaRPr lang="en-US" sz="3200" b="1" dirty="0">
              <a:solidFill>
                <a:schemeClr val="bg1"/>
              </a:solidFill>
            </a:endParaRPr>
          </a:p>
          <a:p>
            <a:pPr marL="399915" lvl="1" indent="0">
              <a:buNone/>
            </a:pPr>
            <a:r>
              <a:rPr lang="en-US" sz="3200" b="1" dirty="0" smtClean="0">
                <a:solidFill>
                  <a:schemeClr val="bg1"/>
                </a:solidFill>
              </a:rPr>
              <a:t>Large # of simultaneous data points</a:t>
            </a:r>
          </a:p>
          <a:p>
            <a:pPr marL="399915" lvl="1" indent="0">
              <a:buNone/>
            </a:pPr>
            <a:endParaRPr lang="en-US" sz="3200" b="1" dirty="0">
              <a:solidFill>
                <a:schemeClr val="bg1"/>
              </a:solidFill>
            </a:endParaRPr>
          </a:p>
          <a:p>
            <a:pPr marL="399915" lvl="1" indent="0">
              <a:buNone/>
            </a:pPr>
            <a:r>
              <a:rPr lang="en-US" sz="3200" b="1" dirty="0" smtClean="0">
                <a:solidFill>
                  <a:schemeClr val="bg1"/>
                </a:solidFill>
              </a:rPr>
              <a:t>Imagine a solar farm: </a:t>
            </a:r>
          </a:p>
          <a:p>
            <a:pPr marL="399915" lvl="1" indent="0">
              <a:buNone/>
            </a:pPr>
            <a:r>
              <a:rPr lang="en-US" sz="3200" b="1" dirty="0" smtClean="0">
                <a:solidFill>
                  <a:schemeClr val="bg1"/>
                </a:solidFill>
              </a:rPr>
              <a:t>each panel reporting output once per minute.</a:t>
            </a:r>
          </a:p>
          <a:p>
            <a:pPr marL="399915" lvl="1" indent="0">
              <a:buNone/>
            </a:pPr>
            <a:endParaRPr lang="en-US" sz="3600" b="1" dirty="0" smtClean="0">
              <a:solidFill>
                <a:schemeClr val="bg1"/>
              </a:solidFill>
            </a:endParaRPr>
          </a:p>
          <a:p>
            <a:pPr marL="399915" lvl="1" indent="0">
              <a:buNone/>
            </a:pPr>
            <a:r>
              <a:rPr lang="en-US" sz="3600" b="1" dirty="0" smtClean="0">
                <a:solidFill>
                  <a:schemeClr val="bg1"/>
                </a:solidFill>
              </a:rPr>
              <a:t>Topaz Solar Farm, California: </a:t>
            </a:r>
            <a:r>
              <a:rPr lang="en-US" sz="3600" b="1" i="1" dirty="0" smtClean="0">
                <a:solidFill>
                  <a:schemeClr val="bg1"/>
                </a:solidFill>
              </a:rPr>
              <a:t>9 million panels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514" y="118046"/>
            <a:ext cx="11524432" cy="1063487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Use cases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911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>
            <a:spLocks/>
          </p:cNvSpPr>
          <p:nvPr/>
        </p:nvSpPr>
        <p:spPr>
          <a:xfrm>
            <a:off x="697228" y="997645"/>
            <a:ext cx="11018522" cy="1124976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 smtClean="0">
                <a:solidFill>
                  <a:schemeClr val="bg1"/>
                </a:solidFill>
              </a:rPr>
              <a:t>Stream analytics</a:t>
            </a:r>
          </a:p>
          <a:p>
            <a:pPr marL="399915" lvl="1" indent="0">
              <a:buNone/>
            </a:pPr>
            <a:r>
              <a:rPr lang="en-US" sz="3200" b="1" dirty="0" smtClean="0">
                <a:solidFill>
                  <a:schemeClr val="bg1"/>
                </a:solidFill>
              </a:rPr>
              <a:t>Live-stream data</a:t>
            </a:r>
          </a:p>
          <a:p>
            <a:pPr marL="399915" lvl="1" indent="0">
              <a:buNone/>
            </a:pPr>
            <a:r>
              <a:rPr lang="en-US" sz="3200" b="1" dirty="0" smtClean="0">
                <a:solidFill>
                  <a:schemeClr val="bg1"/>
                </a:solidFill>
              </a:rPr>
              <a:t>Need for real-time queries / analysis in a time window</a:t>
            </a:r>
          </a:p>
          <a:p>
            <a:pPr marL="399915" lvl="1" indent="0">
              <a:buNone/>
            </a:pPr>
            <a:endParaRPr lang="en-US" sz="3200" b="1" dirty="0" smtClean="0">
              <a:solidFill>
                <a:schemeClr val="bg1"/>
              </a:solidFill>
            </a:endParaRPr>
          </a:p>
          <a:p>
            <a:pPr marL="399915" lvl="1" indent="0">
              <a:buNone/>
            </a:pPr>
            <a:r>
              <a:rPr lang="en-US" sz="3200" b="1" dirty="0" smtClean="0">
                <a:solidFill>
                  <a:schemeClr val="bg1"/>
                </a:solidFill>
              </a:rPr>
              <a:t>Imagine vending machines uploading inventory &amp; temperature.</a:t>
            </a:r>
          </a:p>
          <a:p>
            <a:pPr marL="399915" lvl="1" indent="0">
              <a:buNone/>
            </a:pPr>
            <a:r>
              <a:rPr lang="en-US" sz="3200" b="1" dirty="0" smtClean="0">
                <a:solidFill>
                  <a:schemeClr val="bg1"/>
                </a:solidFill>
              </a:rPr>
              <a:t>Imagine making decisions to refill, reboot, repair.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514" y="118046"/>
            <a:ext cx="11524432" cy="1063487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Use cases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072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514" y="118046"/>
            <a:ext cx="11524432" cy="1063487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Lab 2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40079" y="1181533"/>
            <a:ext cx="9517812" cy="1124976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prstClr val="white"/>
                </a:solidFill>
              </a:rPr>
              <a:t>Movie data: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prstClr val="white"/>
                </a:solidFill>
              </a:rPr>
              <a:t>Transform from Document database to blob files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54224" y="3013135"/>
            <a:ext cx="9517812" cy="1124976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 err="1" smtClean="0">
                <a:solidFill>
                  <a:prstClr val="white"/>
                </a:solidFill>
              </a:rPr>
              <a:t>DocumentDB</a:t>
            </a:r>
            <a:r>
              <a:rPr lang="en-US" b="1" dirty="0" smtClean="0">
                <a:solidFill>
                  <a:prstClr val="white"/>
                </a:solidFill>
                <a:sym typeface="Wingdings"/>
              </a:rPr>
              <a:t> Data Factory Blob storage</a:t>
            </a:r>
            <a:endParaRPr lang="en-US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666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514" y="118046"/>
            <a:ext cx="11524432" cy="1063487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Technologies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914399" y="1386265"/>
            <a:ext cx="9517812" cy="1124976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 err="1" smtClean="0">
                <a:solidFill>
                  <a:prstClr val="white"/>
                </a:solidFill>
              </a:rPr>
              <a:t>DocumentDB</a:t>
            </a:r>
            <a:r>
              <a:rPr lang="en-US" b="1" dirty="0" smtClean="0">
                <a:solidFill>
                  <a:prstClr val="white"/>
                </a:solidFill>
              </a:rPr>
              <a:t>: Document database (NoSQL)</a:t>
            </a:r>
            <a:endParaRPr lang="en-US" b="1" dirty="0">
              <a:solidFill>
                <a:prstClr val="white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prstClr val="white"/>
                </a:solidFill>
              </a:rPr>
              <a:t>Data Factory: Data orchestrator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3479800"/>
            <a:ext cx="10058400" cy="216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0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>
            <a:spLocks/>
          </p:cNvSpPr>
          <p:nvPr/>
        </p:nvSpPr>
        <p:spPr>
          <a:xfrm>
            <a:off x="697228" y="997645"/>
            <a:ext cx="10675621" cy="1124976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3600" b="1" dirty="0" err="1" smtClean="0">
                <a:solidFill>
                  <a:prstClr val="white"/>
                </a:solidFill>
              </a:rPr>
              <a:t>DocumentDB</a:t>
            </a:r>
            <a:endParaRPr lang="en-US" sz="3600" b="1" dirty="0" smtClean="0">
              <a:solidFill>
                <a:prstClr val="white"/>
              </a:solidFill>
            </a:endParaRPr>
          </a:p>
          <a:p>
            <a:pPr marL="399915" lvl="1" indent="0">
              <a:buFont typeface="Arial" pitchFamily="34" charset="0"/>
              <a:buNone/>
            </a:pPr>
            <a:r>
              <a:rPr lang="en-US" sz="3200" b="1" dirty="0" smtClean="0">
                <a:solidFill>
                  <a:prstClr val="white"/>
                </a:solidFill>
              </a:rPr>
              <a:t>Data that doesn't conform to strict schema</a:t>
            </a:r>
            <a:endParaRPr lang="en-US" sz="3200" b="1" dirty="0">
              <a:solidFill>
                <a:prstClr val="white"/>
              </a:solidFill>
            </a:endParaRPr>
          </a:p>
          <a:p>
            <a:pPr marL="399915" lvl="1" indent="0">
              <a:buFont typeface="Arial" pitchFamily="34" charset="0"/>
              <a:buNone/>
            </a:pPr>
            <a:r>
              <a:rPr lang="en-US" sz="3200" b="1" dirty="0" smtClean="0">
                <a:solidFill>
                  <a:prstClr val="white"/>
                </a:solidFill>
              </a:rPr>
              <a:t>Storage/queries against heterogeneous data</a:t>
            </a:r>
          </a:p>
          <a:p>
            <a:pPr marL="399915" lvl="1" indent="0">
              <a:buFont typeface="Arial" pitchFamily="34" charset="0"/>
              <a:buNone/>
            </a:pPr>
            <a:r>
              <a:rPr lang="en-US" sz="3200" b="1" dirty="0" smtClean="0">
                <a:solidFill>
                  <a:prstClr val="white"/>
                </a:solidFill>
              </a:rPr>
              <a:t>Predictable, consistent performance required</a:t>
            </a:r>
          </a:p>
          <a:p>
            <a:pPr marL="399915" lvl="1" indent="0">
              <a:buFont typeface="Arial" pitchFamily="34" charset="0"/>
              <a:buNone/>
            </a:pPr>
            <a:endParaRPr lang="en-US" sz="3200" b="1" dirty="0">
              <a:solidFill>
                <a:prstClr val="white"/>
              </a:solidFill>
            </a:endParaRPr>
          </a:p>
          <a:p>
            <a:pPr marL="399915" lvl="1" indent="0">
              <a:buFont typeface="Arial" pitchFamily="34" charset="0"/>
              <a:buNone/>
            </a:pPr>
            <a:r>
              <a:rPr lang="en-US" sz="3200" b="1" dirty="0" smtClean="0">
                <a:solidFill>
                  <a:prstClr val="white"/>
                </a:solidFill>
              </a:rPr>
              <a:t>Imagine an online store, selling hundreds of items:</a:t>
            </a:r>
          </a:p>
          <a:p>
            <a:pPr marL="399915" lvl="1" indent="0">
              <a:buFont typeface="Arial" pitchFamily="34" charset="0"/>
              <a:buNone/>
            </a:pPr>
            <a:r>
              <a:rPr lang="en-US" sz="3200" b="1" dirty="0" smtClean="0">
                <a:solidFill>
                  <a:prstClr val="white"/>
                </a:solidFill>
              </a:rPr>
              <a:t>Books, movies, music, watches, clothes…</a:t>
            </a:r>
            <a:endParaRPr lang="en-US" sz="4000" b="1" dirty="0" smtClean="0">
              <a:solidFill>
                <a:prstClr val="white"/>
              </a:solidFill>
            </a:endParaRPr>
          </a:p>
          <a:p>
            <a:pPr marL="399915" lvl="1" indent="0">
              <a:buFont typeface="Arial" pitchFamily="34" charset="0"/>
              <a:buNone/>
            </a:pPr>
            <a:endParaRPr lang="en-US" sz="3600" b="1" dirty="0" smtClean="0">
              <a:solidFill>
                <a:prstClr val="white"/>
              </a:solidFill>
            </a:endParaRPr>
          </a:p>
          <a:p>
            <a:pPr marL="399915" lvl="1" indent="0">
              <a:buFont typeface="Arial" pitchFamily="34" charset="0"/>
              <a:buNone/>
            </a:pPr>
            <a:r>
              <a:rPr lang="en-US" sz="3600" b="1" dirty="0" smtClean="0">
                <a:solidFill>
                  <a:prstClr val="white"/>
                </a:solidFill>
              </a:rPr>
              <a:t>Imagine each item type with different properties.</a:t>
            </a:r>
          </a:p>
          <a:p>
            <a:pPr marL="399915" lvl="1" indent="0">
              <a:buFont typeface="Arial" pitchFamily="34" charset="0"/>
              <a:buNone/>
            </a:pPr>
            <a:r>
              <a:rPr lang="en-US" sz="3600" b="1" dirty="0" smtClean="0">
                <a:solidFill>
                  <a:prstClr val="white"/>
                </a:solidFill>
              </a:rPr>
              <a:t>Imagine millions of items…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514" y="118046"/>
            <a:ext cx="11524432" cy="1063487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Use cases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59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>
            <a:spLocks/>
          </p:cNvSpPr>
          <p:nvPr/>
        </p:nvSpPr>
        <p:spPr>
          <a:xfrm>
            <a:off x="697228" y="997645"/>
            <a:ext cx="11206717" cy="1124976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3600" b="1" dirty="0" smtClean="0">
                <a:solidFill>
                  <a:prstClr val="white"/>
                </a:solidFill>
              </a:rPr>
              <a:t>Data Factory</a:t>
            </a:r>
          </a:p>
          <a:p>
            <a:pPr marL="399915" lvl="1" indent="0">
              <a:buFont typeface="Arial" pitchFamily="34" charset="0"/>
              <a:buNone/>
            </a:pPr>
            <a:r>
              <a:rPr lang="en-US" sz="3600" b="1" dirty="0" smtClean="0">
                <a:solidFill>
                  <a:prstClr val="white"/>
                </a:solidFill>
              </a:rPr>
              <a:t>Need to transform data between storage types</a:t>
            </a:r>
          </a:p>
          <a:p>
            <a:pPr marL="399915" lvl="1" indent="0">
              <a:buFont typeface="Arial" pitchFamily="34" charset="0"/>
              <a:buNone/>
            </a:pPr>
            <a:r>
              <a:rPr lang="en-US" sz="3600" b="1" dirty="0" smtClean="0">
                <a:solidFill>
                  <a:prstClr val="white"/>
                </a:solidFill>
              </a:rPr>
              <a:t>Need secure transfer (maybe from on-premises to cloud)</a:t>
            </a:r>
          </a:p>
          <a:p>
            <a:pPr marL="399915" lvl="1" indent="0">
              <a:buFont typeface="Arial" pitchFamily="34" charset="0"/>
              <a:buNone/>
            </a:pPr>
            <a:endParaRPr lang="en-US" sz="3600" b="1" dirty="0" smtClean="0">
              <a:solidFill>
                <a:prstClr val="white"/>
              </a:solidFill>
            </a:endParaRPr>
          </a:p>
          <a:p>
            <a:pPr marL="399915" lvl="1" indent="0">
              <a:buFont typeface="Arial" pitchFamily="34" charset="0"/>
              <a:buNone/>
            </a:pPr>
            <a:r>
              <a:rPr lang="en-US" sz="3600" b="1" dirty="0" smtClean="0">
                <a:solidFill>
                  <a:prstClr val="white"/>
                </a:solidFill>
              </a:rPr>
              <a:t>Imagine wanting to analyze data with different tools.</a:t>
            </a:r>
          </a:p>
          <a:p>
            <a:pPr marL="399915" lvl="1" indent="0">
              <a:buFont typeface="Arial" pitchFamily="34" charset="0"/>
              <a:buNone/>
            </a:pPr>
            <a:r>
              <a:rPr lang="en-US" sz="3600" b="1" dirty="0" smtClean="0">
                <a:solidFill>
                  <a:prstClr val="white"/>
                </a:solidFill>
              </a:rPr>
              <a:t>Imagine being able to convert source data</a:t>
            </a:r>
          </a:p>
          <a:p>
            <a:pPr marL="799829" lvl="2" indent="0">
              <a:buFont typeface="Arial" pitchFamily="34" charset="0"/>
              <a:buNone/>
            </a:pPr>
            <a:r>
              <a:rPr lang="en-US" sz="3600" b="1" dirty="0" smtClean="0">
                <a:solidFill>
                  <a:prstClr val="white"/>
                </a:solidFill>
              </a:rPr>
              <a:t>to match the needs of each tool (ML, logging, etc.)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514" y="118046"/>
            <a:ext cx="11524432" cy="1063487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Use cases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84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data landscape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037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514" y="118046"/>
            <a:ext cx="11524432" cy="1063487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Lab 3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40079" y="1181533"/>
            <a:ext cx="9517812" cy="1124976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prstClr val="white"/>
                </a:solidFill>
              </a:rPr>
              <a:t>Predict the profitability of a movie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54224" y="3013135"/>
            <a:ext cx="9517812" cy="1124976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prstClr val="white"/>
                </a:solidFill>
              </a:rPr>
              <a:t>Movie data </a:t>
            </a:r>
            <a:r>
              <a:rPr lang="en-US" b="1" dirty="0" smtClean="0">
                <a:solidFill>
                  <a:prstClr val="white"/>
                </a:solidFill>
                <a:sym typeface="Wingdings"/>
              </a:rPr>
              <a:t>Azure ML  Web Service API</a:t>
            </a:r>
            <a:endParaRPr lang="en-US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048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514" y="118046"/>
            <a:ext cx="11524432" cy="1063487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Technologies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914399" y="1386265"/>
            <a:ext cx="9517812" cy="1124976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 err="1" smtClean="0">
                <a:solidFill>
                  <a:prstClr val="white"/>
                </a:solidFill>
              </a:rPr>
              <a:t>AzureML</a:t>
            </a:r>
            <a:r>
              <a:rPr lang="en-US" b="1" dirty="0" smtClean="0">
                <a:solidFill>
                  <a:prstClr val="white"/>
                </a:solidFill>
              </a:rPr>
              <a:t>: Machine Learning service</a:t>
            </a:r>
            <a:endParaRPr lang="en-US" b="1" dirty="0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05" y="3590925"/>
            <a:ext cx="10058400" cy="211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3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>
            <a:spLocks/>
          </p:cNvSpPr>
          <p:nvPr/>
        </p:nvSpPr>
        <p:spPr>
          <a:xfrm>
            <a:off x="697228" y="997645"/>
            <a:ext cx="10675621" cy="1124976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prstClr val="white"/>
                </a:solidFill>
              </a:rPr>
              <a:t>Azure ML</a:t>
            </a:r>
          </a:p>
          <a:p>
            <a:pPr marL="399915" lvl="1" indent="0">
              <a:buFont typeface="Arial" pitchFamily="34" charset="0"/>
              <a:buNone/>
            </a:pPr>
            <a:r>
              <a:rPr lang="en-US" b="1" dirty="0" smtClean="0">
                <a:solidFill>
                  <a:prstClr val="white"/>
                </a:solidFill>
              </a:rPr>
              <a:t>Regression testing</a:t>
            </a:r>
            <a:endParaRPr lang="en-US" b="1" dirty="0">
              <a:solidFill>
                <a:prstClr val="white"/>
              </a:solidFill>
            </a:endParaRPr>
          </a:p>
          <a:p>
            <a:pPr marL="399915" lvl="1" indent="0">
              <a:buFont typeface="Arial" pitchFamily="34" charset="0"/>
              <a:buNone/>
            </a:pPr>
            <a:r>
              <a:rPr lang="en-US" b="1" dirty="0" smtClean="0">
                <a:solidFill>
                  <a:prstClr val="white"/>
                </a:solidFill>
              </a:rPr>
              <a:t>Clustering / recommendations</a:t>
            </a:r>
          </a:p>
          <a:p>
            <a:pPr marL="399915" lvl="1" indent="0">
              <a:buFont typeface="Arial" pitchFamily="34" charset="0"/>
              <a:buNone/>
            </a:pPr>
            <a:r>
              <a:rPr lang="en-US" b="1" dirty="0" smtClean="0">
                <a:solidFill>
                  <a:prstClr val="white"/>
                </a:solidFill>
              </a:rPr>
              <a:t>Classification prediction</a:t>
            </a:r>
            <a:endParaRPr lang="en-US" sz="3600" b="1" dirty="0" smtClean="0">
              <a:solidFill>
                <a:prstClr val="white"/>
              </a:solidFill>
            </a:endParaRPr>
          </a:p>
          <a:p>
            <a:pPr marL="399915" lvl="1" indent="0">
              <a:buFont typeface="Arial" pitchFamily="34" charset="0"/>
              <a:buNone/>
            </a:pPr>
            <a:endParaRPr lang="en-US" sz="3600" b="1" dirty="0" smtClean="0">
              <a:solidFill>
                <a:prstClr val="white"/>
              </a:solidFill>
            </a:endParaRPr>
          </a:p>
          <a:p>
            <a:pPr marL="399915" lvl="1" indent="0">
              <a:buFont typeface="Arial" pitchFamily="34" charset="0"/>
              <a:buNone/>
            </a:pPr>
            <a:r>
              <a:rPr lang="en-US" sz="3600" b="1" dirty="0" smtClean="0">
                <a:solidFill>
                  <a:prstClr val="white"/>
                </a:solidFill>
              </a:rPr>
              <a:t>Imagine looking at someone's shopping history, and predicting new products to buy…</a:t>
            </a:r>
          </a:p>
          <a:p>
            <a:pPr marL="399915" lvl="1" indent="0">
              <a:buFont typeface="Arial" pitchFamily="34" charset="0"/>
              <a:buNone/>
            </a:pPr>
            <a:r>
              <a:rPr lang="en-US" sz="3600" b="1" dirty="0" smtClean="0">
                <a:solidFill>
                  <a:prstClr val="white"/>
                </a:solidFill>
              </a:rPr>
              <a:t>Imagine evaluating an insurance premium, based on historical data…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514" y="118046"/>
            <a:ext cx="11524432" cy="1063487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Use cases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43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514" y="118046"/>
            <a:ext cx="11524432" cy="1063487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Lab 4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40079" y="1181533"/>
            <a:ext cx="9517812" cy="1124976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prstClr val="white"/>
                </a:solidFill>
              </a:rPr>
              <a:t>Discover highest-voted movies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54224" y="3013135"/>
            <a:ext cx="10118614" cy="1124976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prstClr val="white"/>
                </a:solidFill>
              </a:rPr>
              <a:t>Movie data </a:t>
            </a:r>
            <a:r>
              <a:rPr lang="en-US" b="1" dirty="0" smtClean="0">
                <a:solidFill>
                  <a:prstClr val="white"/>
                </a:solidFill>
                <a:sym typeface="Wingdings"/>
              </a:rPr>
              <a:t>Blob  Hive  </a:t>
            </a:r>
            <a:r>
              <a:rPr lang="en-US" b="1" dirty="0" err="1" smtClean="0">
                <a:solidFill>
                  <a:prstClr val="white"/>
                </a:solidFill>
                <a:sym typeface="Wingdings"/>
              </a:rPr>
              <a:t>HDInsight</a:t>
            </a:r>
            <a:r>
              <a:rPr lang="en-US" b="1" dirty="0" smtClean="0">
                <a:solidFill>
                  <a:prstClr val="white"/>
                </a:solidFill>
                <a:sym typeface="Wingdings"/>
              </a:rPr>
              <a:t>  SQL Database</a:t>
            </a:r>
            <a:endParaRPr lang="en-US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895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514" y="118046"/>
            <a:ext cx="11524432" cy="1063487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Technologies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914399" y="1386265"/>
            <a:ext cx="9517812" cy="1124976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prstClr val="white"/>
                </a:solidFill>
              </a:rPr>
              <a:t>Blob storage: file-like durable storage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 err="1" smtClean="0">
                <a:solidFill>
                  <a:prstClr val="white"/>
                </a:solidFill>
              </a:rPr>
              <a:t>HDInsight</a:t>
            </a:r>
            <a:r>
              <a:rPr lang="en-US" b="1" dirty="0" smtClean="0">
                <a:solidFill>
                  <a:prstClr val="white"/>
                </a:solidFill>
              </a:rPr>
              <a:t>: Hadoop-as-a-Service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prstClr val="white"/>
                </a:solidFill>
              </a:rPr>
              <a:t>Hive: SQL-like query engine (auto-creates map/reduce)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prstClr val="white"/>
                </a:solidFill>
              </a:rPr>
              <a:t>SQL Database: SQL Server-as-a-Service</a:t>
            </a:r>
            <a:endParaRPr lang="en-US" b="1" dirty="0">
              <a:solidFill>
                <a:prstClr val="white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4189412"/>
            <a:ext cx="1005840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76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>
            <a:spLocks/>
          </p:cNvSpPr>
          <p:nvPr/>
        </p:nvSpPr>
        <p:spPr>
          <a:xfrm>
            <a:off x="697228" y="997645"/>
            <a:ext cx="10675621" cy="1124976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 err="1" smtClean="0">
                <a:solidFill>
                  <a:prstClr val="white"/>
                </a:solidFill>
              </a:rPr>
              <a:t>HDInsight</a:t>
            </a:r>
            <a:endParaRPr lang="en-US" b="1" dirty="0" smtClean="0">
              <a:solidFill>
                <a:prstClr val="white"/>
              </a:solidFill>
            </a:endParaRPr>
          </a:p>
          <a:p>
            <a:pPr marL="399915" lvl="1" indent="0">
              <a:buFont typeface="Arial" pitchFamily="34" charset="0"/>
              <a:buNone/>
            </a:pPr>
            <a:r>
              <a:rPr lang="en-US" b="1" dirty="0" smtClean="0">
                <a:solidFill>
                  <a:prstClr val="white"/>
                </a:solidFill>
              </a:rPr>
              <a:t>Need to crunch massive amounts of data</a:t>
            </a:r>
          </a:p>
          <a:p>
            <a:pPr marL="399915" lvl="1" indent="0">
              <a:buFont typeface="Arial" pitchFamily="34" charset="0"/>
              <a:buNone/>
            </a:pPr>
            <a:r>
              <a:rPr lang="en-US" sz="3600" b="1" dirty="0" smtClean="0">
                <a:solidFill>
                  <a:prstClr val="white"/>
                </a:solidFill>
              </a:rPr>
              <a:t>Typically Large quantity in, small quantity out</a:t>
            </a:r>
          </a:p>
          <a:p>
            <a:pPr marL="399915" lvl="1" indent="0">
              <a:buFont typeface="Arial" pitchFamily="34" charset="0"/>
              <a:buNone/>
            </a:pPr>
            <a:endParaRPr lang="en-US" sz="3600" b="1" dirty="0" smtClean="0">
              <a:solidFill>
                <a:prstClr val="white"/>
              </a:solidFill>
            </a:endParaRPr>
          </a:p>
          <a:p>
            <a:pPr marL="399915" lvl="1" indent="0">
              <a:buFont typeface="Arial" pitchFamily="34" charset="0"/>
              <a:buNone/>
            </a:pPr>
            <a:r>
              <a:rPr lang="en-US" sz="3600" b="1" dirty="0" smtClean="0">
                <a:solidFill>
                  <a:prstClr val="white"/>
                </a:solidFill>
              </a:rPr>
              <a:t>Imagine looking through millions of game player data,</a:t>
            </a:r>
          </a:p>
          <a:p>
            <a:pPr marL="399915" lvl="1" indent="0">
              <a:buFont typeface="Arial" pitchFamily="34" charset="0"/>
              <a:buNone/>
            </a:pPr>
            <a:r>
              <a:rPr lang="en-US" sz="3600" b="1" dirty="0" smtClean="0">
                <a:solidFill>
                  <a:prstClr val="white"/>
                </a:solidFill>
              </a:rPr>
              <a:t>And determining top-100 scoreboard</a:t>
            </a:r>
          </a:p>
          <a:p>
            <a:pPr marL="399915" lvl="1" indent="0">
              <a:buFont typeface="Arial" pitchFamily="34" charset="0"/>
              <a:buNone/>
            </a:pPr>
            <a:endParaRPr lang="en-US" sz="3600" b="1" dirty="0">
              <a:solidFill>
                <a:prstClr val="white"/>
              </a:solidFill>
            </a:endParaRPr>
          </a:p>
          <a:p>
            <a:pPr marL="399915" lvl="1" indent="0">
              <a:buFont typeface="Arial" pitchFamily="34" charset="0"/>
              <a:buNone/>
            </a:pPr>
            <a:r>
              <a:rPr lang="en-US" sz="3600" b="1" dirty="0" smtClean="0">
                <a:solidFill>
                  <a:prstClr val="white"/>
                </a:solidFill>
              </a:rPr>
              <a:t>Imagine millions of movies, and needing a count for each genre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514" y="118046"/>
            <a:ext cx="11524432" cy="1063487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Use cases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1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>
            <a:spLocks/>
          </p:cNvSpPr>
          <p:nvPr/>
        </p:nvSpPr>
        <p:spPr>
          <a:xfrm>
            <a:off x="697228" y="997645"/>
            <a:ext cx="11206717" cy="1124976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prstClr val="white"/>
                </a:solidFill>
              </a:rPr>
              <a:t>Hive</a:t>
            </a:r>
          </a:p>
          <a:p>
            <a:pPr marL="399915" lvl="1" indent="0">
              <a:buFont typeface="Arial" pitchFamily="34" charset="0"/>
              <a:buNone/>
            </a:pPr>
            <a:r>
              <a:rPr lang="en-US" sz="3600" b="1" dirty="0" smtClean="0">
                <a:solidFill>
                  <a:prstClr val="white"/>
                </a:solidFill>
              </a:rPr>
              <a:t>Simplified map-reduce queries:</a:t>
            </a:r>
          </a:p>
          <a:p>
            <a:pPr marL="399915" lvl="1" indent="0">
              <a:buFont typeface="Arial" pitchFamily="34" charset="0"/>
              <a:buNone/>
            </a:pPr>
            <a:r>
              <a:rPr lang="en-US" sz="3600" b="1" dirty="0" smtClean="0">
                <a:solidFill>
                  <a:prstClr val="white"/>
                </a:solidFill>
              </a:rPr>
              <a:t>Construct SQL, let Hive build mappers &amp; reducers</a:t>
            </a:r>
          </a:p>
          <a:p>
            <a:pPr marL="399915" lvl="1" indent="0">
              <a:buFont typeface="Arial" pitchFamily="34" charset="0"/>
              <a:buNone/>
            </a:pPr>
            <a:endParaRPr lang="en-US" sz="3600" b="1" dirty="0" smtClean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514" y="118046"/>
            <a:ext cx="11524432" cy="1063487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Use cases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732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514" y="118046"/>
            <a:ext cx="11524432" cy="1063487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Lab 5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40079" y="1181533"/>
            <a:ext cx="9517812" cy="1124976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prstClr val="white"/>
                </a:solidFill>
              </a:rPr>
              <a:t>Visualize vote average by movie genre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54224" y="3013135"/>
            <a:ext cx="10118614" cy="1124976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prstClr val="white"/>
                </a:solidFill>
              </a:rPr>
              <a:t>Movie data </a:t>
            </a:r>
            <a:r>
              <a:rPr lang="en-US" b="1" dirty="0" smtClean="0">
                <a:solidFill>
                  <a:prstClr val="white"/>
                </a:solidFill>
                <a:sym typeface="Wingdings"/>
              </a:rPr>
              <a:t>SQL Database  </a:t>
            </a:r>
            <a:r>
              <a:rPr lang="en-US" b="1" dirty="0" err="1" smtClean="0">
                <a:solidFill>
                  <a:prstClr val="white"/>
                </a:solidFill>
                <a:sym typeface="Wingdings"/>
              </a:rPr>
              <a:t>PowerBI</a:t>
            </a:r>
            <a:endParaRPr lang="en-US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4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514" y="118046"/>
            <a:ext cx="11524432" cy="1063487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Technologies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914399" y="1386265"/>
            <a:ext cx="9517812" cy="1124976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prstClr val="white"/>
                </a:solidFill>
              </a:rPr>
              <a:t>SQL Database: SQL Server-as-a-Service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 err="1" smtClean="0">
                <a:solidFill>
                  <a:prstClr val="white"/>
                </a:solidFill>
              </a:rPr>
              <a:t>PowerBI</a:t>
            </a:r>
            <a:r>
              <a:rPr lang="en-US" b="1" dirty="0" smtClean="0">
                <a:solidFill>
                  <a:prstClr val="white"/>
                </a:solidFill>
              </a:rPr>
              <a:t>: Data visualization tool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prstClr val="white"/>
                </a:solidFill>
              </a:rPr>
              <a:t>Azure Active Directory: Credentials management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013" y="3714749"/>
            <a:ext cx="3570495" cy="234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431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>
            <a:spLocks/>
          </p:cNvSpPr>
          <p:nvPr/>
        </p:nvSpPr>
        <p:spPr>
          <a:xfrm>
            <a:off x="697228" y="997645"/>
            <a:ext cx="10675621" cy="1124976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prstClr val="white"/>
                </a:solidFill>
              </a:rPr>
              <a:t>SQL Database</a:t>
            </a:r>
          </a:p>
          <a:p>
            <a:pPr marL="399915" lvl="1" indent="0">
              <a:buFont typeface="Arial" pitchFamily="34" charset="0"/>
              <a:buNone/>
            </a:pPr>
            <a:r>
              <a:rPr lang="en-US" b="1" dirty="0" smtClean="0">
                <a:solidFill>
                  <a:prstClr val="white"/>
                </a:solidFill>
              </a:rPr>
              <a:t>Managed, scalable SQL Server service</a:t>
            </a:r>
            <a:endParaRPr lang="en-US" sz="3600" b="1" dirty="0" smtClean="0">
              <a:solidFill>
                <a:prstClr val="white"/>
              </a:solidFill>
            </a:endParaRPr>
          </a:p>
          <a:p>
            <a:pPr marL="399915" lvl="1" indent="0">
              <a:buFont typeface="Arial" pitchFamily="34" charset="0"/>
              <a:buNone/>
            </a:pPr>
            <a:endParaRPr lang="en-US" sz="3600" b="1" dirty="0" smtClean="0">
              <a:solidFill>
                <a:prstClr val="white"/>
              </a:solidFill>
            </a:endParaRPr>
          </a:p>
          <a:p>
            <a:pPr marL="399915" lvl="1" indent="0">
              <a:buFont typeface="Arial" pitchFamily="34" charset="0"/>
              <a:buNone/>
            </a:pPr>
            <a:r>
              <a:rPr lang="en-US" sz="3600" b="1" dirty="0" smtClean="0">
                <a:solidFill>
                  <a:prstClr val="white"/>
                </a:solidFill>
              </a:rPr>
              <a:t>Imagine the ability to have built-in durability, backup / restore, DTU scaling, dynamic DTU/storage pools</a:t>
            </a:r>
          </a:p>
          <a:p>
            <a:pPr marL="399915" lvl="1" indent="0">
              <a:buFont typeface="Arial" pitchFamily="34" charset="0"/>
              <a:buNone/>
            </a:pPr>
            <a:endParaRPr lang="en-US" sz="3600" b="1" dirty="0">
              <a:solidFill>
                <a:prstClr val="white"/>
              </a:solidFill>
            </a:endParaRPr>
          </a:p>
          <a:p>
            <a:pPr marL="399915" lvl="1" indent="0">
              <a:buFont typeface="Arial" pitchFamily="34" charset="0"/>
              <a:buNone/>
            </a:pPr>
            <a:r>
              <a:rPr lang="en-US" sz="3600" b="1" dirty="0" smtClean="0">
                <a:solidFill>
                  <a:prstClr val="white"/>
                </a:solidFill>
              </a:rPr>
              <a:t>Imagine moving your on-premises SQL Server to Azure without the need to maintain VMs/software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514" y="118046"/>
            <a:ext cx="11524432" cy="1063487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Use cases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415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b="1" dirty="0" smtClean="0">
                <a:solidFill>
                  <a:schemeClr val="bg1"/>
                </a:solidFill>
              </a:rPr>
              <a:t>90% </a:t>
            </a:r>
            <a:r>
              <a:rPr lang="en-US" sz="5400" dirty="0" smtClean="0">
                <a:solidFill>
                  <a:schemeClr val="bg1"/>
                </a:solidFill>
              </a:rPr>
              <a:t>of the world’s data has been created in the last two years</a:t>
            </a:r>
          </a:p>
          <a:p>
            <a:pPr>
              <a:buFontTx/>
              <a:buChar char="-"/>
            </a:pPr>
            <a:r>
              <a:rPr lang="en-US" sz="3600" i="1" dirty="0" smtClean="0">
                <a:solidFill>
                  <a:schemeClr val="bg1"/>
                </a:solidFill>
              </a:rPr>
              <a:t>George Lee. Chief Information Officer, </a:t>
            </a:r>
            <a:br>
              <a:rPr lang="en-US" sz="3600" i="1" dirty="0" smtClean="0">
                <a:solidFill>
                  <a:schemeClr val="bg1"/>
                </a:solidFill>
              </a:rPr>
            </a:br>
            <a:r>
              <a:rPr lang="en-US" sz="3600" i="1" dirty="0" smtClean="0">
                <a:solidFill>
                  <a:schemeClr val="bg1"/>
                </a:solidFill>
              </a:rPr>
              <a:t>Investment Banking Division, Goldman Sachs </a:t>
            </a:r>
          </a:p>
        </p:txBody>
      </p:sp>
    </p:spTree>
    <p:extLst>
      <p:ext uri="{BB962C8B-B14F-4D97-AF65-F5344CB8AC3E}">
        <p14:creationId xmlns:p14="http://schemas.microsoft.com/office/powerpoint/2010/main" val="31055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>
            <a:spLocks/>
          </p:cNvSpPr>
          <p:nvPr/>
        </p:nvSpPr>
        <p:spPr>
          <a:xfrm>
            <a:off x="697228" y="997645"/>
            <a:ext cx="11206717" cy="1124976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 err="1" smtClean="0">
                <a:solidFill>
                  <a:prstClr val="white"/>
                </a:solidFill>
              </a:rPr>
              <a:t>PowerBI</a:t>
            </a:r>
            <a:endParaRPr lang="en-US" b="1" dirty="0" smtClean="0">
              <a:solidFill>
                <a:prstClr val="white"/>
              </a:solidFill>
            </a:endParaRPr>
          </a:p>
          <a:p>
            <a:pPr marL="399915" lvl="1" indent="0">
              <a:buFont typeface="Arial" pitchFamily="34" charset="0"/>
              <a:buNone/>
            </a:pPr>
            <a:r>
              <a:rPr lang="en-US" sz="3600" b="1" dirty="0" smtClean="0">
                <a:solidFill>
                  <a:prstClr val="white"/>
                </a:solidFill>
              </a:rPr>
              <a:t>Non-programmer visualizations from dozens of sources</a:t>
            </a:r>
          </a:p>
          <a:p>
            <a:pPr marL="399915" lvl="1" indent="0">
              <a:buFont typeface="Arial" pitchFamily="34" charset="0"/>
              <a:buNone/>
            </a:pPr>
            <a:endParaRPr lang="en-US" sz="3600" b="1" dirty="0">
              <a:solidFill>
                <a:prstClr val="white"/>
              </a:solidFill>
            </a:endParaRPr>
          </a:p>
          <a:p>
            <a:pPr marL="399915" lvl="1" indent="0">
              <a:buFont typeface="Arial" pitchFamily="34" charset="0"/>
              <a:buNone/>
            </a:pPr>
            <a:r>
              <a:rPr lang="en-US" sz="3600" b="1" dirty="0" smtClean="0">
                <a:solidFill>
                  <a:prstClr val="white"/>
                </a:solidFill>
              </a:rPr>
              <a:t>Imagine a data-driven dashboard in your app, which changes dynamically</a:t>
            </a:r>
          </a:p>
          <a:p>
            <a:pPr marL="399915" lvl="1" indent="0">
              <a:buFont typeface="Arial" pitchFamily="34" charset="0"/>
              <a:buNone/>
            </a:pPr>
            <a:endParaRPr lang="en-US" sz="3600" b="1" dirty="0">
              <a:solidFill>
                <a:prstClr val="white"/>
              </a:solidFill>
            </a:endParaRPr>
          </a:p>
          <a:p>
            <a:pPr marL="399915" lvl="1" indent="0">
              <a:buFont typeface="Arial" pitchFamily="34" charset="0"/>
              <a:buNone/>
            </a:pPr>
            <a:r>
              <a:rPr lang="en-US" sz="3600" b="1" dirty="0" smtClean="0">
                <a:solidFill>
                  <a:prstClr val="white"/>
                </a:solidFill>
              </a:rPr>
              <a:t>Imagine visualizing all the data from Labs 1-4: SQL Database, SQL Database, </a:t>
            </a:r>
            <a:r>
              <a:rPr lang="en-US" sz="3600" b="1" dirty="0" err="1" smtClean="0">
                <a:solidFill>
                  <a:prstClr val="white"/>
                </a:solidFill>
              </a:rPr>
              <a:t>HDInsight</a:t>
            </a:r>
            <a:r>
              <a:rPr lang="en-US" sz="3600" b="1" dirty="0" smtClean="0">
                <a:solidFill>
                  <a:prstClr val="white"/>
                </a:solidFill>
              </a:rPr>
              <a:t>, </a:t>
            </a:r>
            <a:r>
              <a:rPr lang="en-US" sz="3600" b="1" dirty="0" err="1" smtClean="0">
                <a:solidFill>
                  <a:prstClr val="white"/>
                </a:solidFill>
              </a:rPr>
              <a:t>DocumentDB</a:t>
            </a:r>
            <a:r>
              <a:rPr lang="en-US" sz="3600" b="1" dirty="0" smtClean="0">
                <a:solidFill>
                  <a:prstClr val="white"/>
                </a:solidFill>
              </a:rPr>
              <a:t>…</a:t>
            </a:r>
          </a:p>
          <a:p>
            <a:pPr marL="399915" lvl="1" indent="0">
              <a:buFont typeface="Arial" pitchFamily="34" charset="0"/>
              <a:buNone/>
            </a:pPr>
            <a:endParaRPr lang="en-US" sz="3600" b="1" dirty="0" smtClean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514" y="118046"/>
            <a:ext cx="11524432" cy="1063487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Use cases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172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Summary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4901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smtClean="0">
                <a:solidFill>
                  <a:schemeClr val="bg1"/>
                </a:solidFill>
              </a:rPr>
              <a:t>The Data Landscape is massive!</a:t>
            </a:r>
          </a:p>
          <a:p>
            <a:pPr marL="0" indent="0">
              <a:buNone/>
            </a:pPr>
            <a:r>
              <a:rPr lang="en-US" sz="4400" dirty="0" smtClean="0">
                <a:solidFill>
                  <a:schemeClr val="bg1"/>
                </a:solidFill>
              </a:rPr>
              <a:t>Big Data. Small Data. </a:t>
            </a:r>
            <a:r>
              <a:rPr lang="en-US" sz="4400" i="1" dirty="0" smtClean="0">
                <a:solidFill>
                  <a:schemeClr val="bg1"/>
                </a:solidFill>
              </a:rPr>
              <a:t>Any Data.</a:t>
            </a:r>
            <a:r>
              <a:rPr lang="en-US" sz="4400" dirty="0" smtClean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4400" dirty="0" smtClean="0">
                <a:solidFill>
                  <a:schemeClr val="bg1"/>
                </a:solidFill>
              </a:rPr>
              <a:t>Azure provides many data services to work with</a:t>
            </a:r>
          </a:p>
          <a:p>
            <a:pPr marL="0" indent="0">
              <a:buNone/>
            </a:pPr>
            <a:r>
              <a:rPr lang="en-US" sz="4400" dirty="0" smtClean="0">
                <a:solidFill>
                  <a:schemeClr val="bg1"/>
                </a:solidFill>
              </a:rPr>
              <a:t>Labs will help introduce you to Azure + Data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842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Questions?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80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4492" cy="6865027"/>
          </a:xfrm>
        </p:spPr>
      </p:pic>
    </p:spTree>
    <p:extLst>
      <p:ext uri="{BB962C8B-B14F-4D97-AF65-F5344CB8AC3E}">
        <p14:creationId xmlns:p14="http://schemas.microsoft.com/office/powerpoint/2010/main" val="322109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514" y="118046"/>
            <a:ext cx="11524432" cy="1063487"/>
          </a:xfrm>
        </p:spPr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57640" y="1395486"/>
            <a:ext cx="11525250" cy="5290388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4800" dirty="0" smtClean="0">
                <a:solidFill>
                  <a:schemeClr val="bg1"/>
                </a:solidFill>
              </a:rPr>
              <a:t>Data created, replicated, consumed in a year:</a:t>
            </a:r>
            <a:r>
              <a:rPr lang="en-US" sz="2400" dirty="0" smtClean="0">
                <a:solidFill>
                  <a:schemeClr val="bg1"/>
                </a:solidFill>
              </a:rPr>
              <a:t/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 </a:t>
            </a:r>
          </a:p>
          <a:p>
            <a:pPr marL="399915" lvl="1" indent="0">
              <a:buFont typeface="Arial" pitchFamily="34" charset="0"/>
              <a:buNone/>
            </a:pPr>
            <a:r>
              <a:rPr lang="en-US" sz="4800" dirty="0" smtClean="0">
                <a:solidFill>
                  <a:schemeClr val="bg1"/>
                </a:solidFill>
              </a:rPr>
              <a:t>130 </a:t>
            </a:r>
            <a:r>
              <a:rPr lang="en-US" sz="4800" b="1" dirty="0" smtClean="0">
                <a:solidFill>
                  <a:schemeClr val="bg1"/>
                </a:solidFill>
              </a:rPr>
              <a:t>billion</a:t>
            </a:r>
            <a:r>
              <a:rPr lang="en-US" sz="4800" dirty="0" smtClean="0">
                <a:solidFill>
                  <a:schemeClr val="bg1"/>
                </a:solidFill>
              </a:rPr>
              <a:t> GB in 2010</a:t>
            </a:r>
            <a:endParaRPr lang="en-US" sz="3600" dirty="0">
              <a:solidFill>
                <a:schemeClr val="bg1"/>
              </a:solidFill>
            </a:endParaRPr>
          </a:p>
          <a:p>
            <a:pPr marL="399915" lvl="1" indent="0">
              <a:buFont typeface="Arial" pitchFamily="34" charset="0"/>
              <a:buNone/>
            </a:pPr>
            <a:endParaRPr lang="en-US" sz="3600" dirty="0" smtClean="0">
              <a:solidFill>
                <a:schemeClr val="bg1"/>
              </a:solidFill>
            </a:endParaRPr>
          </a:p>
          <a:p>
            <a:pPr marL="399915" lvl="1" indent="0">
              <a:buFont typeface="Arial" pitchFamily="34" charset="0"/>
              <a:buNone/>
            </a:pPr>
            <a:r>
              <a:rPr lang="en-US" sz="5400" dirty="0" smtClean="0">
                <a:solidFill>
                  <a:schemeClr val="bg1"/>
                </a:solidFill>
              </a:rPr>
              <a:t>2.8 </a:t>
            </a:r>
            <a:r>
              <a:rPr lang="en-US" sz="5400" b="1" dirty="0" smtClean="0">
                <a:solidFill>
                  <a:schemeClr val="bg1"/>
                </a:solidFill>
              </a:rPr>
              <a:t>trillion</a:t>
            </a:r>
            <a:r>
              <a:rPr lang="en-US" sz="5400" dirty="0" smtClean="0">
                <a:solidFill>
                  <a:schemeClr val="bg1"/>
                </a:solidFill>
              </a:rPr>
              <a:t> GB in 2012</a:t>
            </a:r>
            <a:r>
              <a:rPr lang="en-US" sz="4800" dirty="0" smtClean="0">
                <a:solidFill>
                  <a:schemeClr val="bg1"/>
                </a:solidFill>
              </a:rPr>
              <a:t/>
            </a:r>
            <a:br>
              <a:rPr lang="en-US" sz="4800" dirty="0" smtClean="0">
                <a:solidFill>
                  <a:schemeClr val="bg1"/>
                </a:solidFill>
              </a:rPr>
            </a:br>
            <a:endParaRPr lang="en-US" sz="3600" dirty="0" smtClean="0">
              <a:solidFill>
                <a:schemeClr val="bg1"/>
              </a:solidFill>
            </a:endParaRPr>
          </a:p>
          <a:p>
            <a:pPr marL="399915" lvl="1" indent="0">
              <a:buFont typeface="Arial" pitchFamily="34" charset="0"/>
              <a:buNone/>
            </a:pPr>
            <a:r>
              <a:rPr lang="en-US" sz="6000" dirty="0" smtClean="0">
                <a:solidFill>
                  <a:schemeClr val="bg1"/>
                </a:solidFill>
              </a:rPr>
              <a:t>Projected: </a:t>
            </a:r>
            <a:r>
              <a:rPr lang="en-US" sz="6000" b="1" dirty="0" smtClean="0">
                <a:solidFill>
                  <a:schemeClr val="bg1"/>
                </a:solidFill>
              </a:rPr>
              <a:t>40 trillion GB </a:t>
            </a:r>
            <a:r>
              <a:rPr lang="en-US" sz="6000" dirty="0" smtClean="0">
                <a:solidFill>
                  <a:schemeClr val="bg1"/>
                </a:solidFill>
              </a:rPr>
              <a:t>by 2020</a:t>
            </a:r>
          </a:p>
          <a:p>
            <a:pPr marL="0" indent="0">
              <a:buFont typeface="Arial" pitchFamily="34" charset="0"/>
              <a:buNone/>
            </a:pPr>
            <a:endParaRPr lang="en-US" sz="2400" i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549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357640" y="1395486"/>
            <a:ext cx="11525250" cy="1160145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dirty="0" smtClean="0">
                <a:solidFill>
                  <a:schemeClr val="bg1"/>
                </a:solidFill>
              </a:rPr>
              <a:t>Data generated per minute:</a:t>
            </a:r>
            <a:endParaRPr lang="en-US" sz="4000" i="1" dirty="0" smtClean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270" y="122205"/>
            <a:ext cx="5600753" cy="663129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quarter" idx="10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387"/>
          <a:stretch/>
        </p:blipFill>
        <p:spPr>
          <a:xfrm>
            <a:off x="345917" y="122206"/>
            <a:ext cx="5176928" cy="6631291"/>
          </a:xfr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637199"/>
              </p:ext>
            </p:extLst>
          </p:nvPr>
        </p:nvGraphicFramePr>
        <p:xfrm>
          <a:off x="450578" y="86952"/>
          <a:ext cx="11319444" cy="609600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2714653"/>
                <a:gridCol w="4126523"/>
                <a:gridCol w="4478268"/>
              </a:tblGrid>
              <a:tr h="744850"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dirty="0" smtClean="0"/>
                        <a:t>2012</a:t>
                      </a:r>
                      <a:endParaRPr lang="en-US" sz="4400" dirty="0" smtClean="0">
                        <a:solidFill>
                          <a:srgbClr val="FCD202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2015</a:t>
                      </a:r>
                      <a:endParaRPr lang="en-US" sz="4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44850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YouTube</a:t>
                      </a:r>
                      <a:endParaRPr lang="en-US" sz="4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48 hours</a:t>
                      </a:r>
                      <a:endParaRPr lang="en-US" sz="4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300</a:t>
                      </a:r>
                      <a:r>
                        <a:rPr lang="en-US" sz="4400" baseline="0" dirty="0" smtClean="0"/>
                        <a:t> hours</a:t>
                      </a:r>
                      <a:endParaRPr lang="en-US" sz="4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44850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Twitter</a:t>
                      </a:r>
                      <a:endParaRPr lang="en-US" sz="4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100,000 tweets</a:t>
                      </a:r>
                      <a:endParaRPr lang="en-US" sz="4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347,000 tweets</a:t>
                      </a:r>
                      <a:endParaRPr lang="en-US" sz="4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44850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Instagram</a:t>
                      </a:r>
                      <a:endParaRPr lang="en-US" sz="4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3,600 shares</a:t>
                      </a:r>
                      <a:endParaRPr lang="en-US" sz="4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1.7 million likes</a:t>
                      </a:r>
                      <a:endParaRPr lang="en-US" sz="4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44850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Facebook</a:t>
                      </a:r>
                      <a:endParaRPr lang="en-US" sz="4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684,000 shares</a:t>
                      </a:r>
                      <a:endParaRPr lang="en-US" sz="4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4.1 million likes</a:t>
                      </a:r>
                      <a:endParaRPr lang="en-US" sz="4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44850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Vine</a:t>
                      </a:r>
                      <a:endParaRPr lang="en-US" sz="4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Non-existent</a:t>
                      </a:r>
                      <a:endParaRPr lang="en-US" sz="4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 million views</a:t>
                      </a:r>
                      <a:endParaRPr lang="en-US" sz="4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44850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Snapchat</a:t>
                      </a:r>
                      <a:endParaRPr lang="en-US" sz="4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Non-existent</a:t>
                      </a:r>
                      <a:endParaRPr lang="en-US" sz="4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285,000</a:t>
                      </a:r>
                      <a:r>
                        <a:rPr lang="en-US" sz="4400" baseline="0" dirty="0" smtClean="0"/>
                        <a:t> snaps</a:t>
                      </a:r>
                      <a:endParaRPr lang="en-US" sz="4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44850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Tinder</a:t>
                      </a:r>
                      <a:endParaRPr lang="en-US" sz="4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Non-existent</a:t>
                      </a:r>
                      <a:endParaRPr lang="en-US" sz="4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590,000 swipes</a:t>
                      </a:r>
                      <a:endParaRPr lang="en-US" sz="4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94804" y="2713606"/>
            <a:ext cx="4500480" cy="9752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600" b="1" dirty="0" smtClean="0">
                <a:solidFill>
                  <a:schemeClr val="accent4"/>
                </a:solidFill>
              </a:rPr>
              <a:t>2012</a:t>
            </a:r>
            <a:endParaRPr lang="en-US" sz="16600" i="1" dirty="0" smtClean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020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build="p"/>
      <p:bldP spid="10" grpI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514" y="118046"/>
            <a:ext cx="11524432" cy="1063487"/>
          </a:xfrm>
        </p:spPr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69364" y="1407213"/>
            <a:ext cx="11525250" cy="2433267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dirty="0" smtClean="0">
                <a:solidFill>
                  <a:schemeClr val="bg1"/>
                </a:solidFill>
              </a:rPr>
              <a:t>Internet </a:t>
            </a:r>
            <a:r>
              <a:rPr lang="en-US" sz="7200" dirty="0" smtClean="0">
                <a:solidFill>
                  <a:schemeClr val="bg1"/>
                </a:solidFill>
              </a:rPr>
              <a:t>population</a:t>
            </a:r>
            <a:endParaRPr lang="en-US" sz="7200" dirty="0" smtClean="0">
              <a:solidFill>
                <a:schemeClr val="bg1"/>
              </a:solidFill>
            </a:endParaRPr>
          </a:p>
          <a:p>
            <a:pPr marL="0" indent="0" algn="ctr">
              <a:buFont typeface="Arial" pitchFamily="34" charset="0"/>
              <a:buNone/>
            </a:pPr>
            <a:r>
              <a:rPr lang="en-US" sz="7200" dirty="0" smtClean="0">
                <a:solidFill>
                  <a:schemeClr val="bg1"/>
                </a:solidFill>
              </a:rPr>
              <a:t>2013: </a:t>
            </a:r>
            <a:r>
              <a:rPr lang="en-US" sz="7200" b="1" dirty="0" smtClean="0">
                <a:solidFill>
                  <a:schemeClr val="bg1"/>
                </a:solidFill>
              </a:rPr>
              <a:t>2.4</a:t>
            </a:r>
            <a:r>
              <a:rPr lang="en-US" sz="7200" dirty="0" smtClean="0">
                <a:solidFill>
                  <a:schemeClr val="bg1"/>
                </a:solidFill>
              </a:rPr>
              <a:t> billion people</a:t>
            </a:r>
            <a:br>
              <a:rPr lang="en-US" sz="7200" dirty="0" smtClean="0">
                <a:solidFill>
                  <a:schemeClr val="bg1"/>
                </a:solidFill>
              </a:rPr>
            </a:br>
            <a:endParaRPr lang="en-US" sz="4000" i="1" dirty="0" smtClean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37933" y="3857154"/>
            <a:ext cx="900759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2015: </a:t>
            </a:r>
            <a:r>
              <a:rPr lang="en-US" sz="7200" b="1" dirty="0">
                <a:solidFill>
                  <a:schemeClr val="bg1"/>
                </a:solidFill>
              </a:rPr>
              <a:t>3.2</a:t>
            </a:r>
            <a:r>
              <a:rPr lang="en-US" sz="7200" dirty="0">
                <a:solidFill>
                  <a:schemeClr val="bg1"/>
                </a:solidFill>
              </a:rPr>
              <a:t> billion people</a:t>
            </a:r>
            <a:endParaRPr lang="en-US" sz="72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159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Big Data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048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514" y="118046"/>
            <a:ext cx="11524432" cy="1063487"/>
          </a:xfrm>
        </p:spPr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57640" y="1395486"/>
            <a:ext cx="11525250" cy="5290388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4800" dirty="0" smtClean="0">
                <a:solidFill>
                  <a:prstClr val="white"/>
                </a:solidFill>
              </a:rPr>
              <a:t>We live in a world of Big Data</a:t>
            </a:r>
            <a:r>
              <a:rPr lang="en-US" sz="2400" dirty="0" smtClean="0">
                <a:solidFill>
                  <a:prstClr val="white"/>
                </a:solidFill>
              </a:rPr>
              <a:t> </a:t>
            </a:r>
          </a:p>
          <a:p>
            <a:pPr marL="399915" lvl="1" indent="0">
              <a:buFont typeface="Arial" pitchFamily="34" charset="0"/>
              <a:buNone/>
            </a:pPr>
            <a:r>
              <a:rPr lang="en-US" sz="4800" dirty="0" smtClean="0">
                <a:solidFill>
                  <a:prstClr val="white"/>
                </a:solidFill>
              </a:rPr>
              <a:t>Social media + Web</a:t>
            </a:r>
          </a:p>
          <a:p>
            <a:pPr marL="399915" lvl="1" indent="0">
              <a:buFont typeface="Arial" pitchFamily="34" charset="0"/>
              <a:buNone/>
            </a:pPr>
            <a:r>
              <a:rPr lang="en-US" sz="4800" dirty="0" err="1" smtClean="0">
                <a:solidFill>
                  <a:prstClr val="white"/>
                </a:solidFill>
              </a:rPr>
              <a:t>IoT</a:t>
            </a:r>
            <a:endParaRPr lang="en-US" sz="4800" dirty="0" smtClean="0">
              <a:solidFill>
                <a:prstClr val="white"/>
              </a:solidFill>
            </a:endParaRPr>
          </a:p>
          <a:p>
            <a:pPr marL="799829" lvl="2" indent="0">
              <a:buFont typeface="Arial" pitchFamily="34" charset="0"/>
              <a:buNone/>
            </a:pPr>
            <a:r>
              <a:rPr lang="en-US" sz="4400" dirty="0" smtClean="0">
                <a:solidFill>
                  <a:prstClr val="white"/>
                </a:solidFill>
              </a:rPr>
              <a:t>Smart TVs, Fitness trackers, fridges, connected cars, home automation, manufacturing, agriculture, medical devices…</a:t>
            </a:r>
            <a:endParaRPr lang="en-US" sz="3200" dirty="0" smtClean="0">
              <a:solidFill>
                <a:prstClr val="white"/>
              </a:solidFill>
            </a:endParaRPr>
          </a:p>
          <a:p>
            <a:pPr marL="399915" lvl="1" indent="0">
              <a:buFont typeface="Arial" pitchFamily="34" charset="0"/>
              <a:buNone/>
            </a:pPr>
            <a:endParaRPr lang="en-US" sz="3600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814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1111</TotalTime>
  <Words>1026</Words>
  <Application>Microsoft Macintosh PowerPoint</Application>
  <PresentationFormat>Widescreen</PresentationFormat>
  <Paragraphs>307</Paragraphs>
  <Slides>43</Slides>
  <Notes>33</Notes>
  <HiddenSlides>1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43</vt:i4>
      </vt:variant>
    </vt:vector>
  </HeadingPairs>
  <TitlesOfParts>
    <vt:vector size="57" baseType="lpstr">
      <vt:lpstr>Baghdad</vt:lpstr>
      <vt:lpstr>Calibri</vt:lpstr>
      <vt:lpstr>Calibri Light</vt:lpstr>
      <vt:lpstr>MS PGothic</vt:lpstr>
      <vt:lpstr>Segoe UI</vt:lpstr>
      <vt:lpstr>Segoe UI Light</vt:lpstr>
      <vt:lpstr>Segoe UI Semibold</vt:lpstr>
      <vt:lpstr>Times New Roman</vt:lpstr>
      <vt:lpstr>Verdana</vt:lpstr>
      <vt:lpstr>Wingdings</vt:lpstr>
      <vt:lpstr>Arial</vt:lpstr>
      <vt:lpstr>ערכת נושא Office</vt:lpstr>
      <vt:lpstr>Office Theme</vt:lpstr>
      <vt:lpstr>1_Office Theme</vt:lpstr>
      <vt:lpstr>PowerPoint Presentation</vt:lpstr>
      <vt:lpstr>Agenda</vt:lpstr>
      <vt:lpstr>The data landscape</vt:lpstr>
      <vt:lpstr>PowerPoint Presentation</vt:lpstr>
      <vt:lpstr>PowerPoint Presentation</vt:lpstr>
      <vt:lpstr>PowerPoint Presentation</vt:lpstr>
      <vt:lpstr>PowerPoint Presentation</vt:lpstr>
      <vt:lpstr>Big Data</vt:lpstr>
      <vt:lpstr>PowerPoint Presentation</vt:lpstr>
      <vt:lpstr>Big Data is…</vt:lpstr>
      <vt:lpstr>PowerPoint Presentation</vt:lpstr>
      <vt:lpstr>Data dividend: $1.6 trillion </vt:lpstr>
      <vt:lpstr>How do we process all this data?</vt:lpstr>
      <vt:lpstr>Azure</vt:lpstr>
      <vt:lpstr>Azure is…</vt:lpstr>
      <vt:lpstr>Azure global footprint</vt:lpstr>
      <vt:lpstr>PowerPoint Presentation</vt:lpstr>
      <vt:lpstr>PowerPoint Presentation</vt:lpstr>
      <vt:lpstr>Lab overviews</vt:lpstr>
      <vt:lpstr>PowerPoint Presentation</vt:lpstr>
      <vt:lpstr>PowerPoint Presentation</vt:lpstr>
      <vt:lpstr>Lab 1</vt:lpstr>
      <vt:lpstr>Technologies</vt:lpstr>
      <vt:lpstr>Use cases</vt:lpstr>
      <vt:lpstr>Use cases</vt:lpstr>
      <vt:lpstr>Lab 2</vt:lpstr>
      <vt:lpstr>Technologies</vt:lpstr>
      <vt:lpstr>Use cases</vt:lpstr>
      <vt:lpstr>Use cases</vt:lpstr>
      <vt:lpstr>Lab 3</vt:lpstr>
      <vt:lpstr>Technologies</vt:lpstr>
      <vt:lpstr>Use cases</vt:lpstr>
      <vt:lpstr>Lab 4</vt:lpstr>
      <vt:lpstr>Technologies</vt:lpstr>
      <vt:lpstr>Use cases</vt:lpstr>
      <vt:lpstr>Use cases</vt:lpstr>
      <vt:lpstr>Lab 5</vt:lpstr>
      <vt:lpstr>Technologies</vt:lpstr>
      <vt:lpstr>Use cases</vt:lpstr>
      <vt:lpstr>Use cases</vt:lpstr>
      <vt:lpstr>Summary</vt:lpstr>
      <vt:lpstr>Questions?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Dana Zamir</dc:creator>
  <cp:lastModifiedBy>David Makogon</cp:lastModifiedBy>
  <cp:revision>90</cp:revision>
  <dcterms:created xsi:type="dcterms:W3CDTF">2014-11-04T09:42:54Z</dcterms:created>
  <dcterms:modified xsi:type="dcterms:W3CDTF">2015-09-07T21:53:46Z</dcterms:modified>
</cp:coreProperties>
</file>