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Helvetica Neue" panose="020B0604020202020204" charset="0"/>
      <p:regular r:id="rId25"/>
      <p:bold r:id="rId26"/>
      <p:italic r:id="rId27"/>
      <p:boldItalic r:id="rId28"/>
    </p:embeddedFont>
    <p:embeddedFont>
      <p:font typeface="Open Sans"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70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buChar char="-"/>
            </a:pPr>
            <a:r>
              <a:rPr lang="en"/>
              <a:t>In the object you can see that we’re pointing to schema.org’s Person RDF schema</a:t>
            </a:r>
          </a:p>
          <a:p>
            <a:pPr marL="914400" lvl="1" indent="-228600" rtl="0">
              <a:spcBef>
                <a:spcPts val="0"/>
              </a:spcBef>
              <a:buChar char="-"/>
            </a:pPr>
            <a:r>
              <a:rPr lang="en"/>
              <a:t>This allows us to validate all properties of the object for types (like ‘givenName’ and ‘familyName’)</a:t>
            </a:r>
          </a:p>
          <a:p>
            <a:pPr marL="914400" lvl="1" indent="-228600" rtl="0">
              <a:spcBef>
                <a:spcPts val="0"/>
              </a:spcBef>
              <a:buChar char="-"/>
            </a:pPr>
            <a:r>
              <a:rPr lang="en"/>
              <a:t>It also gives us context: If two applications were to use schema.org’s person definition, they’d know that they’re talking about the same thing: a human beings e.g. ‘familyName’</a:t>
            </a:r>
          </a:p>
          <a:p>
            <a:pPr marL="457200" lvl="0" indent="-228600" rtl="0">
              <a:spcBef>
                <a:spcPts val="0"/>
              </a:spcBef>
              <a:buChar char="-"/>
            </a:pPr>
            <a:r>
              <a:rPr lang="en"/>
              <a:t>In the second example you can see the same information described in RDFa</a:t>
            </a:r>
          </a:p>
          <a:p>
            <a:pPr marL="914400" lvl="1" indent="-228600" rtl="0">
              <a:spcBef>
                <a:spcPts val="0"/>
              </a:spcBef>
              <a:buChar char="-"/>
            </a:pPr>
            <a:r>
              <a:rPr lang="en"/>
              <a:t>It highlights the special properties of RDF:</a:t>
            </a:r>
          </a:p>
          <a:p>
            <a:pPr marL="1371600" lvl="2" indent="-228600" rtl="0">
              <a:spcBef>
                <a:spcPts val="0"/>
              </a:spcBef>
              <a:buChar char="-"/>
            </a:pPr>
            <a:r>
              <a:rPr lang="en"/>
              <a:t>Object, Predicate and Subject are all just URIs pointing to documents on the web</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buChar char="-"/>
            </a:pPr>
            <a:r>
              <a:rPr lang="en"/>
              <a:t>For Creation:</a:t>
            </a:r>
          </a:p>
          <a:p>
            <a:pPr marL="914400" lvl="1" indent="-228600" rtl="0">
              <a:spcBef>
                <a:spcPts val="0"/>
              </a:spcBef>
              <a:buChar char="-"/>
            </a:pPr>
            <a:r>
              <a:rPr lang="en"/>
              <a:t>We’d create our own RDF schema and derive our Creation type from schema.org’s CreativeWork, which would mean that it could be any of its subtypes: super powerful!</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buChar char="-"/>
            </a:pPr>
            <a:r>
              <a:rPr lang="en"/>
              <a:t>For Creation:</a:t>
            </a:r>
          </a:p>
          <a:p>
            <a:pPr marL="914400" lvl="1" indent="-228600" rtl="0">
              <a:spcBef>
                <a:spcPts val="0"/>
              </a:spcBef>
              <a:buChar char="-"/>
            </a:pPr>
            <a:r>
              <a:rPr lang="en"/>
              <a:t>We’d create our own RDF schema and derive our Creation type from schema.org’s CreativeWork, which would mean that it could be any of its subtypes: super powerful!</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buChar char="-"/>
            </a:pPr>
            <a:r>
              <a:rPr lang="en"/>
              <a:t>COALAIP basically consits of two major standartization efforts:</a:t>
            </a:r>
          </a:p>
          <a:p>
            <a:pPr marL="914400" lvl="1" indent="-228600" rtl="0">
              <a:spcBef>
                <a:spcPts val="0"/>
              </a:spcBef>
              <a:buChar char="-"/>
            </a:pPr>
            <a:r>
              <a:rPr lang="en"/>
              <a:t>How do we all agree to a single, minimum-viable set of data that is needed to record licensing on immutable? ⇒ </a:t>
            </a:r>
            <a:r>
              <a:rPr lang="en" b="1"/>
              <a:t>By standardizing a common RDF schema for digital intellectual property licensing</a:t>
            </a:r>
          </a:p>
          <a:p>
            <a:pPr marL="914400" lvl="1" indent="-228600">
              <a:spcBef>
                <a:spcPts val="0"/>
              </a:spcBef>
              <a:buChar char="-"/>
            </a:pPr>
            <a:r>
              <a:rPr lang="en"/>
              <a:t>How do we make sure that we can trust someones assertion? ⇒ </a:t>
            </a:r>
            <a:r>
              <a:rPr lang="en" b="1"/>
              <a:t>By putting them on immutable ledgers (IPLD) and by baking in ownership aspects of blockchains (ILP)</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buChar char="-"/>
            </a:pPr>
            <a:r>
              <a:rPr lang="en"/>
              <a:t>Straight forward:</a:t>
            </a:r>
          </a:p>
          <a:p>
            <a:pPr marL="914400" lvl="1" indent="-228600" rtl="0">
              <a:spcBef>
                <a:spcPts val="0"/>
              </a:spcBef>
              <a:buChar char="-"/>
            </a:pPr>
            <a:r>
              <a:rPr lang="en"/>
              <a:t>Both ‘@types’ are using IPLD hashes to point to their (immutable RDF schema)</a:t>
            </a:r>
          </a:p>
          <a:p>
            <a:pPr marL="457200" lvl="0" indent="-228600">
              <a:spcBef>
                <a:spcPts val="0"/>
              </a:spcBef>
              <a:buChar char="-"/>
            </a:pPr>
            <a:r>
              <a:rPr lang="en"/>
              <a:t>This object itself can be addressed by resolving its hash: Content-addressing</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buChar char="-"/>
            </a:pPr>
            <a:r>
              <a:rPr lang="en"/>
              <a:t>Basically Party can be derived from schema.org’s Person and Organization, so it could have the exact same properties</a:t>
            </a:r>
          </a:p>
          <a:p>
            <a:pPr marL="457200" lvl="0" indent="-228600" rtl="0">
              <a:spcBef>
                <a:spcPts val="0"/>
              </a:spcBef>
              <a:buChar char="-"/>
            </a:pPr>
            <a:r>
              <a:rPr lang="en"/>
              <a:t>In the COALA IP spec we call it an </a:t>
            </a:r>
            <a:r>
              <a:rPr lang="en" b="1"/>
              <a:t>Individual</a:t>
            </a:r>
            <a:r>
              <a:rPr lang="en"/>
              <a:t>, opposed to an </a:t>
            </a:r>
            <a:r>
              <a:rPr lang="en" b="1"/>
              <a:t>Organization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buChar char="-"/>
            </a:pPr>
            <a:r>
              <a:rPr lang="en"/>
              <a:t>Note that a differentiation has been drawn here: For </a:t>
            </a:r>
            <a:r>
              <a:rPr lang="en" b="1"/>
              <a:t>Creation</a:t>
            </a:r>
            <a:r>
              <a:rPr lang="en"/>
              <a:t>:</a:t>
            </a:r>
          </a:p>
          <a:p>
            <a:pPr marL="914400" lvl="1" indent="-228600" rtl="0">
              <a:spcBef>
                <a:spcPts val="0"/>
              </a:spcBef>
              <a:buChar char="-"/>
            </a:pPr>
            <a:r>
              <a:rPr lang="en"/>
              <a:t>There is a </a:t>
            </a:r>
            <a:r>
              <a:rPr lang="en" b="1"/>
              <a:t>Creation</a:t>
            </a:r>
            <a:r>
              <a:rPr lang="en"/>
              <a:t> RDF schema; and</a:t>
            </a:r>
          </a:p>
          <a:p>
            <a:pPr marL="914400" lvl="1" indent="-228600" rtl="0">
              <a:spcBef>
                <a:spcPts val="0"/>
              </a:spcBef>
              <a:buChar char="-"/>
            </a:pPr>
            <a:r>
              <a:rPr lang="en"/>
              <a:t>There is a </a:t>
            </a:r>
            <a:r>
              <a:rPr lang="en" b="1"/>
              <a:t>Manifestation</a:t>
            </a:r>
            <a:r>
              <a:rPr lang="en"/>
              <a:t> RDF schema (see next slide)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marR="0" lvl="0" indent="-228600" algn="l" rtl="0">
              <a:lnSpc>
                <a:spcPct val="100000"/>
              </a:lnSpc>
              <a:spcBef>
                <a:spcPts val="0"/>
              </a:spcBef>
              <a:spcAft>
                <a:spcPts val="0"/>
              </a:spcAft>
              <a:buChar char="-"/>
            </a:pPr>
            <a:r>
              <a:rPr lang="en"/>
              <a:t>This example shows a digital manifestation of Lord of the Rings (for example an e-book)</a:t>
            </a:r>
          </a:p>
          <a:p>
            <a:pPr marL="457200" marR="0" lvl="0" indent="-228600" algn="l" rtl="0">
              <a:lnSpc>
                <a:spcPct val="100000"/>
              </a:lnSpc>
              <a:spcBef>
                <a:spcPts val="0"/>
              </a:spcBef>
              <a:spcAft>
                <a:spcPts val="0"/>
              </a:spcAft>
              <a:buChar char="-"/>
            </a:pPr>
            <a:r>
              <a:rPr lang="en"/>
              <a:t>Note the following features:</a:t>
            </a:r>
          </a:p>
          <a:p>
            <a:pPr marL="914400" marR="0" lvl="1" indent="-228600" algn="l" rtl="0">
              <a:lnSpc>
                <a:spcPct val="100000"/>
              </a:lnSpc>
              <a:spcBef>
                <a:spcPts val="0"/>
              </a:spcBef>
              <a:spcAft>
                <a:spcPts val="0"/>
              </a:spcAft>
              <a:buChar char="-"/>
            </a:pPr>
            <a:r>
              <a:rPr lang="en"/>
              <a:t>It is linked to a </a:t>
            </a:r>
            <a:r>
              <a:rPr lang="en" b="1"/>
              <a:t>Creation</a:t>
            </a:r>
          </a:p>
          <a:p>
            <a:pPr marL="914400" marR="0" lvl="1" indent="-228600" algn="l" rtl="0">
              <a:lnSpc>
                <a:spcPct val="100000"/>
              </a:lnSpc>
              <a:spcBef>
                <a:spcPts val="0"/>
              </a:spcBef>
              <a:spcAft>
                <a:spcPts val="0"/>
              </a:spcAft>
              <a:buChar char="-"/>
            </a:pPr>
            <a:r>
              <a:rPr lang="en"/>
              <a:t>It is linked to a blob file on IPFS</a:t>
            </a:r>
          </a:p>
          <a:p>
            <a:pPr marL="914400" marR="0" lvl="1" indent="-228600" algn="l" rtl="0">
              <a:lnSpc>
                <a:spcPct val="100000"/>
              </a:lnSpc>
              <a:spcBef>
                <a:spcPts val="0"/>
              </a:spcBef>
              <a:spcAft>
                <a:spcPts val="0"/>
              </a:spcAft>
              <a:buChar char="-"/>
            </a:pPr>
            <a:r>
              <a:rPr lang="en"/>
              <a:t>For the blob file there is a list of fingerprints (numerical values that describe the media file: a md5 hash, a pHash, a image-match vector and so on)</a:t>
            </a:r>
          </a:p>
          <a:p>
            <a:pPr marL="914400" marR="0" lvl="1" indent="-228600" algn="l" rtl="0">
              <a:lnSpc>
                <a:spcPct val="100000"/>
              </a:lnSpc>
              <a:spcBef>
                <a:spcPts val="0"/>
              </a:spcBef>
              <a:spcAft>
                <a:spcPts val="0"/>
              </a:spcAft>
              <a:buChar char="-"/>
            </a:pPr>
            <a:r>
              <a:rPr lang="en"/>
              <a:t>The location it was created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marR="0" lvl="0" indent="-228600" algn="l" rtl="0">
              <a:lnSpc>
                <a:spcPct val="100000"/>
              </a:lnSpc>
              <a:spcBef>
                <a:spcPts val="0"/>
              </a:spcBef>
              <a:spcAft>
                <a:spcPts val="0"/>
              </a:spcAft>
              <a:buChar char="-"/>
            </a:pPr>
            <a:r>
              <a:rPr lang="en"/>
              <a:t>This example shows a </a:t>
            </a:r>
            <a:r>
              <a:rPr lang="en" b="1"/>
              <a:t>PHYSICAL</a:t>
            </a:r>
            <a:r>
              <a:rPr lang="en"/>
              <a:t> manifestation of Lord of the Rings (for example an actual book)</a:t>
            </a:r>
          </a:p>
          <a:p>
            <a:pPr marL="914400" marR="0" lvl="1" indent="-228600" algn="l" rtl="0">
              <a:lnSpc>
                <a:spcPct val="100000"/>
              </a:lnSpc>
              <a:spcBef>
                <a:spcPts val="0"/>
              </a:spcBef>
              <a:spcAft>
                <a:spcPts val="0"/>
              </a:spcAft>
              <a:buChar char="-"/>
            </a:pPr>
            <a:r>
              <a:rPr lang="en"/>
              <a:t>As of now, we do not care for this case: However its nice to have it in the back of our heads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marR="0" lvl="0" indent="-228600" algn="l" rtl="0">
              <a:lnSpc>
                <a:spcPct val="100000"/>
              </a:lnSpc>
              <a:spcBef>
                <a:spcPts val="0"/>
              </a:spcBef>
              <a:spcAft>
                <a:spcPts val="0"/>
              </a:spcAft>
              <a:buChar char="-"/>
            </a:pPr>
            <a:r>
              <a:rPr lang="en"/>
              <a:t>Main features:</a:t>
            </a:r>
          </a:p>
          <a:p>
            <a:pPr marL="914400" marR="0" lvl="1" indent="-228600" algn="l" rtl="0">
              <a:lnSpc>
                <a:spcPct val="100000"/>
              </a:lnSpc>
              <a:spcBef>
                <a:spcPts val="0"/>
              </a:spcBef>
              <a:spcAft>
                <a:spcPts val="0"/>
              </a:spcAft>
              <a:buChar char="-"/>
            </a:pPr>
            <a:r>
              <a:rPr lang="en"/>
              <a:t>A </a:t>
            </a:r>
            <a:r>
              <a:rPr lang="en" b="1"/>
              <a:t>Right</a:t>
            </a:r>
            <a:r>
              <a:rPr lang="en"/>
              <a:t> has a property called ‘manifestation’ pointing a </a:t>
            </a:r>
            <a:r>
              <a:rPr lang="en" b="1"/>
              <a:t>Manifestation </a:t>
            </a:r>
            <a:r>
              <a:rPr lang="en"/>
              <a:t>of a </a:t>
            </a:r>
            <a:r>
              <a:rPr lang="en" b="1"/>
              <a:t>Creation</a:t>
            </a:r>
          </a:p>
          <a:p>
            <a:pPr marL="914400" marR="0" lvl="1" indent="-228600" algn="l" rtl="0">
              <a:lnSpc>
                <a:spcPct val="100000"/>
              </a:lnSpc>
              <a:spcBef>
                <a:spcPts val="0"/>
              </a:spcBef>
              <a:spcAft>
                <a:spcPts val="0"/>
              </a:spcAft>
              <a:buChar char="-"/>
            </a:pPr>
            <a:r>
              <a:rPr lang="en"/>
              <a:t>Additionally a Right has a set of properties that allow a user to determine the outline of a right</a:t>
            </a:r>
          </a:p>
          <a:p>
            <a:pPr marL="1371600" marR="0" lvl="2" indent="-228600" algn="l" rtl="0">
              <a:lnSpc>
                <a:spcPct val="100000"/>
              </a:lnSpc>
              <a:spcBef>
                <a:spcPts val="0"/>
              </a:spcBef>
              <a:spcAft>
                <a:spcPts val="0"/>
              </a:spcAft>
              <a:buChar char="-"/>
            </a:pPr>
            <a:r>
              <a:rPr lang="en"/>
              <a:t>‘usages’ : The type of a Right and how it can be used</a:t>
            </a:r>
          </a:p>
          <a:p>
            <a:pPr marL="1371600" marR="0" lvl="2" indent="-228600" algn="l" rtl="0">
              <a:lnSpc>
                <a:spcPct val="100000"/>
              </a:lnSpc>
              <a:spcBef>
                <a:spcPts val="0"/>
              </a:spcBef>
              <a:spcAft>
                <a:spcPts val="0"/>
              </a:spcAft>
              <a:buChar char="-"/>
            </a:pPr>
            <a:r>
              <a:rPr lang="en"/>
              <a:t>‘territory’: Where in the world the Right is applicable</a:t>
            </a:r>
          </a:p>
          <a:p>
            <a:pPr marL="1371600" marR="0" lvl="2" indent="-228600" algn="l" rtl="0">
              <a:lnSpc>
                <a:spcPct val="100000"/>
              </a:lnSpc>
              <a:spcBef>
                <a:spcPts val="0"/>
              </a:spcBef>
              <a:spcAft>
                <a:spcPts val="0"/>
              </a:spcAft>
              <a:buChar char="-"/>
            </a:pPr>
            <a:r>
              <a:rPr lang="en"/>
              <a:t>‘context’: A context in which the Right must be exercised</a:t>
            </a:r>
          </a:p>
          <a:p>
            <a:pPr marL="1371600" marR="0" lvl="2" indent="-228600" algn="l" rtl="0">
              <a:lnSpc>
                <a:spcPct val="100000"/>
              </a:lnSpc>
              <a:spcBef>
                <a:spcPts val="0"/>
              </a:spcBef>
              <a:spcAft>
                <a:spcPts val="0"/>
              </a:spcAft>
              <a:buChar char="-"/>
            </a:pPr>
            <a:r>
              <a:rPr lang="en"/>
              <a:t>‘exclusive’: A flag indicating whether or not a Right is exclusive to a rights holder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Shape 1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marR="0" lvl="0" indent="-228600" algn="l" rtl="0">
              <a:lnSpc>
                <a:spcPct val="100000"/>
              </a:lnSpc>
              <a:spcBef>
                <a:spcPts val="0"/>
              </a:spcBef>
              <a:spcAft>
                <a:spcPts val="0"/>
              </a:spcAft>
              <a:buChar char="-"/>
            </a:pPr>
            <a:r>
              <a:rPr lang="en"/>
              <a:t>A  LCC RRM RightsAssignment by specification is nothing more than a “transfer of a right”</a:t>
            </a:r>
          </a:p>
          <a:p>
            <a:pPr marL="457200" marR="0" lvl="0" indent="-228600" algn="l" rtl="0">
              <a:lnSpc>
                <a:spcPct val="100000"/>
              </a:lnSpc>
              <a:spcBef>
                <a:spcPts val="0"/>
              </a:spcBef>
              <a:spcAft>
                <a:spcPts val="0"/>
              </a:spcAft>
              <a:buChar char="-"/>
            </a:pPr>
            <a:r>
              <a:rPr lang="en"/>
              <a:t>It </a:t>
            </a:r>
            <a:r>
              <a:rPr lang="en" b="1"/>
              <a:t>wouldn’t</a:t>
            </a:r>
            <a:r>
              <a:rPr lang="en"/>
              <a:t> make sense to model a transfer object, when we instead can just literally </a:t>
            </a:r>
            <a:r>
              <a:rPr lang="en" b="1"/>
              <a:t>transfer</a:t>
            </a:r>
            <a:r>
              <a:rPr lang="en"/>
              <a:t> a Right on a ledger that allows it.</a:t>
            </a:r>
          </a:p>
          <a:p>
            <a:pPr marR="0" lvl="0" algn="l" rtl="0">
              <a:lnSpc>
                <a:spcPct val="100000"/>
              </a:lnSpc>
              <a:spcBef>
                <a:spcPts val="0"/>
              </a:spcBef>
              <a:spcAft>
                <a:spcPts val="0"/>
              </a:spcAft>
              <a:buNone/>
            </a:pPr>
            <a:endParaRPr/>
          </a:p>
          <a:p>
            <a:pPr marR="0" lvl="0" algn="l" rtl="0">
              <a:lnSpc>
                <a:spcPct val="100000"/>
              </a:lnSpc>
              <a:spcBef>
                <a:spcPts val="0"/>
              </a:spcBef>
              <a:spcAft>
                <a:spcPts val="0"/>
              </a:spcAft>
              <a:buNone/>
            </a:pPr>
            <a:r>
              <a:rPr lang="en"/>
              <a:t>What is a ledger that allows a transfer for the COALA IP Protocol?</a:t>
            </a:r>
          </a:p>
          <a:p>
            <a:pPr marR="0" lvl="0" algn="l" rtl="0">
              <a:lnSpc>
                <a:spcPct val="100000"/>
              </a:lnSpc>
              <a:spcBef>
                <a:spcPts val="0"/>
              </a:spcBef>
              <a:spcAft>
                <a:spcPts val="0"/>
              </a:spcAft>
              <a:buNone/>
            </a:pPr>
            <a:endParaRPr/>
          </a:p>
          <a:p>
            <a:pPr marR="0" lvl="0" algn="l" rtl="0">
              <a:lnSpc>
                <a:spcPct val="100000"/>
              </a:lnSpc>
              <a:spcBef>
                <a:spcPts val="0"/>
              </a:spcBef>
              <a:spcAft>
                <a:spcPts val="0"/>
              </a:spcAft>
              <a:buNone/>
            </a:pPr>
            <a:r>
              <a:rPr lang="en"/>
              <a:t>⇒ A ledger that implements the Interledger Protocol.</a:t>
            </a:r>
          </a:p>
          <a:p>
            <a:pPr marR="0" lvl="0" algn="l" rtl="0">
              <a:lnSpc>
                <a:spcPct val="100000"/>
              </a:lnSpc>
              <a:spcBef>
                <a:spcPts val="0"/>
              </a:spcBef>
              <a:spcAft>
                <a:spcPts val="0"/>
              </a:spcAft>
              <a:buNone/>
            </a:pPr>
            <a:endParaRPr/>
          </a:p>
          <a:p>
            <a:pPr marR="0" lvl="0" algn="l" rtl="0">
              <a:lnSpc>
                <a:spcPct val="100000"/>
              </a:lnSpc>
              <a:spcBef>
                <a:spcPts val="0"/>
              </a:spcBef>
              <a:spcAft>
                <a:spcPts val="0"/>
              </a:spcAft>
              <a:buNone/>
            </a:pPr>
            <a:r>
              <a:rPr lang="en"/>
              <a:t>Why?</a:t>
            </a:r>
          </a:p>
          <a:p>
            <a:pPr marL="457200" marR="0" lvl="0" indent="-228600" algn="l" rtl="0">
              <a:lnSpc>
                <a:spcPct val="100000"/>
              </a:lnSpc>
              <a:spcBef>
                <a:spcPts val="0"/>
              </a:spcBef>
              <a:spcAft>
                <a:spcPts val="0"/>
              </a:spcAft>
              <a:buChar char="-"/>
            </a:pPr>
            <a:r>
              <a:rPr lang="en"/>
              <a:t>Because it’s an open and free standard (they’re a W3C working group)</a:t>
            </a:r>
          </a:p>
          <a:p>
            <a:pPr marL="457200" marR="0" lvl="0" indent="-228600" algn="l" rtl="0">
              <a:lnSpc>
                <a:spcPct val="100000"/>
              </a:lnSpc>
              <a:spcBef>
                <a:spcPts val="0"/>
              </a:spcBef>
              <a:spcAft>
                <a:spcPts val="0"/>
              </a:spcAft>
              <a:buChar char="-"/>
            </a:pPr>
            <a:r>
              <a:rPr lang="en"/>
              <a:t>Because it enables provenance tracking of assets (all transactions are linked to each other)</a:t>
            </a:r>
          </a:p>
          <a:p>
            <a:pPr marL="457200" marR="0" lvl="0" indent="-228600" algn="l" rtl="0">
              <a:lnSpc>
                <a:spcPct val="100000"/>
              </a:lnSpc>
              <a:spcBef>
                <a:spcPts val="0"/>
              </a:spcBef>
              <a:spcAft>
                <a:spcPts val="0"/>
              </a:spcAft>
              <a:buChar char="-"/>
            </a:pPr>
            <a:r>
              <a:rPr lang="en"/>
              <a:t>Because it enables true ownership of assets (only priv key owner can transfer)</a:t>
            </a:r>
          </a:p>
          <a:p>
            <a:pPr marL="457200" marR="0" lvl="0" indent="-228600" algn="l" rtl="0">
              <a:lnSpc>
                <a:spcPct val="100000"/>
              </a:lnSpc>
              <a:spcBef>
                <a:spcPts val="0"/>
              </a:spcBef>
              <a:spcAft>
                <a:spcPts val="0"/>
              </a:spcAft>
              <a:buChar char="-"/>
            </a:pPr>
            <a:r>
              <a:rPr lang="en"/>
              <a:t>Because they allow for pretty cool types of transfers (cross-ledger transfers, escrows, multisig,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R="0" lvl="0" algn="l" rtl="0">
              <a:lnSpc>
                <a:spcPct val="100000"/>
              </a:lnSpc>
              <a:spcBef>
                <a:spcPts val="0"/>
              </a:spcBef>
              <a:spcAft>
                <a:spcPts val="0"/>
              </a:spcAft>
              <a:buNone/>
            </a:pPr>
            <a:r>
              <a:rPr lang="en"/>
              <a:t>Of course, data cannot be altered on an immutable ledger. However, an interpreter that looks at the data could take assertion data to make choices on what data to show to an end user.</a:t>
            </a:r>
          </a:p>
          <a:p>
            <a:pPr marR="0" lvl="0" algn="l" rtl="0">
              <a:lnSpc>
                <a:spcPct val="100000"/>
              </a:lnSpc>
              <a:spcBef>
                <a:spcPts val="0"/>
              </a:spcBef>
              <a:spcAft>
                <a:spcPts val="0"/>
              </a:spcAft>
              <a:buNone/>
            </a:pPr>
            <a:r>
              <a:rPr lang="en"/>
              <a:t>In this case it would be a quite easy choice to say that “32 Campbell’s Soup Cans” was created by “Andy Warhol” and “The Scream” wasn’t since the great and well-trusted “Museum of Modern Art of New York City” made assertions on those facts, stating that The Scream’s author </a:t>
            </a:r>
            <a:r>
              <a:rPr lang="en" b="1"/>
              <a:t>is not</a:t>
            </a:r>
            <a:r>
              <a:rPr lang="en"/>
              <a:t> Andy Warhol.</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Shape 2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buChar char="-"/>
            </a:pPr>
            <a:r>
              <a:rPr lang="en"/>
              <a:t>COALAIP basically consits of two major standartization efforts:</a:t>
            </a:r>
          </a:p>
          <a:p>
            <a:pPr marL="914400" lvl="1" indent="-228600" rtl="0">
              <a:spcBef>
                <a:spcPts val="0"/>
              </a:spcBef>
              <a:buChar char="-"/>
            </a:pPr>
            <a:r>
              <a:rPr lang="en"/>
              <a:t>How do we all agree to a single, minimum-viable set of data that is needed to record licensing on immutable? ⇒ </a:t>
            </a:r>
            <a:r>
              <a:rPr lang="en" b="1"/>
              <a:t>By standardizing a common RDF schema for digital intellectual property licensing</a:t>
            </a:r>
          </a:p>
          <a:p>
            <a:pPr marL="914400" lvl="1" indent="-228600" rtl="0">
              <a:spcBef>
                <a:spcPts val="0"/>
              </a:spcBef>
              <a:buChar char="-"/>
            </a:pPr>
            <a:r>
              <a:rPr lang="en"/>
              <a:t>How do we make sure that we can trust someones assertion? ⇒ </a:t>
            </a:r>
            <a:r>
              <a:rPr lang="en" b="1"/>
              <a:t>By putting them on immutable ledgers (IPLD) and by baking in ownership aspects of blockchains (ILP)</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buChar char="-"/>
            </a:pPr>
            <a:r>
              <a:rPr lang="en"/>
              <a:t>The four documents described were mostly used in the specification</a:t>
            </a:r>
          </a:p>
          <a:p>
            <a:pPr marL="914400" lvl="1" indent="-228600" rtl="0">
              <a:spcBef>
                <a:spcPts val="0"/>
              </a:spcBef>
              <a:buChar char="-"/>
            </a:pPr>
            <a:r>
              <a:rPr lang="en"/>
              <a:t>Mainly the LCC RRM was considered, as it features proper data models for digital licensing</a:t>
            </a:r>
          </a:p>
          <a:p>
            <a:pPr marL="914400" lvl="1" indent="-228600" rtl="0">
              <a:spcBef>
                <a:spcPts val="0"/>
              </a:spcBef>
              <a:buChar char="-"/>
            </a:pPr>
            <a:r>
              <a:rPr lang="en"/>
              <a:t>The LCC EM was discarded as it was just a base/meta model. As a replacement RDF was used (fairly similar)</a:t>
            </a:r>
          </a:p>
          <a:p>
            <a:pPr marL="457200" lvl="0" indent="-228600" rtl="0">
              <a:spcBef>
                <a:spcPts val="0"/>
              </a:spcBef>
              <a:buChar char="-"/>
            </a:pPr>
            <a:r>
              <a:rPr lang="en"/>
              <a:t>As the conclusion says: they were all written in an </a:t>
            </a:r>
            <a:r>
              <a:rPr lang="en" b="1"/>
              <a:t>implementation-agnostic</a:t>
            </a:r>
            <a:r>
              <a:rPr lang="en"/>
              <a:t> style (meaning they are unopinionated about technologies)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buChar char="-"/>
            </a:pPr>
            <a:r>
              <a:rPr lang="en"/>
              <a:t>Picture shows it clearly: Everything is connected to everything</a:t>
            </a:r>
          </a:p>
          <a:p>
            <a:pPr marL="914400" lvl="1" indent="-228600" rtl="0">
              <a:spcBef>
                <a:spcPts val="0"/>
              </a:spcBef>
              <a:buChar char="-"/>
            </a:pPr>
            <a:r>
              <a:rPr lang="en"/>
              <a:t>LCC RRM is a theoretical model, so everything was composed to link to everything</a:t>
            </a:r>
          </a:p>
          <a:p>
            <a:pPr marL="914400" lvl="1" indent="-228600" rtl="0">
              <a:spcBef>
                <a:spcPts val="0"/>
              </a:spcBef>
              <a:buChar char="-"/>
            </a:pPr>
            <a:r>
              <a:rPr lang="en"/>
              <a:t>In an actual implementation with JSON-LD and IPLD, this will not pose a problem. Why? Because RDF</a:t>
            </a:r>
          </a:p>
          <a:p>
            <a:pPr marL="457200" lvl="0" indent="-228600" rtl="0">
              <a:spcBef>
                <a:spcPts val="0"/>
              </a:spcBef>
              <a:buChar char="-"/>
            </a:pPr>
            <a:r>
              <a:rPr lang="en" b="1"/>
              <a:t>Context</a:t>
            </a:r>
            <a:r>
              <a:rPr lang="en"/>
              <a:t> is ignored as an entity, as in the LCC RRM it’s just an abstract class that allows all kinds of types to be linked</a:t>
            </a:r>
          </a:p>
          <a:p>
            <a:pPr marL="914400" lvl="1" indent="-228600" rtl="0">
              <a:spcBef>
                <a:spcPts val="0"/>
              </a:spcBef>
              <a:buChar char="-"/>
            </a:pPr>
            <a:r>
              <a:rPr lang="en"/>
              <a:t>⇒ Hence: </a:t>
            </a:r>
            <a:r>
              <a:rPr lang="en" b="1"/>
              <a:t>7 main entities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Basically IPLD is two things:</a:t>
            </a:r>
          </a:p>
          <a:p>
            <a:pPr lvl="0">
              <a:spcBef>
                <a:spcPts val="0"/>
              </a:spcBef>
              <a:buNone/>
            </a:pPr>
            <a:endParaRPr/>
          </a:p>
          <a:p>
            <a:pPr marL="457200" lvl="0" indent="-228600" rtl="0">
              <a:spcBef>
                <a:spcPts val="0"/>
              </a:spcBef>
              <a:buChar char="-"/>
            </a:pPr>
            <a:r>
              <a:rPr lang="en"/>
              <a:t>It allows cryptographical integrity-checking of data by merkle-linking json objects</a:t>
            </a:r>
          </a:p>
          <a:p>
            <a:pPr lvl="0" rtl="0">
              <a:spcBef>
                <a:spcPts val="0"/>
              </a:spcBef>
              <a:buNone/>
            </a:pPr>
            <a:endParaRPr/>
          </a:p>
          <a:p>
            <a:pPr marL="457200" lvl="0" indent="-228600" rtl="0">
              <a:spcBef>
                <a:spcPts val="0"/>
              </a:spcBef>
              <a:buChar char="-"/>
            </a:pPr>
            <a:r>
              <a:rPr lang="en"/>
              <a:t>It allows to retrieve data using paths and content-addressed storage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buChar char="-"/>
            </a:pPr>
            <a:r>
              <a:rPr lang="en"/>
              <a:t>We’re importing ipld as a Python package</a:t>
            </a:r>
          </a:p>
          <a:p>
            <a:pPr marL="457200" lvl="0" indent="-228600" rtl="0">
              <a:spcBef>
                <a:spcPts val="0"/>
              </a:spcBef>
              <a:buChar char="-"/>
            </a:pPr>
            <a:r>
              <a:rPr lang="en"/>
              <a:t>We’re creating a regular Python dicts</a:t>
            </a:r>
          </a:p>
          <a:p>
            <a:pPr marL="457200" lvl="0" indent="-228600" rtl="0">
              <a:spcBef>
                <a:spcPts val="0"/>
              </a:spcBef>
              <a:buChar char="-"/>
            </a:pPr>
            <a:r>
              <a:rPr lang="en"/>
              <a:t>We’re serializing the Python dict using a function of IPLD called ‘marshal’</a:t>
            </a:r>
          </a:p>
          <a:p>
            <a:pPr marL="914400" lvl="1" indent="-228600" rtl="0">
              <a:spcBef>
                <a:spcPts val="0"/>
              </a:spcBef>
              <a:buChar char="-"/>
            </a:pPr>
            <a:r>
              <a:rPr lang="en"/>
              <a:t>The result is a binary string representation</a:t>
            </a:r>
          </a:p>
          <a:p>
            <a:pPr marL="914400" lvl="1" indent="-228600" rtl="0">
              <a:spcBef>
                <a:spcPts val="0"/>
              </a:spcBef>
              <a:buChar char="-"/>
            </a:pPr>
            <a:r>
              <a:rPr lang="en"/>
              <a:t>Internally, the object is regularily transformed to a CBOR</a:t>
            </a:r>
          </a:p>
          <a:p>
            <a:pPr marL="1371600" lvl="2" indent="-228600" rtl="0">
              <a:spcBef>
                <a:spcPts val="0"/>
              </a:spcBef>
              <a:buChar char="-"/>
            </a:pPr>
            <a:r>
              <a:rPr lang="en"/>
              <a:t>If a property of type {‘/’: &lt;IPLD hash&gt;} is encountered, then it’s value is tagged with IANA CBOR Tag 258 (Juan Benet wants to register this tag for IPLD)</a:t>
            </a:r>
          </a:p>
          <a:p>
            <a:pPr marL="457200" lvl="0" indent="-228600" rtl="0">
              <a:spcBef>
                <a:spcPts val="0"/>
              </a:spcBef>
              <a:buChar char="-"/>
            </a:pPr>
            <a:r>
              <a:rPr lang="en"/>
              <a:t>We’re ‘multihashing’ the object</a:t>
            </a:r>
          </a:p>
          <a:p>
            <a:pPr marL="914400" lvl="1" indent="-228600" rtl="0">
              <a:spcBef>
                <a:spcPts val="0"/>
              </a:spcBef>
              <a:buChar char="-"/>
            </a:pPr>
            <a:r>
              <a:rPr lang="en"/>
              <a:t>The object is hashed with an arbitrary hash function (in our case SHA2-256 - don’t panic, it works with whatever fn you prefer)</a:t>
            </a:r>
          </a:p>
          <a:p>
            <a:pPr marL="914400" lvl="1" indent="-228600" rtl="0">
              <a:spcBef>
                <a:spcPts val="0"/>
              </a:spcBef>
              <a:buChar char="-"/>
            </a:pPr>
            <a:r>
              <a:rPr lang="en"/>
              <a:t>However, the hash is also prefixed with a hexadecimal value representing the hash function it was hashed with (self-identifying hash function so to speak)</a:t>
            </a:r>
          </a:p>
          <a:p>
            <a:pPr marL="457200" lvl="0" indent="-228600" rtl="0">
              <a:spcBef>
                <a:spcPts val="0"/>
              </a:spcBef>
              <a:buChar char="-"/>
            </a:pPr>
            <a:r>
              <a:rPr lang="en"/>
              <a:t>And woops: We have our first IPLD hash</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buChar char="-"/>
            </a:pPr>
            <a:r>
              <a:rPr lang="en"/>
              <a:t>Vocabulary: A RDF statement always consists of three parts: </a:t>
            </a:r>
            <a:r>
              <a:rPr lang="en" b="1"/>
              <a:t>Subject - Predicate - Object</a:t>
            </a:r>
          </a:p>
          <a:p>
            <a:pPr marL="457200" lvl="0" indent="-228600" rtl="0">
              <a:spcBef>
                <a:spcPts val="0"/>
              </a:spcBef>
              <a:buChar char="-"/>
            </a:pPr>
            <a:r>
              <a:rPr lang="en"/>
              <a:t>All three entities are links (URIs) pointing somewhere</a:t>
            </a:r>
          </a:p>
          <a:p>
            <a:pPr marL="457200" lvl="0" indent="-228600" rtl="0">
              <a:spcBef>
                <a:spcPts val="0"/>
              </a:spcBef>
              <a:buChar char="-"/>
            </a:pPr>
            <a:r>
              <a:rPr lang="en"/>
              <a:t>Subject: Lessig’s blog</a:t>
            </a:r>
          </a:p>
          <a:p>
            <a:pPr marL="457200" lvl="0" indent="-228600" rtl="0">
              <a:spcBef>
                <a:spcPts val="0"/>
              </a:spcBef>
              <a:buChar char="-"/>
            </a:pPr>
            <a:r>
              <a:rPr lang="en"/>
              <a:t>Predicate: xhtml’s RDF schema definition of a license</a:t>
            </a:r>
          </a:p>
          <a:p>
            <a:pPr marL="457200" lvl="0" indent="-228600">
              <a:spcBef>
                <a:spcPts val="0"/>
              </a:spcBef>
              <a:buChar char="-"/>
            </a:pPr>
            <a:r>
              <a:rPr lang="en"/>
              <a:t>Object: The CreativeCommons Attribution license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292625"/>
            <a:ext cx="8520600" cy="572700"/>
          </a:xfrm>
          <a:prstGeom prst="rect">
            <a:avLst/>
          </a:prstGeom>
        </p:spPr>
        <p:txBody>
          <a:bodyPr lIns="91425" tIns="91425" rIns="91425" bIns="91425" anchor="t" anchorCtr="0"/>
          <a:lstStyle>
            <a:lvl1pPr lvl="0">
              <a:spcBef>
                <a:spcPts val="0"/>
              </a:spcBef>
              <a:buSzPct val="100000"/>
              <a:defRPr sz="3000"/>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000075"/>
            <a:ext cx="8520600" cy="3813900"/>
          </a:xfrm>
          <a:prstGeom prst="rect">
            <a:avLst/>
          </a:prstGeom>
        </p:spPr>
        <p:txBody>
          <a:bodyPr lIns="91425" tIns="91425" rIns="91425" bIns="91425" anchor="t" anchorCtr="0"/>
          <a:lstStyle>
            <a:lvl1pPr lvl="0">
              <a:spcBef>
                <a:spcPts val="0"/>
              </a:spcBef>
              <a:buSzPct val="100000"/>
              <a:defRPr sz="2600"/>
            </a:lvl1pPr>
            <a:lvl2pPr lvl="1">
              <a:spcBef>
                <a:spcPts val="0"/>
              </a:spcBef>
              <a:buSzPct val="100000"/>
              <a:defRPr sz="2400"/>
            </a:lvl2pPr>
            <a:lvl3pPr lvl="2">
              <a:spcBef>
                <a:spcPts val="0"/>
              </a:spcBef>
              <a:buSzPct val="100000"/>
              <a:defRPr sz="2200"/>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2400"/>
            </a:lvl1pPr>
            <a:lvl2pPr lvl="1">
              <a:spcBef>
                <a:spcPts val="0"/>
              </a:spcBef>
              <a:buSzPct val="100000"/>
              <a:defRPr sz="2000"/>
            </a:lvl2pPr>
            <a:lvl3pPr lvl="2">
              <a:spcBef>
                <a:spcPts val="0"/>
              </a:spcBef>
              <a:buSzPct val="100000"/>
              <a:defRPr sz="16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2400"/>
            </a:lvl1pPr>
            <a:lvl2pPr lvl="1">
              <a:spcBef>
                <a:spcPts val="0"/>
              </a:spcBef>
              <a:buSzPct val="100000"/>
              <a:defRPr sz="2000"/>
            </a:lvl2pPr>
            <a:lvl3pPr lvl="2">
              <a:spcBef>
                <a:spcPts val="0"/>
              </a:spcBef>
              <a:buSzPct val="100000"/>
              <a:defRPr sz="16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SzPct val="100000"/>
              <a:buNone/>
              <a:defRPr sz="2800"/>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SzPct val="100000"/>
              <a:defRPr sz="1800"/>
            </a:lvl1pPr>
            <a:lvl2pPr lvl="1">
              <a:lnSpc>
                <a:spcPct val="115000"/>
              </a:lnSpc>
              <a:spcBef>
                <a:spcPts val="0"/>
              </a:spcBef>
              <a:spcAft>
                <a:spcPts val="1600"/>
              </a:spcAft>
              <a:defRPr/>
            </a:lvl2pPr>
            <a:lvl3pPr lvl="2">
              <a:lnSpc>
                <a:spcPct val="115000"/>
              </a:lnSpc>
              <a:spcBef>
                <a:spcPts val="0"/>
              </a:spcBef>
              <a:spcAft>
                <a:spcPts val="1600"/>
              </a:spcAft>
              <a:defRPr/>
            </a:lvl3pPr>
            <a:lvl4pPr lvl="3">
              <a:lnSpc>
                <a:spcPct val="115000"/>
              </a:lnSpc>
              <a:spcBef>
                <a:spcPts val="0"/>
              </a:spcBef>
              <a:spcAft>
                <a:spcPts val="1600"/>
              </a:spcAft>
              <a:defRPr/>
            </a:lvl4pPr>
            <a:lvl5pPr lvl="4">
              <a:lnSpc>
                <a:spcPct val="115000"/>
              </a:lnSpc>
              <a:spcBef>
                <a:spcPts val="0"/>
              </a:spcBef>
              <a:spcAft>
                <a:spcPts val="1600"/>
              </a:spcAft>
              <a:defRPr/>
            </a:lvl5pPr>
            <a:lvl6pPr lvl="5">
              <a:lnSpc>
                <a:spcPct val="115000"/>
              </a:lnSpc>
              <a:spcBef>
                <a:spcPts val="0"/>
              </a:spcBef>
              <a:spcAft>
                <a:spcPts val="1600"/>
              </a:spcAft>
              <a:defRPr/>
            </a:lvl6pPr>
            <a:lvl7pPr lvl="6">
              <a:lnSpc>
                <a:spcPct val="115000"/>
              </a:lnSpc>
              <a:spcBef>
                <a:spcPts val="0"/>
              </a:spcBef>
              <a:spcAft>
                <a:spcPts val="1600"/>
              </a:spcAft>
              <a:defRPr/>
            </a:lvl7pPr>
            <a:lvl8pPr lvl="7">
              <a:lnSpc>
                <a:spcPct val="115000"/>
              </a:lnSpc>
              <a:spcBef>
                <a:spcPts val="0"/>
              </a:spcBef>
              <a:spcAft>
                <a:spcPts val="1600"/>
              </a:spcAft>
              <a:defRPr/>
            </a:lvl8pPr>
            <a:lvl9pPr lvl="8">
              <a:lnSpc>
                <a:spcPct val="115000"/>
              </a:lnSpc>
              <a:spcBef>
                <a:spcPts val="0"/>
              </a:spcBef>
              <a:spcAft>
                <a:spcPts val="1600"/>
              </a:spcAft>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0" y="1018500"/>
            <a:ext cx="8520600" cy="3174900"/>
          </a:xfrm>
          <a:prstGeom prst="rect">
            <a:avLst/>
          </a:prstGeom>
        </p:spPr>
        <p:txBody>
          <a:bodyPr lIns="91425" tIns="91425" rIns="91425" bIns="91425" anchor="b" anchorCtr="0">
            <a:noAutofit/>
          </a:bodyPr>
          <a:lstStyle/>
          <a:p>
            <a:pPr lvl="0">
              <a:spcBef>
                <a:spcPts val="0"/>
              </a:spcBef>
              <a:buNone/>
            </a:pPr>
            <a:r>
              <a:rPr lang="en" sz="6000" dirty="0"/>
              <a:t>COALA IP Protocol</a:t>
            </a:r>
          </a:p>
          <a:p>
            <a:pPr lvl="0">
              <a:spcBef>
                <a:spcPts val="0"/>
              </a:spcBef>
              <a:buNone/>
            </a:pPr>
            <a:endParaRPr dirty="0"/>
          </a:p>
          <a:p>
            <a:pPr lvl="0">
              <a:spcBef>
                <a:spcPts val="0"/>
              </a:spcBef>
              <a:buNone/>
            </a:pPr>
            <a:endParaRPr lang="en" sz="3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p:nvPr/>
        </p:nvSpPr>
        <p:spPr>
          <a:xfrm>
            <a:off x="293225" y="3882125"/>
            <a:ext cx="8478300" cy="1099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1" name="Shape 111"/>
          <p:cNvSpPr/>
          <p:nvPr/>
        </p:nvSpPr>
        <p:spPr>
          <a:xfrm>
            <a:off x="293225" y="1572775"/>
            <a:ext cx="8478300" cy="2152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2" name="Shape 112"/>
          <p:cNvSpPr txBox="1">
            <a:spLocks noGrp="1"/>
          </p:cNvSpPr>
          <p:nvPr>
            <p:ph type="title"/>
          </p:nvPr>
        </p:nvSpPr>
        <p:spPr>
          <a:xfrm>
            <a:off x="311700" y="292625"/>
            <a:ext cx="8520600" cy="572700"/>
          </a:xfrm>
          <a:prstGeom prst="rect">
            <a:avLst/>
          </a:prstGeom>
        </p:spPr>
        <p:txBody>
          <a:bodyPr lIns="91425" tIns="91425" rIns="91425" bIns="91425" anchor="t" anchorCtr="0">
            <a:noAutofit/>
          </a:bodyPr>
          <a:lstStyle/>
          <a:p>
            <a:pPr lvl="0">
              <a:spcBef>
                <a:spcPts val="0"/>
              </a:spcBef>
              <a:buNone/>
            </a:pPr>
            <a:r>
              <a:rPr lang="en"/>
              <a:t>Linked Data: JSON-LD</a:t>
            </a:r>
          </a:p>
        </p:txBody>
      </p:sp>
      <p:sp>
        <p:nvSpPr>
          <p:cNvPr id="113" name="Shape 113"/>
          <p:cNvSpPr txBox="1">
            <a:spLocks noGrp="1"/>
          </p:cNvSpPr>
          <p:nvPr>
            <p:ph type="body" idx="1"/>
          </p:nvPr>
        </p:nvSpPr>
        <p:spPr>
          <a:xfrm>
            <a:off x="311700" y="1000075"/>
            <a:ext cx="8520600" cy="572700"/>
          </a:xfrm>
          <a:prstGeom prst="rect">
            <a:avLst/>
          </a:prstGeom>
        </p:spPr>
        <p:txBody>
          <a:bodyPr lIns="91425" tIns="91425" rIns="91425" bIns="91425" anchor="t" anchorCtr="0">
            <a:noAutofit/>
          </a:bodyPr>
          <a:lstStyle/>
          <a:p>
            <a:pPr marL="457200" lvl="0" indent="-228600" rtl="0">
              <a:spcBef>
                <a:spcPts val="0"/>
              </a:spcBef>
            </a:pPr>
            <a:r>
              <a:rPr lang="en"/>
              <a:t>A data structure to serialize RDF in JSON</a:t>
            </a:r>
          </a:p>
        </p:txBody>
      </p:sp>
      <p:sp>
        <p:nvSpPr>
          <p:cNvPr id="114" name="Shape 114"/>
          <p:cNvSpPr txBox="1"/>
          <p:nvPr/>
        </p:nvSpPr>
        <p:spPr>
          <a:xfrm>
            <a:off x="311700" y="1572775"/>
            <a:ext cx="8044500" cy="3409200"/>
          </a:xfrm>
          <a:prstGeom prst="rect">
            <a:avLst/>
          </a:prstGeom>
          <a:noFill/>
          <a:ln>
            <a:noFill/>
          </a:ln>
        </p:spPr>
        <p:txBody>
          <a:bodyPr lIns="91425" tIns="91425" rIns="91425" bIns="91425" anchor="t" anchorCtr="0">
            <a:noAutofit/>
          </a:bodyPr>
          <a:lstStyle/>
          <a:p>
            <a:pPr lvl="0" rtl="0">
              <a:lnSpc>
                <a:spcPct val="190909"/>
              </a:lnSpc>
              <a:spcBef>
                <a:spcPts val="0"/>
              </a:spcBef>
              <a:spcAft>
                <a:spcPts val="1500"/>
              </a:spcAft>
              <a:buClr>
                <a:schemeClr val="dk1"/>
              </a:buClr>
              <a:buSzPct val="91666"/>
              <a:buFont typeface="Arial"/>
              <a:buNone/>
            </a:pPr>
            <a:r>
              <a:rPr lang="en" sz="1200" b="1">
                <a:latin typeface="Courier New"/>
                <a:ea typeface="Courier New"/>
                <a:cs typeface="Courier New"/>
                <a:sym typeface="Courier New"/>
              </a:rPr>
              <a:t>{</a:t>
            </a:r>
            <a:br>
              <a:rPr lang="en" sz="1200" b="1">
                <a:latin typeface="Courier New"/>
                <a:ea typeface="Courier New"/>
                <a:cs typeface="Courier New"/>
                <a:sym typeface="Courier New"/>
              </a:rPr>
            </a:br>
            <a:r>
              <a:rPr lang="en" sz="1200" b="1">
                <a:latin typeface="Courier New"/>
                <a:ea typeface="Courier New"/>
                <a:cs typeface="Courier New"/>
                <a:sym typeface="Courier New"/>
              </a:rPr>
              <a:t>  "@type": "http://schema.org/Person",</a:t>
            </a:r>
            <a:br>
              <a:rPr lang="en" sz="1200" b="1">
                <a:latin typeface="Courier New"/>
                <a:ea typeface="Courier New"/>
                <a:cs typeface="Courier New"/>
                <a:sym typeface="Courier New"/>
              </a:rPr>
            </a:br>
            <a:r>
              <a:rPr lang="en" sz="1200" b="1">
                <a:latin typeface="Courier New"/>
                <a:ea typeface="Courier New"/>
                <a:cs typeface="Courier New"/>
                <a:sym typeface="Courier New"/>
              </a:rPr>
              <a:t>  "@id": "http://example.com/data/AndyWarhol",</a:t>
            </a:r>
            <a:br>
              <a:rPr lang="en" sz="1200" b="1">
                <a:latin typeface="Courier New"/>
                <a:ea typeface="Courier New"/>
                <a:cs typeface="Courier New"/>
                <a:sym typeface="Courier New"/>
              </a:rPr>
            </a:br>
            <a:r>
              <a:rPr lang="en" sz="1200" b="1">
                <a:latin typeface="Courier New"/>
                <a:ea typeface="Courier New"/>
                <a:cs typeface="Courier New"/>
                <a:sym typeface="Courier New"/>
              </a:rPr>
              <a:t>  "givenName": "Andy",</a:t>
            </a:r>
            <a:br>
              <a:rPr lang="en" sz="1200" b="1">
                <a:latin typeface="Courier New"/>
                <a:ea typeface="Courier New"/>
                <a:cs typeface="Courier New"/>
                <a:sym typeface="Courier New"/>
              </a:rPr>
            </a:br>
            <a:r>
              <a:rPr lang="en" sz="1200" b="1">
                <a:latin typeface="Courier New"/>
                <a:ea typeface="Courier New"/>
                <a:cs typeface="Courier New"/>
                <a:sym typeface="Courier New"/>
              </a:rPr>
              <a:t>  "familyName": "Warhol",</a:t>
            </a:r>
            <a:br>
              <a:rPr lang="en" sz="1200" b="1">
                <a:latin typeface="Courier New"/>
                <a:ea typeface="Courier New"/>
                <a:cs typeface="Courier New"/>
                <a:sym typeface="Courier New"/>
              </a:rPr>
            </a:br>
            <a:r>
              <a:rPr lang="en" sz="1200" b="1">
                <a:latin typeface="Courier New"/>
                <a:ea typeface="Courier New"/>
                <a:cs typeface="Courier New"/>
                <a:sym typeface="Courier New"/>
              </a:rPr>
              <a:t>}</a:t>
            </a:r>
          </a:p>
          <a:p>
            <a:pPr lvl="0" rtl="0">
              <a:lnSpc>
                <a:spcPct val="190909"/>
              </a:lnSpc>
              <a:spcBef>
                <a:spcPts val="0"/>
              </a:spcBef>
              <a:spcAft>
                <a:spcPts val="1500"/>
              </a:spcAft>
              <a:buClr>
                <a:schemeClr val="dk1"/>
              </a:buClr>
              <a:buSzPct val="91666"/>
              <a:buFont typeface="Arial"/>
              <a:buNone/>
            </a:pPr>
            <a:r>
              <a:rPr lang="en" sz="1200" b="1">
                <a:latin typeface="Courier New"/>
                <a:ea typeface="Courier New"/>
                <a:cs typeface="Courier New"/>
                <a:sym typeface="Courier New"/>
              </a:rPr>
              <a:t>http:</a:t>
            </a:r>
            <a:r>
              <a:rPr lang="en" sz="1200" b="1" i="1">
                <a:latin typeface="Courier New"/>
                <a:ea typeface="Courier New"/>
                <a:cs typeface="Courier New"/>
                <a:sym typeface="Courier New"/>
              </a:rPr>
              <a:t>//example.com/data/AndyWarhol</a:t>
            </a:r>
            <a:br>
              <a:rPr lang="en" sz="1200" b="1">
                <a:latin typeface="Courier New"/>
                <a:ea typeface="Courier New"/>
                <a:cs typeface="Courier New"/>
                <a:sym typeface="Courier New"/>
              </a:rPr>
            </a:br>
            <a:r>
              <a:rPr lang="en" sz="1200" b="1">
                <a:latin typeface="Courier New"/>
                <a:ea typeface="Courier New"/>
                <a:cs typeface="Courier New"/>
                <a:sym typeface="Courier New"/>
              </a:rPr>
              <a:t>  http:</a:t>
            </a:r>
            <a:r>
              <a:rPr lang="en" sz="1200" b="1" i="1">
                <a:latin typeface="Courier New"/>
                <a:ea typeface="Courier New"/>
                <a:cs typeface="Courier New"/>
                <a:sym typeface="Courier New"/>
              </a:rPr>
              <a:t>//www.w3.org/1999/02/22-rdf-syntax-ns#type</a:t>
            </a:r>
            <a:br>
              <a:rPr lang="en" sz="1200" b="1">
                <a:latin typeface="Courier New"/>
                <a:ea typeface="Courier New"/>
                <a:cs typeface="Courier New"/>
                <a:sym typeface="Courier New"/>
              </a:rPr>
            </a:br>
            <a:r>
              <a:rPr lang="en" sz="1200" b="1">
                <a:latin typeface="Courier New"/>
                <a:ea typeface="Courier New"/>
                <a:cs typeface="Courier New"/>
                <a:sym typeface="Courier New"/>
              </a:rPr>
              <a:t>    http:</a:t>
            </a:r>
            <a:r>
              <a:rPr lang="en" sz="1200" b="1" i="1">
                <a:latin typeface="Courier New"/>
                <a:ea typeface="Courier New"/>
                <a:cs typeface="Courier New"/>
                <a:sym typeface="Courier New"/>
              </a:rPr>
              <a:t>//schema.org/Person .</a:t>
            </a:r>
          </a:p>
          <a:p>
            <a:pPr lvl="0">
              <a:spcBef>
                <a:spcPts val="0"/>
              </a:spcBef>
              <a:buNone/>
            </a:pPr>
            <a:endParaRPr sz="1200" b="1">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311700" y="292625"/>
            <a:ext cx="8520600" cy="572700"/>
          </a:xfrm>
          <a:prstGeom prst="rect">
            <a:avLst/>
          </a:prstGeom>
        </p:spPr>
        <p:txBody>
          <a:bodyPr lIns="91425" tIns="91425" rIns="91425" bIns="91425" anchor="t" anchorCtr="0">
            <a:noAutofit/>
          </a:bodyPr>
          <a:lstStyle/>
          <a:p>
            <a:pPr lvl="0" rtl="0">
              <a:spcBef>
                <a:spcPts val="0"/>
              </a:spcBef>
              <a:buNone/>
            </a:pPr>
            <a:r>
              <a:rPr lang="en"/>
              <a:t>Useful RDF schemata</a:t>
            </a:r>
          </a:p>
        </p:txBody>
      </p:sp>
      <p:sp>
        <p:nvSpPr>
          <p:cNvPr id="120" name="Shape 120"/>
          <p:cNvSpPr txBox="1">
            <a:spLocks noGrp="1"/>
          </p:cNvSpPr>
          <p:nvPr>
            <p:ph type="body" idx="1"/>
          </p:nvPr>
        </p:nvSpPr>
        <p:spPr>
          <a:xfrm>
            <a:off x="311700" y="1000075"/>
            <a:ext cx="8520600" cy="3813900"/>
          </a:xfrm>
          <a:prstGeom prst="rect">
            <a:avLst/>
          </a:prstGeom>
        </p:spPr>
        <p:txBody>
          <a:bodyPr lIns="91425" tIns="91425" rIns="91425" bIns="91425" anchor="t" anchorCtr="0">
            <a:noAutofit/>
          </a:bodyPr>
          <a:lstStyle/>
          <a:p>
            <a:pPr marL="457200" lvl="0" indent="-342900" rtl="0">
              <a:spcBef>
                <a:spcPts val="0"/>
              </a:spcBef>
              <a:buSzPct val="100000"/>
            </a:pPr>
            <a:r>
              <a:rPr lang="en" sz="1800"/>
              <a:t>LCC RRM Party:</a:t>
            </a:r>
          </a:p>
          <a:p>
            <a:pPr marL="914400" lvl="1" indent="-342900" rtl="0">
              <a:spcBef>
                <a:spcPts val="0"/>
              </a:spcBef>
              <a:buSzPct val="100000"/>
            </a:pPr>
            <a:r>
              <a:rPr lang="en" sz="1800"/>
              <a:t>schema.org/Person</a:t>
            </a:r>
          </a:p>
          <a:p>
            <a:pPr marL="914400" lvl="1" indent="-342900" rtl="0">
              <a:spcBef>
                <a:spcPts val="0"/>
              </a:spcBef>
              <a:buSzPct val="100000"/>
            </a:pPr>
            <a:r>
              <a:rPr lang="en" sz="1800"/>
              <a:t>schema.org/Organization</a:t>
            </a:r>
          </a:p>
          <a:p>
            <a:pPr marL="457200" lvl="0" indent="-342900" rtl="0">
              <a:spcBef>
                <a:spcPts val="0"/>
              </a:spcBef>
              <a:buSzPct val="100000"/>
            </a:pPr>
            <a:r>
              <a:rPr lang="en" sz="1800"/>
              <a:t>LCC RRM Creation:</a:t>
            </a:r>
          </a:p>
          <a:p>
            <a:pPr marL="914400" lvl="1" indent="-342900" rtl="0">
              <a:spcBef>
                <a:spcPts val="0"/>
              </a:spcBef>
              <a:buSzPct val="100000"/>
            </a:pPr>
            <a:r>
              <a:rPr lang="en" sz="1800"/>
              <a:t>schema.org/CreativeWork</a:t>
            </a:r>
          </a:p>
          <a:p>
            <a:pPr marL="914400" lvl="1" indent="-342900" rtl="0">
              <a:spcBef>
                <a:spcPts val="0"/>
              </a:spcBef>
              <a:buSzPct val="100000"/>
            </a:pPr>
            <a:r>
              <a:rPr lang="en" sz="1800"/>
              <a:t>And its subtypes: Book, Movie, MusicComposition</a:t>
            </a:r>
          </a:p>
          <a:p>
            <a:pPr marL="457200" lvl="0" indent="-342900" rtl="0">
              <a:spcBef>
                <a:spcPts val="0"/>
              </a:spcBef>
              <a:buClr>
                <a:schemeClr val="dk1"/>
              </a:buClr>
              <a:buSzPct val="100000"/>
            </a:pPr>
            <a:r>
              <a:rPr lang="en" sz="1800">
                <a:solidFill>
                  <a:schemeClr val="dk1"/>
                </a:solidFill>
              </a:rPr>
              <a:t>LCC RRM Place:</a:t>
            </a:r>
          </a:p>
          <a:p>
            <a:pPr marL="914400" lvl="1" indent="-342900" rtl="0">
              <a:spcBef>
                <a:spcPts val="0"/>
              </a:spcBef>
              <a:buClr>
                <a:schemeClr val="dk1"/>
              </a:buClr>
              <a:buSzPct val="100000"/>
            </a:pPr>
            <a:r>
              <a:rPr lang="en" sz="1800">
                <a:solidFill>
                  <a:schemeClr val="dk1"/>
                </a:solidFill>
              </a:rPr>
              <a:t>schema.org/Place</a:t>
            </a:r>
          </a:p>
          <a:p>
            <a:pPr marL="457200" lvl="0" indent="-342900" rtl="0">
              <a:spcBef>
                <a:spcPts val="0"/>
              </a:spcBef>
              <a:buClr>
                <a:schemeClr val="dk1"/>
              </a:buClr>
              <a:buSzPct val="100000"/>
            </a:pPr>
            <a:r>
              <a:rPr lang="en" sz="1800">
                <a:solidFill>
                  <a:schemeClr val="dk1"/>
                </a:solidFill>
              </a:rPr>
              <a:t>LCC RRM Assertion:</a:t>
            </a:r>
          </a:p>
          <a:p>
            <a:pPr marL="914400" lvl="1" indent="-342900" rtl="0">
              <a:spcBef>
                <a:spcPts val="0"/>
              </a:spcBef>
              <a:buClr>
                <a:schemeClr val="dk1"/>
              </a:buClr>
              <a:buSzPct val="100000"/>
            </a:pPr>
            <a:r>
              <a:rPr lang="en" sz="1800">
                <a:solidFill>
                  <a:schemeClr val="dk1"/>
                </a:solidFill>
              </a:rPr>
              <a:t>schema.org/AssessAction</a:t>
            </a:r>
          </a:p>
          <a:p>
            <a:pPr marL="914400" lvl="1" indent="-342900" rtl="0">
              <a:spcBef>
                <a:spcPts val="0"/>
              </a:spcBef>
              <a:buClr>
                <a:schemeClr val="dk1"/>
              </a:buClr>
              <a:buSzPct val="100000"/>
            </a:pPr>
            <a:r>
              <a:rPr lang="en" sz="1800">
                <a:solidFill>
                  <a:schemeClr val="dk1"/>
                </a:solidFill>
              </a:rPr>
              <a:t>Additionally: Web of Trust Ontology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311700" y="41900"/>
            <a:ext cx="8520600" cy="572700"/>
          </a:xfrm>
          <a:prstGeom prst="rect">
            <a:avLst/>
          </a:prstGeom>
        </p:spPr>
        <p:txBody>
          <a:bodyPr lIns="91425" tIns="91425" rIns="91425" bIns="91425" anchor="t" anchorCtr="0">
            <a:noAutofit/>
          </a:bodyPr>
          <a:lstStyle/>
          <a:p>
            <a:pPr lvl="0" rtl="0">
              <a:spcBef>
                <a:spcPts val="0"/>
              </a:spcBef>
              <a:buNone/>
            </a:pPr>
            <a:r>
              <a:rPr lang="en"/>
              <a:t>Interledger Protocol (ILP)</a:t>
            </a:r>
          </a:p>
        </p:txBody>
      </p:sp>
      <p:sp>
        <p:nvSpPr>
          <p:cNvPr id="126" name="Shape 126"/>
          <p:cNvSpPr txBox="1">
            <a:spLocks noGrp="1"/>
          </p:cNvSpPr>
          <p:nvPr>
            <p:ph type="body" idx="1"/>
          </p:nvPr>
        </p:nvSpPr>
        <p:spPr>
          <a:xfrm>
            <a:off x="311700" y="832175"/>
            <a:ext cx="8520600" cy="1840200"/>
          </a:xfrm>
          <a:prstGeom prst="rect">
            <a:avLst/>
          </a:prstGeom>
        </p:spPr>
        <p:txBody>
          <a:bodyPr lIns="91425" tIns="91425" rIns="91425" bIns="91425" anchor="t" anchorCtr="0">
            <a:noAutofit/>
          </a:bodyPr>
          <a:lstStyle/>
          <a:p>
            <a:pPr marL="457200" marR="0" lvl="0" indent="-342900" algn="l" rtl="0">
              <a:lnSpc>
                <a:spcPct val="115000"/>
              </a:lnSpc>
              <a:spcBef>
                <a:spcPts val="0"/>
              </a:spcBef>
              <a:spcAft>
                <a:spcPts val="1600"/>
              </a:spcAft>
              <a:buClr>
                <a:srgbClr val="000000"/>
              </a:buClr>
              <a:buSzPct val="100000"/>
              <a:buFont typeface="Arial"/>
            </a:pPr>
            <a:r>
              <a:rPr lang="en" sz="1800"/>
              <a:t>A standard in progress as a W3C Community Group</a:t>
            </a:r>
          </a:p>
          <a:p>
            <a:pPr marL="457200" marR="0" lvl="0" indent="-342900" algn="l" rtl="0">
              <a:lnSpc>
                <a:spcPct val="115000"/>
              </a:lnSpc>
              <a:spcBef>
                <a:spcPts val="0"/>
              </a:spcBef>
              <a:spcAft>
                <a:spcPts val="1600"/>
              </a:spcAft>
              <a:buSzPct val="100000"/>
            </a:pPr>
            <a:r>
              <a:rPr lang="en" sz="1800"/>
              <a:t>To connect many blockchains / ledgers for transfer of value</a:t>
            </a:r>
          </a:p>
          <a:p>
            <a:pPr marL="457200" marR="0" lvl="0" indent="-342900" algn="l" rtl="0">
              <a:lnSpc>
                <a:spcPct val="115000"/>
              </a:lnSpc>
              <a:spcBef>
                <a:spcPts val="0"/>
              </a:spcBef>
              <a:spcAft>
                <a:spcPts val="1600"/>
              </a:spcAft>
              <a:buSzPct val="100000"/>
            </a:pPr>
            <a:r>
              <a:rPr lang="en" sz="1800"/>
              <a:t>Crypto-conditions: building blocks of crypto primitives</a:t>
            </a:r>
          </a:p>
          <a:p>
            <a:pPr marL="914400" marR="0" lvl="1" indent="-342900" algn="l" rtl="0">
              <a:lnSpc>
                <a:spcPct val="115000"/>
              </a:lnSpc>
              <a:spcBef>
                <a:spcPts val="0"/>
              </a:spcBef>
              <a:spcAft>
                <a:spcPts val="1600"/>
              </a:spcAft>
              <a:buSzPct val="100000"/>
            </a:pPr>
            <a:r>
              <a:rPr lang="en" sz="1800"/>
              <a:t>Includes multisig, escrow but not loops, recursion</a:t>
            </a:r>
          </a:p>
        </p:txBody>
      </p:sp>
      <p:sp>
        <p:nvSpPr>
          <p:cNvPr id="127" name="Shape 127"/>
          <p:cNvSpPr/>
          <p:nvPr/>
        </p:nvSpPr>
        <p:spPr>
          <a:xfrm>
            <a:off x="1453150" y="3979088"/>
            <a:ext cx="6209700" cy="227400"/>
          </a:xfrm>
          <a:prstGeom prst="chevron">
            <a:avLst>
              <a:gd name="adj" fmla="val 47082"/>
            </a:avLst>
          </a:prstGeom>
          <a:solidFill>
            <a:schemeClr val="lt2"/>
          </a:solidFill>
          <a:ln>
            <a:noFill/>
          </a:ln>
        </p:spPr>
        <p:txBody>
          <a:bodyPr lIns="91425" tIns="36575" rIns="91425" bIns="45700" anchor="ctr" anchorCtr="0">
            <a:noAutofit/>
          </a:bodyPr>
          <a:lstStyle/>
          <a:p>
            <a:pPr marL="0" marR="0" lvl="0" indent="0" algn="ctr" rtl="0">
              <a:spcBef>
                <a:spcPts val="0"/>
              </a:spcBef>
              <a:buNone/>
            </a:pPr>
            <a:endParaRPr sz="1200" b="0" i="0" u="none" strike="noStrike" cap="none">
              <a:solidFill>
                <a:srgbClr val="FFFFFF"/>
              </a:solidFill>
              <a:latin typeface="Open Sans"/>
              <a:ea typeface="Open Sans"/>
              <a:cs typeface="Open Sans"/>
              <a:sym typeface="Open Sans"/>
            </a:endParaRPr>
          </a:p>
        </p:txBody>
      </p:sp>
      <p:pic>
        <p:nvPicPr>
          <p:cNvPr id="128" name="Shape 128"/>
          <p:cNvPicPr preferRelativeResize="0"/>
          <p:nvPr/>
        </p:nvPicPr>
        <p:blipFill>
          <a:blip r:embed="rId3">
            <a:alphaModFix/>
          </a:blip>
          <a:stretch>
            <a:fillRect/>
          </a:stretch>
        </p:blipFill>
        <p:spPr>
          <a:xfrm>
            <a:off x="4159025" y="3796100"/>
            <a:ext cx="596700" cy="596700"/>
          </a:xfrm>
          <a:prstGeom prst="rect">
            <a:avLst/>
          </a:prstGeom>
          <a:noFill/>
          <a:ln>
            <a:noFill/>
          </a:ln>
        </p:spPr>
      </p:pic>
      <p:pic>
        <p:nvPicPr>
          <p:cNvPr id="129" name="Shape 129"/>
          <p:cNvPicPr preferRelativeResize="0"/>
          <p:nvPr/>
        </p:nvPicPr>
        <p:blipFill>
          <a:blip r:embed="rId4">
            <a:alphaModFix/>
          </a:blip>
          <a:stretch>
            <a:fillRect/>
          </a:stretch>
        </p:blipFill>
        <p:spPr>
          <a:xfrm>
            <a:off x="574625" y="3796100"/>
            <a:ext cx="596700" cy="596700"/>
          </a:xfrm>
          <a:prstGeom prst="rect">
            <a:avLst/>
          </a:prstGeom>
          <a:noFill/>
          <a:ln>
            <a:noFill/>
          </a:ln>
        </p:spPr>
      </p:pic>
      <p:pic>
        <p:nvPicPr>
          <p:cNvPr id="130" name="Shape 130" descr="icn_person_male-green.png"/>
          <p:cNvPicPr preferRelativeResize="0"/>
          <p:nvPr/>
        </p:nvPicPr>
        <p:blipFill rotWithShape="1">
          <a:blip r:embed="rId5">
            <a:alphaModFix/>
          </a:blip>
          <a:srcRect/>
          <a:stretch/>
        </p:blipFill>
        <p:spPr>
          <a:xfrm>
            <a:off x="7743425" y="3796100"/>
            <a:ext cx="596700" cy="596700"/>
          </a:xfrm>
          <a:prstGeom prst="rect">
            <a:avLst/>
          </a:prstGeom>
          <a:noFill/>
          <a:ln>
            <a:noFill/>
          </a:ln>
        </p:spPr>
      </p:pic>
      <p:sp>
        <p:nvSpPr>
          <p:cNvPr id="131" name="Shape 131"/>
          <p:cNvSpPr txBox="1"/>
          <p:nvPr/>
        </p:nvSpPr>
        <p:spPr>
          <a:xfrm>
            <a:off x="727178" y="3435327"/>
            <a:ext cx="7460400" cy="404100"/>
          </a:xfrm>
          <a:prstGeom prst="rect">
            <a:avLst/>
          </a:prstGeom>
          <a:noFill/>
          <a:ln>
            <a:noFill/>
          </a:ln>
        </p:spPr>
        <p:txBody>
          <a:bodyPr lIns="91425" tIns="91425" rIns="91425" bIns="91425" anchor="t" anchorCtr="0">
            <a:noAutofit/>
          </a:bodyPr>
          <a:lstStyle/>
          <a:p>
            <a:pPr lvl="0" algn="ctr" rtl="0">
              <a:spcBef>
                <a:spcPts val="0"/>
              </a:spcBef>
              <a:buNone/>
            </a:pPr>
            <a:r>
              <a:rPr lang="en" sz="1800">
                <a:solidFill>
                  <a:srgbClr val="3D85C6"/>
                </a:solidFill>
                <a:latin typeface="Helvetica Neue"/>
                <a:ea typeface="Helvetica Neue"/>
                <a:cs typeface="Helvetica Neue"/>
                <a:sym typeface="Helvetica Neue"/>
              </a:rPr>
              <a:t>Connector</a:t>
            </a:r>
          </a:p>
        </p:txBody>
      </p:sp>
      <p:pic>
        <p:nvPicPr>
          <p:cNvPr id="132" name="Shape 132" descr="icn_ledger-grey_2.png"/>
          <p:cNvPicPr preferRelativeResize="0"/>
          <p:nvPr/>
        </p:nvPicPr>
        <p:blipFill rotWithShape="1">
          <a:blip r:embed="rId6">
            <a:alphaModFix/>
          </a:blip>
          <a:srcRect/>
          <a:stretch/>
        </p:blipFill>
        <p:spPr>
          <a:xfrm>
            <a:off x="2367725" y="3797000"/>
            <a:ext cx="595350" cy="595350"/>
          </a:xfrm>
          <a:prstGeom prst="rect">
            <a:avLst/>
          </a:prstGeom>
          <a:noFill/>
          <a:ln>
            <a:noFill/>
          </a:ln>
        </p:spPr>
      </p:pic>
      <p:pic>
        <p:nvPicPr>
          <p:cNvPr id="133" name="Shape 133" descr="icn_ledger-grey_2.png"/>
          <p:cNvPicPr preferRelativeResize="0"/>
          <p:nvPr/>
        </p:nvPicPr>
        <p:blipFill rotWithShape="1">
          <a:blip r:embed="rId6">
            <a:alphaModFix/>
          </a:blip>
          <a:srcRect/>
          <a:stretch/>
        </p:blipFill>
        <p:spPr>
          <a:xfrm>
            <a:off x="5952125" y="3797000"/>
            <a:ext cx="595350" cy="595350"/>
          </a:xfrm>
          <a:prstGeom prst="rect">
            <a:avLst/>
          </a:prstGeom>
          <a:noFill/>
          <a:ln>
            <a:noFill/>
          </a:ln>
        </p:spPr>
      </p:pic>
      <p:sp>
        <p:nvSpPr>
          <p:cNvPr id="134" name="Shape 134"/>
          <p:cNvSpPr/>
          <p:nvPr/>
        </p:nvSpPr>
        <p:spPr>
          <a:xfrm>
            <a:off x="1393987" y="2889937"/>
            <a:ext cx="6209700" cy="483900"/>
          </a:xfrm>
          <a:prstGeom prst="chevron">
            <a:avLst>
              <a:gd name="adj" fmla="val 47082"/>
            </a:avLst>
          </a:prstGeom>
          <a:solidFill>
            <a:srgbClr val="24CBE5"/>
          </a:solidFill>
          <a:ln>
            <a:noFill/>
          </a:ln>
        </p:spPr>
        <p:txBody>
          <a:bodyPr lIns="91425" tIns="36575" rIns="91425" bIns="45700" anchor="ctr" anchorCtr="0">
            <a:noAutofit/>
          </a:bodyPr>
          <a:lstStyle/>
          <a:p>
            <a:pPr marL="0" marR="0" lvl="0" indent="0" algn="ctr" rtl="0">
              <a:spcBef>
                <a:spcPts val="0"/>
              </a:spcBef>
              <a:buSzPct val="25000"/>
              <a:buNone/>
            </a:pPr>
            <a:r>
              <a:rPr lang="en" sz="2000" b="1">
                <a:solidFill>
                  <a:srgbClr val="FFFFFF"/>
                </a:solidFill>
                <a:latin typeface="Helvetica Neue"/>
                <a:ea typeface="Helvetica Neue"/>
                <a:cs typeface="Helvetica Neue"/>
                <a:sym typeface="Helvetica Neue"/>
              </a:rPr>
              <a:t>ESCROW</a:t>
            </a:r>
          </a:p>
        </p:txBody>
      </p:sp>
      <p:sp>
        <p:nvSpPr>
          <p:cNvPr id="135" name="Shape 135"/>
          <p:cNvSpPr/>
          <p:nvPr/>
        </p:nvSpPr>
        <p:spPr>
          <a:xfrm flipH="1">
            <a:off x="1444337" y="4485800"/>
            <a:ext cx="6209700" cy="483900"/>
          </a:xfrm>
          <a:prstGeom prst="chevron">
            <a:avLst>
              <a:gd name="adj" fmla="val 47082"/>
            </a:avLst>
          </a:prstGeom>
          <a:solidFill>
            <a:srgbClr val="ED561B"/>
          </a:solidFill>
          <a:ln>
            <a:noFill/>
          </a:ln>
        </p:spPr>
        <p:txBody>
          <a:bodyPr lIns="91425" tIns="36575" rIns="91425" bIns="45700" anchor="ctr" anchorCtr="0">
            <a:noAutofit/>
          </a:bodyPr>
          <a:lstStyle/>
          <a:p>
            <a:pPr marL="0" marR="0" lvl="0" indent="0" algn="ctr" rtl="0">
              <a:spcBef>
                <a:spcPts val="0"/>
              </a:spcBef>
              <a:buSzPct val="25000"/>
              <a:buNone/>
            </a:pPr>
            <a:r>
              <a:rPr lang="en" sz="2000" b="1">
                <a:solidFill>
                  <a:srgbClr val="FFFFFF"/>
                </a:solidFill>
                <a:latin typeface="Helvetica Neue"/>
                <a:ea typeface="Helvetica Neue"/>
                <a:cs typeface="Helvetica Neue"/>
                <a:sym typeface="Helvetica Neue"/>
              </a:rPr>
              <a:t>EXECUTION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311700" y="292625"/>
            <a:ext cx="8520600" cy="572700"/>
          </a:xfrm>
          <a:prstGeom prst="rect">
            <a:avLst/>
          </a:prstGeom>
        </p:spPr>
        <p:txBody>
          <a:bodyPr lIns="91425" tIns="91425" rIns="91425" bIns="91425" anchor="t" anchorCtr="0">
            <a:noAutofit/>
          </a:bodyPr>
          <a:lstStyle/>
          <a:p>
            <a:pPr lvl="0" rtl="0">
              <a:spcBef>
                <a:spcPts val="0"/>
              </a:spcBef>
              <a:buNone/>
            </a:pPr>
            <a:r>
              <a:rPr lang="en"/>
              <a:t>Bringing it together: COALA IP Protocol</a:t>
            </a:r>
          </a:p>
        </p:txBody>
      </p:sp>
      <p:sp>
        <p:nvSpPr>
          <p:cNvPr id="141" name="Shape 141"/>
          <p:cNvSpPr txBox="1">
            <a:spLocks noGrp="1"/>
          </p:cNvSpPr>
          <p:nvPr>
            <p:ph type="body" idx="1"/>
          </p:nvPr>
        </p:nvSpPr>
        <p:spPr>
          <a:xfrm>
            <a:off x="311700" y="1212800"/>
            <a:ext cx="8520600" cy="3813900"/>
          </a:xfrm>
          <a:prstGeom prst="rect">
            <a:avLst/>
          </a:prstGeom>
        </p:spPr>
        <p:txBody>
          <a:bodyPr lIns="91425" tIns="91425" rIns="91425" bIns="91425" anchor="t" anchorCtr="0">
            <a:noAutofit/>
          </a:bodyPr>
          <a:lstStyle/>
          <a:p>
            <a:pPr marL="457200" lvl="0" indent="-228600" rtl="0">
              <a:spcBef>
                <a:spcPts val="0"/>
              </a:spcBef>
            </a:pPr>
            <a:r>
              <a:rPr lang="en"/>
              <a:t>A community-driven </a:t>
            </a:r>
            <a:r>
              <a:rPr lang="en" i="1"/>
              <a:t>minimum-viable set of data </a:t>
            </a:r>
            <a:r>
              <a:rPr lang="en"/>
              <a:t>for IP  licensing</a:t>
            </a:r>
            <a:r>
              <a:rPr lang="en" i="1"/>
              <a:t> </a:t>
            </a:r>
            <a:r>
              <a:rPr lang="en"/>
              <a:t>(RDF schema definitions, JSON-LD)</a:t>
            </a:r>
          </a:p>
          <a:p>
            <a:pPr marL="457200" lvl="0" indent="-228600" rtl="0">
              <a:spcBef>
                <a:spcPts val="0"/>
              </a:spcBef>
            </a:pPr>
            <a:r>
              <a:rPr lang="en"/>
              <a:t>A free and open </a:t>
            </a:r>
            <a:r>
              <a:rPr lang="en" i="1"/>
              <a:t>messaging</a:t>
            </a:r>
            <a:r>
              <a:rPr lang="en"/>
              <a:t> protocol for license-transactions (LCC, Interledger, IPLD)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p:nvPr/>
        </p:nvSpPr>
        <p:spPr>
          <a:xfrm>
            <a:off x="293225" y="1000075"/>
            <a:ext cx="8478300" cy="3702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7" name="Shape 147"/>
          <p:cNvSpPr txBox="1">
            <a:spLocks noGrp="1"/>
          </p:cNvSpPr>
          <p:nvPr>
            <p:ph type="title"/>
          </p:nvPr>
        </p:nvSpPr>
        <p:spPr>
          <a:xfrm>
            <a:off x="311700" y="292625"/>
            <a:ext cx="8520600" cy="572700"/>
          </a:xfrm>
          <a:prstGeom prst="rect">
            <a:avLst/>
          </a:prstGeom>
        </p:spPr>
        <p:txBody>
          <a:bodyPr lIns="91425" tIns="91425" rIns="91425" bIns="91425" anchor="t" anchorCtr="0">
            <a:noAutofit/>
          </a:bodyPr>
          <a:lstStyle/>
          <a:p>
            <a:pPr lvl="0">
              <a:spcBef>
                <a:spcPts val="0"/>
              </a:spcBef>
              <a:buNone/>
            </a:pPr>
            <a:r>
              <a:rPr lang="en"/>
              <a:t>COALA IP: Place</a:t>
            </a:r>
          </a:p>
        </p:txBody>
      </p:sp>
      <p:sp>
        <p:nvSpPr>
          <p:cNvPr id="148" name="Shape 148"/>
          <p:cNvSpPr txBox="1">
            <a:spLocks noGrp="1"/>
          </p:cNvSpPr>
          <p:nvPr>
            <p:ph type="body" idx="1"/>
          </p:nvPr>
        </p:nvSpPr>
        <p:spPr>
          <a:xfrm>
            <a:off x="311700" y="1000075"/>
            <a:ext cx="8109000" cy="3813900"/>
          </a:xfrm>
          <a:prstGeom prst="rect">
            <a:avLst/>
          </a:prstGeom>
        </p:spPr>
        <p:txBody>
          <a:bodyPr lIns="91425" tIns="91425" rIns="91425" bIns="91425" anchor="t" anchorCtr="0">
            <a:noAutofit/>
          </a:bodyPr>
          <a:lstStyle/>
          <a:p>
            <a:pPr lvl="0">
              <a:spcBef>
                <a:spcPts val="0"/>
              </a:spcBef>
              <a:buClr>
                <a:schemeClr val="dk1"/>
              </a:buClr>
              <a:buSzPct val="91666"/>
              <a:buFont typeface="Arial"/>
              <a:buNone/>
            </a:pPr>
            <a:r>
              <a:rPr lang="en" sz="1200" b="1">
                <a:latin typeface="Courier New"/>
                <a:ea typeface="Courier New"/>
                <a:cs typeface="Courier New"/>
                <a:sym typeface="Courier New"/>
              </a:rPr>
              <a:t>{</a:t>
            </a:r>
          </a:p>
          <a:p>
            <a:pPr lvl="0">
              <a:spcBef>
                <a:spcPts val="0"/>
              </a:spcBef>
              <a:buClr>
                <a:schemeClr val="dk1"/>
              </a:buClr>
              <a:buSzPct val="91666"/>
              <a:buFont typeface="Arial"/>
              <a:buNone/>
            </a:pPr>
            <a:r>
              <a:rPr lang="en" sz="1200" b="1">
                <a:latin typeface="Courier New"/>
                <a:ea typeface="Courier New"/>
                <a:cs typeface="Courier New"/>
                <a:sym typeface="Courier New"/>
              </a:rPr>
              <a:t>    "@type": { "/": "&lt;hash pointing to RDF-Schema of Place&gt;" },</a:t>
            </a:r>
          </a:p>
          <a:p>
            <a:pPr lvl="0">
              <a:spcBef>
                <a:spcPts val="0"/>
              </a:spcBef>
              <a:buClr>
                <a:schemeClr val="dk1"/>
              </a:buClr>
              <a:buSzPct val="91666"/>
              <a:buFont typeface="Arial"/>
              <a:buNone/>
            </a:pPr>
            <a:r>
              <a:rPr lang="en" sz="1200" b="1">
                <a:latin typeface="Courier New"/>
                <a:ea typeface="Courier New"/>
                <a:cs typeface="Courier New"/>
                <a:sym typeface="Courier New"/>
              </a:rPr>
              <a:t>    "geo": {</a:t>
            </a:r>
          </a:p>
          <a:p>
            <a:pPr lvl="0">
              <a:spcBef>
                <a:spcPts val="0"/>
              </a:spcBef>
              <a:buClr>
                <a:schemeClr val="dk1"/>
              </a:buClr>
              <a:buSzPct val="91666"/>
              <a:buFont typeface="Arial"/>
              <a:buNone/>
            </a:pPr>
            <a:r>
              <a:rPr lang="en" sz="1200" b="1">
                <a:latin typeface="Courier New"/>
                <a:ea typeface="Courier New"/>
                <a:cs typeface="Courier New"/>
                <a:sym typeface="Courier New"/>
              </a:rPr>
              <a:t>        "@type": { "/": "&lt;hash pointing to RDF-Schema of GeoCoordinates&gt;" },</a:t>
            </a:r>
          </a:p>
          <a:p>
            <a:pPr lvl="0">
              <a:spcBef>
                <a:spcPts val="0"/>
              </a:spcBef>
              <a:buClr>
                <a:schemeClr val="dk1"/>
              </a:buClr>
              <a:buSzPct val="91666"/>
              <a:buFont typeface="Arial"/>
              <a:buNone/>
            </a:pPr>
            <a:r>
              <a:rPr lang="en" sz="1200" b="1">
                <a:latin typeface="Courier New"/>
                <a:ea typeface="Courier New"/>
                <a:cs typeface="Courier New"/>
                <a:sym typeface="Courier New"/>
              </a:rPr>
              <a:t>        "latitude": "40.75",</a:t>
            </a:r>
          </a:p>
          <a:p>
            <a:pPr lvl="0">
              <a:spcBef>
                <a:spcPts val="0"/>
              </a:spcBef>
              <a:buClr>
                <a:schemeClr val="dk1"/>
              </a:buClr>
              <a:buSzPct val="91666"/>
              <a:buFont typeface="Arial"/>
              <a:buNone/>
            </a:pPr>
            <a:r>
              <a:rPr lang="en" sz="1200" b="1">
                <a:latin typeface="Courier New"/>
                <a:ea typeface="Courier New"/>
                <a:cs typeface="Courier New"/>
                <a:sym typeface="Courier New"/>
              </a:rPr>
              <a:t>        "longitude": "73.98"</a:t>
            </a:r>
          </a:p>
          <a:p>
            <a:pPr lvl="0">
              <a:spcBef>
                <a:spcPts val="0"/>
              </a:spcBef>
              <a:buClr>
                <a:schemeClr val="dk1"/>
              </a:buClr>
              <a:buSzPct val="91666"/>
              <a:buFont typeface="Arial"/>
              <a:buNone/>
            </a:pPr>
            <a:r>
              <a:rPr lang="en" sz="1200" b="1">
                <a:latin typeface="Courier New"/>
                <a:ea typeface="Courier New"/>
                <a:cs typeface="Courier New"/>
                <a:sym typeface="Courier New"/>
              </a:rPr>
              <a:t>    },</a:t>
            </a:r>
          </a:p>
          <a:p>
            <a:pPr lvl="0">
              <a:spcBef>
                <a:spcPts val="0"/>
              </a:spcBef>
              <a:buNone/>
            </a:pPr>
            <a:r>
              <a:rPr lang="en" sz="1200" b="1">
                <a:latin typeface="Courier New"/>
                <a:ea typeface="Courier New"/>
                <a:cs typeface="Courier New"/>
                <a:sym typeface="Courier New"/>
              </a:rPr>
              <a:t>    "name": "Empire State Building"</a:t>
            </a:r>
          </a:p>
          <a:p>
            <a:pPr lvl="0">
              <a:spcBef>
                <a:spcPts val="0"/>
              </a:spcBef>
              <a:buClr>
                <a:schemeClr val="dk1"/>
              </a:buClr>
              <a:buSzPct val="91666"/>
              <a:buFont typeface="Arial"/>
              <a:buNone/>
            </a:pPr>
            <a:r>
              <a:rPr lang="en" sz="1200" b="1">
                <a:latin typeface="Courier New"/>
                <a:ea typeface="Courier New"/>
                <a:cs typeface="Courier New"/>
                <a:sym typeface="Courier New"/>
              </a:rPr>
              <a:t>}</a:t>
            </a:r>
          </a:p>
          <a:p>
            <a:pPr lvl="0">
              <a:spcBef>
                <a:spcPts val="0"/>
              </a:spcBef>
              <a:buNone/>
            </a:pPr>
            <a:endParaRPr sz="1200" b="1">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p:nvPr/>
        </p:nvSpPr>
        <p:spPr>
          <a:xfrm>
            <a:off x="293225" y="1000075"/>
            <a:ext cx="8478300" cy="3702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4" name="Shape 154"/>
          <p:cNvSpPr txBox="1">
            <a:spLocks noGrp="1"/>
          </p:cNvSpPr>
          <p:nvPr>
            <p:ph type="title"/>
          </p:nvPr>
        </p:nvSpPr>
        <p:spPr>
          <a:xfrm>
            <a:off x="311700" y="292625"/>
            <a:ext cx="8520600" cy="572700"/>
          </a:xfrm>
          <a:prstGeom prst="rect">
            <a:avLst/>
          </a:prstGeom>
        </p:spPr>
        <p:txBody>
          <a:bodyPr lIns="91425" tIns="91425" rIns="91425" bIns="91425" anchor="t" anchorCtr="0">
            <a:noAutofit/>
          </a:bodyPr>
          <a:lstStyle/>
          <a:p>
            <a:pPr lvl="0" rtl="0">
              <a:spcBef>
                <a:spcPts val="0"/>
              </a:spcBef>
              <a:buNone/>
            </a:pPr>
            <a:r>
              <a:rPr lang="en"/>
              <a:t>COALA IP: Party (only Individual)</a:t>
            </a:r>
          </a:p>
        </p:txBody>
      </p:sp>
      <p:sp>
        <p:nvSpPr>
          <p:cNvPr id="155" name="Shape 155"/>
          <p:cNvSpPr txBox="1">
            <a:spLocks noGrp="1"/>
          </p:cNvSpPr>
          <p:nvPr>
            <p:ph type="body" idx="1"/>
          </p:nvPr>
        </p:nvSpPr>
        <p:spPr>
          <a:xfrm>
            <a:off x="311700" y="1000075"/>
            <a:ext cx="8109000" cy="3813900"/>
          </a:xfrm>
          <a:prstGeom prst="rect">
            <a:avLst/>
          </a:prstGeom>
        </p:spPr>
        <p:txBody>
          <a:bodyPr lIns="91425" tIns="91425" rIns="91425" bIns="91425" anchor="t" anchorCtr="0">
            <a:noAutofit/>
          </a:bodyPr>
          <a:lstStyle/>
          <a:p>
            <a:pPr lvl="0" rtl="0">
              <a:spcBef>
                <a:spcPts val="0"/>
              </a:spcBef>
              <a:buNone/>
            </a:pPr>
            <a:r>
              <a:rPr lang="en" sz="1200" b="1">
                <a:latin typeface="Courier New"/>
                <a:ea typeface="Courier New"/>
                <a:cs typeface="Courier New"/>
                <a:sym typeface="Courier New"/>
              </a:rPr>
              <a:t>{</a:t>
            </a:r>
          </a:p>
          <a:p>
            <a:pPr lvl="0" rtl="0">
              <a:spcBef>
                <a:spcPts val="0"/>
              </a:spcBef>
              <a:buNone/>
            </a:pPr>
            <a:r>
              <a:rPr lang="en" sz="1200" b="1">
                <a:latin typeface="Courier New"/>
                <a:ea typeface="Courier New"/>
                <a:cs typeface="Courier New"/>
                <a:sym typeface="Courier New"/>
              </a:rPr>
              <a:t>    "@type": { "/": "&lt;hash pointing to RDF-Schema of Individual&gt;" },</a:t>
            </a:r>
          </a:p>
          <a:p>
            <a:pPr lvl="0">
              <a:spcBef>
                <a:spcPts val="0"/>
              </a:spcBef>
              <a:buNone/>
            </a:pPr>
            <a:r>
              <a:rPr lang="en" sz="1200" b="1">
                <a:latin typeface="Courier New"/>
                <a:ea typeface="Courier New"/>
                <a:cs typeface="Courier New"/>
                <a:sym typeface="Courier New"/>
              </a:rPr>
              <a:t>    "givenName”: “Andy”,</a:t>
            </a:r>
          </a:p>
          <a:p>
            <a:pPr lvl="0">
              <a:spcBef>
                <a:spcPts val="0"/>
              </a:spcBef>
              <a:buNone/>
            </a:pPr>
            <a:r>
              <a:rPr lang="en" sz="1200" b="1">
                <a:latin typeface="Courier New"/>
                <a:ea typeface="Courier New"/>
                <a:cs typeface="Courier New"/>
                <a:sym typeface="Courier New"/>
              </a:rPr>
              <a:t>    “familyName”: “Warhol”,</a:t>
            </a:r>
          </a:p>
          <a:p>
            <a:pPr lvl="0">
              <a:spcBef>
                <a:spcPts val="0"/>
              </a:spcBef>
              <a:buNone/>
            </a:pPr>
            <a:r>
              <a:rPr lang="en" sz="1200" b="1">
                <a:latin typeface="Courier New"/>
                <a:ea typeface="Courier New"/>
                <a:cs typeface="Courier New"/>
                <a:sym typeface="Courier New"/>
              </a:rPr>
              <a:t>    “birthDate”: “1928-08-06”,</a:t>
            </a:r>
          </a:p>
          <a:p>
            <a:pPr lvl="0">
              <a:spcBef>
                <a:spcPts val="0"/>
              </a:spcBef>
              <a:buNone/>
            </a:pPr>
            <a:r>
              <a:rPr lang="en" sz="1200" b="1">
                <a:latin typeface="Courier New"/>
                <a:ea typeface="Courier New"/>
                <a:cs typeface="Courier New"/>
                <a:sym typeface="Courier New"/>
              </a:rPr>
              <a:t>    “deathDate”: “1987-02-22”</a:t>
            </a:r>
          </a:p>
          <a:p>
            <a:pPr lvl="0">
              <a:spcBef>
                <a:spcPts val="0"/>
              </a:spcBef>
              <a:buNone/>
            </a:pPr>
            <a:r>
              <a:rPr lang="en" sz="1200" b="1">
                <a:latin typeface="Courier New"/>
                <a:ea typeface="Courier New"/>
                <a:cs typeface="Courier New"/>
                <a:sym typeface="Courier New"/>
              </a:rPr>
              <a:t>    // and any other arbitrary meta data</a:t>
            </a:r>
          </a:p>
          <a:p>
            <a:pPr lvl="0">
              <a:spcBef>
                <a:spcPts val="0"/>
              </a:spcBef>
              <a:buNone/>
            </a:pPr>
            <a:r>
              <a:rPr lang="en" sz="1200" b="1">
                <a:latin typeface="Courier New"/>
                <a:ea typeface="Courier New"/>
                <a:cs typeface="Courier New"/>
                <a:sym typeface="Courier New"/>
              </a:rPr>
              <a:t>    // TDB: Let’s use an </a:t>
            </a:r>
            <a:r>
              <a:rPr lang="en" sz="1200" b="1" i="1">
                <a:latin typeface="Courier New"/>
                <a:ea typeface="Courier New"/>
                <a:cs typeface="Courier New"/>
                <a:sym typeface="Courier New"/>
              </a:rPr>
              <a:t>established identity protocol</a:t>
            </a:r>
            <a:r>
              <a:rPr lang="en" sz="1200" b="1">
                <a:latin typeface="Courier New"/>
                <a:ea typeface="Courier New"/>
                <a:cs typeface="Courier New"/>
                <a:sym typeface="Courier New"/>
              </a:rPr>
              <a:t> here</a:t>
            </a:r>
          </a:p>
          <a:p>
            <a:pPr lvl="0" rtl="0">
              <a:spcBef>
                <a:spcPts val="0"/>
              </a:spcBef>
              <a:buNone/>
            </a:pPr>
            <a:r>
              <a:rPr lang="en" sz="1200" b="1">
                <a:latin typeface="Courier New"/>
                <a:ea typeface="Courier New"/>
                <a:cs typeface="Courier New"/>
                <a:sym typeface="Courier New"/>
              </a:rPr>
              <a:t>}</a:t>
            </a:r>
          </a:p>
          <a:p>
            <a:pPr lvl="0" rtl="0">
              <a:spcBef>
                <a:spcPts val="0"/>
              </a:spcBef>
              <a:buNone/>
            </a:pPr>
            <a:endParaRPr sz="1200" b="1">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p:nvPr/>
        </p:nvSpPr>
        <p:spPr>
          <a:xfrm>
            <a:off x="293225" y="1000075"/>
            <a:ext cx="8478300" cy="2071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1" name="Shape 161"/>
          <p:cNvSpPr txBox="1">
            <a:spLocks noGrp="1"/>
          </p:cNvSpPr>
          <p:nvPr>
            <p:ph type="title"/>
          </p:nvPr>
        </p:nvSpPr>
        <p:spPr>
          <a:xfrm>
            <a:off x="311700" y="292625"/>
            <a:ext cx="8520600" cy="572700"/>
          </a:xfrm>
          <a:prstGeom prst="rect">
            <a:avLst/>
          </a:prstGeom>
        </p:spPr>
        <p:txBody>
          <a:bodyPr lIns="91425" tIns="91425" rIns="91425" bIns="91425" anchor="t" anchorCtr="0">
            <a:noAutofit/>
          </a:bodyPr>
          <a:lstStyle/>
          <a:p>
            <a:pPr lvl="0" rtl="0">
              <a:spcBef>
                <a:spcPts val="0"/>
              </a:spcBef>
              <a:buNone/>
            </a:pPr>
            <a:r>
              <a:rPr lang="en"/>
              <a:t>COALA IP: Creation</a:t>
            </a:r>
          </a:p>
        </p:txBody>
      </p:sp>
      <p:sp>
        <p:nvSpPr>
          <p:cNvPr id="162" name="Shape 162"/>
          <p:cNvSpPr txBox="1">
            <a:spLocks noGrp="1"/>
          </p:cNvSpPr>
          <p:nvPr>
            <p:ph type="body" idx="1"/>
          </p:nvPr>
        </p:nvSpPr>
        <p:spPr>
          <a:xfrm>
            <a:off x="311700" y="1000075"/>
            <a:ext cx="8109000" cy="2071500"/>
          </a:xfrm>
          <a:prstGeom prst="rect">
            <a:avLst/>
          </a:prstGeom>
        </p:spPr>
        <p:txBody>
          <a:bodyPr lIns="91425" tIns="91425" rIns="91425" bIns="91425" anchor="t" anchorCtr="0">
            <a:noAutofit/>
          </a:bodyPr>
          <a:lstStyle/>
          <a:p>
            <a:pPr lvl="0" rtl="0">
              <a:spcBef>
                <a:spcPts val="0"/>
              </a:spcBef>
              <a:buNone/>
            </a:pPr>
            <a:r>
              <a:rPr lang="en" sz="1200" b="1">
                <a:latin typeface="Courier New"/>
                <a:ea typeface="Courier New"/>
                <a:cs typeface="Courier New"/>
                <a:sym typeface="Courier New"/>
              </a:rPr>
              <a:t>{</a:t>
            </a:r>
          </a:p>
          <a:p>
            <a:pPr lvl="0" rtl="0">
              <a:spcBef>
                <a:spcPts val="0"/>
              </a:spcBef>
              <a:buNone/>
            </a:pPr>
            <a:r>
              <a:rPr lang="en" sz="1200" b="1">
                <a:latin typeface="Courier New"/>
                <a:ea typeface="Courier New"/>
                <a:cs typeface="Courier New"/>
                <a:sym typeface="Courier New"/>
              </a:rPr>
              <a:t>    "@type": { "/": "&lt;hash pointing to RDF-Schema of Creation&gt;" },</a:t>
            </a:r>
          </a:p>
          <a:p>
            <a:pPr lvl="0" rtl="0">
              <a:spcBef>
                <a:spcPts val="0"/>
              </a:spcBef>
              <a:buNone/>
            </a:pPr>
            <a:r>
              <a:rPr lang="en" sz="1200" b="1">
                <a:latin typeface="Courier New"/>
                <a:ea typeface="Courier New"/>
                <a:cs typeface="Courier New"/>
                <a:sym typeface="Courier New"/>
              </a:rPr>
              <a:t>    "name”: “Lord of the Rings”,</a:t>
            </a:r>
          </a:p>
          <a:p>
            <a:pPr lvl="0" rtl="0">
              <a:spcBef>
                <a:spcPts val="0"/>
              </a:spcBef>
              <a:buNone/>
            </a:pPr>
            <a:r>
              <a:rPr lang="en" sz="1200" b="1">
                <a:latin typeface="Courier New"/>
                <a:ea typeface="Courier New"/>
                <a:cs typeface="Courier New"/>
                <a:sym typeface="Courier New"/>
              </a:rPr>
              <a:t>    “author”: { "/": "&lt;hash pointing to the Author&gt;" }</a:t>
            </a:r>
          </a:p>
          <a:p>
            <a:pPr lvl="0" rtl="0">
              <a:spcBef>
                <a:spcPts val="0"/>
              </a:spcBef>
              <a:buNone/>
            </a:pPr>
            <a:r>
              <a:rPr lang="en" sz="1200" b="1">
                <a:latin typeface="Courier New"/>
                <a:ea typeface="Courier New"/>
                <a:cs typeface="Courier New"/>
                <a:sym typeface="Courier New"/>
              </a:rPr>
              <a:t>}</a:t>
            </a:r>
          </a:p>
          <a:p>
            <a:pPr lvl="0" rtl="0">
              <a:spcBef>
                <a:spcPts val="0"/>
              </a:spcBef>
              <a:buNone/>
            </a:pPr>
            <a:endParaRPr sz="1200" b="1">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p:nvPr/>
        </p:nvSpPr>
        <p:spPr>
          <a:xfrm>
            <a:off x="293225" y="1000074"/>
            <a:ext cx="8478300" cy="3984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8" name="Shape 168"/>
          <p:cNvSpPr txBox="1">
            <a:spLocks noGrp="1"/>
          </p:cNvSpPr>
          <p:nvPr>
            <p:ph type="title"/>
          </p:nvPr>
        </p:nvSpPr>
        <p:spPr>
          <a:xfrm>
            <a:off x="311700" y="292625"/>
            <a:ext cx="8520600" cy="572700"/>
          </a:xfrm>
          <a:prstGeom prst="rect">
            <a:avLst/>
          </a:prstGeom>
        </p:spPr>
        <p:txBody>
          <a:bodyPr lIns="91425" tIns="91425" rIns="91425" bIns="91425" anchor="t" anchorCtr="0">
            <a:noAutofit/>
          </a:bodyPr>
          <a:lstStyle/>
          <a:p>
            <a:pPr lvl="0" rtl="0">
              <a:spcBef>
                <a:spcPts val="0"/>
              </a:spcBef>
              <a:buNone/>
            </a:pPr>
            <a:r>
              <a:rPr lang="en"/>
              <a:t>COALA IP: Creation (a </a:t>
            </a:r>
            <a:r>
              <a:rPr lang="en" i="1"/>
              <a:t>digital </a:t>
            </a:r>
            <a:r>
              <a:rPr lang="en"/>
              <a:t>Manifestation)</a:t>
            </a:r>
          </a:p>
        </p:txBody>
      </p:sp>
      <p:sp>
        <p:nvSpPr>
          <p:cNvPr id="169" name="Shape 169"/>
          <p:cNvSpPr txBox="1">
            <a:spLocks noGrp="1"/>
          </p:cNvSpPr>
          <p:nvPr>
            <p:ph type="body" idx="1"/>
          </p:nvPr>
        </p:nvSpPr>
        <p:spPr>
          <a:xfrm>
            <a:off x="311700" y="1000075"/>
            <a:ext cx="8109000" cy="3813900"/>
          </a:xfrm>
          <a:prstGeom prst="rect">
            <a:avLst/>
          </a:prstGeom>
        </p:spPr>
        <p:txBody>
          <a:bodyPr lIns="91425" tIns="91425" rIns="91425" bIns="91425" anchor="t" anchorCtr="0">
            <a:noAutofit/>
          </a:bodyPr>
          <a:lstStyle/>
          <a:p>
            <a:pPr lvl="0">
              <a:spcBef>
                <a:spcPts val="0"/>
              </a:spcBef>
              <a:buNone/>
            </a:pPr>
            <a:r>
              <a:rPr lang="en" sz="1200" b="1">
                <a:latin typeface="Courier New"/>
                <a:ea typeface="Courier New"/>
                <a:cs typeface="Courier New"/>
                <a:sym typeface="Courier New"/>
              </a:rPr>
              <a:t>{   "@type": { "/": "&lt;hash pointing to RDF-Schema of Manifestation&gt;" },</a:t>
            </a:r>
          </a:p>
          <a:p>
            <a:pPr lvl="0">
              <a:spcBef>
                <a:spcPts val="0"/>
              </a:spcBef>
              <a:buNone/>
            </a:pPr>
            <a:r>
              <a:rPr lang="en" sz="1200" b="1">
                <a:latin typeface="Courier New"/>
                <a:ea typeface="Courier New"/>
                <a:cs typeface="Courier New"/>
                <a:sym typeface="Courier New"/>
              </a:rPr>
              <a:t>    "name": "The Fellowship of the Ring",</a:t>
            </a:r>
          </a:p>
          <a:p>
            <a:pPr lvl="0">
              <a:spcBef>
                <a:spcPts val="0"/>
              </a:spcBef>
              <a:buNone/>
            </a:pPr>
            <a:r>
              <a:rPr lang="en" sz="1200" b="1">
                <a:latin typeface="Courier New"/>
                <a:ea typeface="Courier New"/>
                <a:cs typeface="Courier New"/>
                <a:sym typeface="Courier New"/>
              </a:rPr>
              <a:t>    "creation": { "/": "&lt;hash pointing to the Creation&gt;" },</a:t>
            </a:r>
          </a:p>
          <a:p>
            <a:pPr lvl="0">
              <a:spcBef>
                <a:spcPts val="0"/>
              </a:spcBef>
              <a:buNone/>
            </a:pPr>
            <a:r>
              <a:rPr lang="en" sz="1200" b="1">
                <a:latin typeface="Courier New"/>
                <a:ea typeface="Courier New"/>
                <a:cs typeface="Courier New"/>
                <a:sym typeface="Courier New"/>
              </a:rPr>
              <a:t>    "digital_work": { "/": "&lt;hash pointing to a file on e.g. IPFS&gt;" },</a:t>
            </a:r>
          </a:p>
          <a:p>
            <a:pPr lvl="0">
              <a:spcBef>
                <a:spcPts val="0"/>
              </a:spcBef>
              <a:buNone/>
            </a:pPr>
            <a:r>
              <a:rPr lang="en" sz="1200" b="1">
                <a:latin typeface="Courier New"/>
                <a:ea typeface="Courier New"/>
                <a:cs typeface="Courier New"/>
                <a:sym typeface="Courier New"/>
              </a:rPr>
              <a:t>    "fingerprints": [</a:t>
            </a:r>
          </a:p>
          <a:p>
            <a:pPr lvl="0">
              <a:spcBef>
                <a:spcPts val="0"/>
              </a:spcBef>
              <a:buNone/>
            </a:pPr>
            <a:r>
              <a:rPr lang="en" sz="1200" b="1">
                <a:latin typeface="Courier New"/>
                <a:ea typeface="Courier New"/>
                <a:cs typeface="Courier New"/>
                <a:sym typeface="Courier New"/>
              </a:rPr>
              <a:t>        "Qmbs2DxMBraF3U8F7vLAarGmZaSFry3vVY5zytuN3BxwaY",</a:t>
            </a:r>
          </a:p>
          <a:p>
            <a:pPr lvl="0">
              <a:spcBef>
                <a:spcPts val="0"/>
              </a:spcBef>
              <a:buNone/>
            </a:pPr>
            <a:r>
              <a:rPr lang="en" sz="1200" b="1">
                <a:latin typeface="Courier New"/>
                <a:ea typeface="Courier New"/>
                <a:cs typeface="Courier New"/>
                <a:sym typeface="Courier New"/>
              </a:rPr>
              <a:t>        "&lt;multihash/multifingerprint value&gt;"</a:t>
            </a:r>
          </a:p>
          <a:p>
            <a:pPr lvl="0">
              <a:spcBef>
                <a:spcPts val="0"/>
              </a:spcBef>
              <a:buNone/>
            </a:pPr>
            <a:r>
              <a:rPr lang="en" sz="1200" b="1">
                <a:latin typeface="Courier New"/>
                <a:ea typeface="Courier New"/>
                <a:cs typeface="Courier New"/>
                <a:sym typeface="Courier New"/>
              </a:rPr>
              <a:t>    ],</a:t>
            </a:r>
          </a:p>
          <a:p>
            <a:pPr lvl="0">
              <a:spcBef>
                <a:spcPts val="0"/>
              </a:spcBef>
              <a:buNone/>
            </a:pPr>
            <a:r>
              <a:rPr lang="en" sz="1200" b="1">
                <a:latin typeface="Courier New"/>
                <a:ea typeface="Courier New"/>
                <a:cs typeface="Courier New"/>
                <a:sym typeface="Courier New"/>
              </a:rPr>
              <a:t>    "locationCreated": "&lt;URI pointing to a Place object&gt;"</a:t>
            </a:r>
          </a:p>
          <a:p>
            <a:pPr lvl="0">
              <a:spcBef>
                <a:spcPts val="0"/>
              </a:spcBef>
              <a:buNone/>
            </a:pPr>
            <a:r>
              <a:rPr lang="en" sz="1200" b="1">
                <a:latin typeface="Courier New"/>
                <a:ea typeface="Courier New"/>
                <a:cs typeface="Courier New"/>
                <a:sym typeface="Courier New"/>
              </a:rPr>
              <a:t>}</a:t>
            </a:r>
          </a:p>
          <a:p>
            <a:pPr lvl="0" rtl="0">
              <a:spcBef>
                <a:spcPts val="0"/>
              </a:spcBef>
              <a:buNone/>
            </a:pPr>
            <a:endParaRPr sz="1200" b="1">
              <a:latin typeface="Courier New"/>
              <a:ea typeface="Courier New"/>
              <a:cs typeface="Courier New"/>
              <a:sym typeface="Courier New"/>
            </a:endParaRPr>
          </a:p>
          <a:p>
            <a:pPr lvl="0" rtl="0">
              <a:spcBef>
                <a:spcPts val="0"/>
              </a:spcBef>
              <a:buNone/>
            </a:pPr>
            <a:endParaRPr sz="1200" b="1">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p:nvPr/>
        </p:nvSpPr>
        <p:spPr>
          <a:xfrm>
            <a:off x="293225" y="1000075"/>
            <a:ext cx="8478300" cy="2462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5" name="Shape 175"/>
          <p:cNvSpPr txBox="1">
            <a:spLocks noGrp="1"/>
          </p:cNvSpPr>
          <p:nvPr>
            <p:ph type="title"/>
          </p:nvPr>
        </p:nvSpPr>
        <p:spPr>
          <a:xfrm>
            <a:off x="311700" y="292625"/>
            <a:ext cx="8520600" cy="572700"/>
          </a:xfrm>
          <a:prstGeom prst="rect">
            <a:avLst/>
          </a:prstGeom>
        </p:spPr>
        <p:txBody>
          <a:bodyPr lIns="91425" tIns="91425" rIns="91425" bIns="91425" anchor="t" anchorCtr="0">
            <a:noAutofit/>
          </a:bodyPr>
          <a:lstStyle/>
          <a:p>
            <a:pPr lvl="0" rtl="0">
              <a:spcBef>
                <a:spcPts val="0"/>
              </a:spcBef>
              <a:buNone/>
            </a:pPr>
            <a:r>
              <a:rPr lang="en"/>
              <a:t>COALA IP: Creation (a </a:t>
            </a:r>
            <a:r>
              <a:rPr lang="en" i="1"/>
              <a:t>physical </a:t>
            </a:r>
            <a:r>
              <a:rPr lang="en"/>
              <a:t>Manifestation)</a:t>
            </a:r>
          </a:p>
        </p:txBody>
      </p:sp>
      <p:sp>
        <p:nvSpPr>
          <p:cNvPr id="176" name="Shape 176"/>
          <p:cNvSpPr txBox="1">
            <a:spLocks noGrp="1"/>
          </p:cNvSpPr>
          <p:nvPr>
            <p:ph type="body" idx="1"/>
          </p:nvPr>
        </p:nvSpPr>
        <p:spPr>
          <a:xfrm>
            <a:off x="311700" y="1000075"/>
            <a:ext cx="8109000" cy="2462700"/>
          </a:xfrm>
          <a:prstGeom prst="rect">
            <a:avLst/>
          </a:prstGeom>
        </p:spPr>
        <p:txBody>
          <a:bodyPr lIns="91425" tIns="91425" rIns="91425" bIns="91425" anchor="t" anchorCtr="0">
            <a:noAutofit/>
          </a:bodyPr>
          <a:lstStyle/>
          <a:p>
            <a:pPr lvl="0" rtl="0">
              <a:spcBef>
                <a:spcPts val="0"/>
              </a:spcBef>
              <a:buNone/>
            </a:pPr>
            <a:r>
              <a:rPr lang="en" sz="1200" b="1">
                <a:latin typeface="Courier New"/>
                <a:ea typeface="Courier New"/>
                <a:cs typeface="Courier New"/>
                <a:sym typeface="Courier New"/>
              </a:rPr>
              <a:t>{   "@type": { "/": "&lt;hash pointing to RDF-Schema of Manifestation&gt;" },</a:t>
            </a:r>
          </a:p>
          <a:p>
            <a:pPr lvl="0" rtl="0">
              <a:spcBef>
                <a:spcPts val="0"/>
              </a:spcBef>
              <a:buNone/>
            </a:pPr>
            <a:r>
              <a:rPr lang="en" sz="1200" b="1">
                <a:latin typeface="Courier New"/>
                <a:ea typeface="Courier New"/>
                <a:cs typeface="Courier New"/>
                <a:sym typeface="Courier New"/>
              </a:rPr>
              <a:t>    "name": "The Fellowship of the Ring",</a:t>
            </a:r>
          </a:p>
          <a:p>
            <a:pPr lvl="0">
              <a:spcBef>
                <a:spcPts val="0"/>
              </a:spcBef>
              <a:buNone/>
            </a:pPr>
            <a:r>
              <a:rPr lang="en" sz="1200" b="1">
                <a:latin typeface="Courier New"/>
                <a:ea typeface="Courier New"/>
                <a:cs typeface="Courier New"/>
                <a:sym typeface="Courier New"/>
              </a:rPr>
              <a:t>    "creation": { "/": "&lt;hash pointing to the Creation&gt;" },</a:t>
            </a:r>
          </a:p>
          <a:p>
            <a:pPr lvl="0" rtl="0">
              <a:spcBef>
                <a:spcPts val="0"/>
              </a:spcBef>
              <a:buNone/>
            </a:pPr>
            <a:r>
              <a:rPr lang="en" sz="1200" b="1">
                <a:latin typeface="Courier New"/>
                <a:ea typeface="Courier New"/>
                <a:cs typeface="Courier New"/>
                <a:sym typeface="Courier New"/>
              </a:rPr>
              <a:t>    "datePublished": "29-07-1954",</a:t>
            </a:r>
          </a:p>
          <a:p>
            <a:pPr lvl="0" rtl="0">
              <a:spcBef>
                <a:spcPts val="0"/>
              </a:spcBef>
              <a:buNone/>
            </a:pPr>
            <a:r>
              <a:rPr lang="en" sz="1200" b="1">
                <a:latin typeface="Courier New"/>
                <a:ea typeface="Courier New"/>
                <a:cs typeface="Courier New"/>
                <a:sym typeface="Courier New"/>
              </a:rPr>
              <a:t>    "locationCreated": "&lt;URI pointing to a Place object&gt;"</a:t>
            </a:r>
          </a:p>
          <a:p>
            <a:pPr lvl="0" rtl="0">
              <a:spcBef>
                <a:spcPts val="0"/>
              </a:spcBef>
              <a:buNone/>
            </a:pPr>
            <a:r>
              <a:rPr lang="en" sz="1200" b="1">
                <a:latin typeface="Courier New"/>
                <a:ea typeface="Courier New"/>
                <a:cs typeface="Courier New"/>
                <a:sym typeface="Courier New"/>
              </a:rPr>
              <a:t>}</a:t>
            </a:r>
          </a:p>
          <a:p>
            <a:pPr lvl="0" rtl="0">
              <a:spcBef>
                <a:spcPts val="0"/>
              </a:spcBef>
              <a:buNone/>
            </a:pPr>
            <a:endParaRPr sz="1200" b="1">
              <a:latin typeface="Courier New"/>
              <a:ea typeface="Courier New"/>
              <a:cs typeface="Courier New"/>
              <a:sym typeface="Courier New"/>
            </a:endParaRPr>
          </a:p>
          <a:p>
            <a:pPr lvl="0" rtl="0">
              <a:spcBef>
                <a:spcPts val="0"/>
              </a:spcBef>
              <a:buNone/>
            </a:pPr>
            <a:endParaRPr sz="1200" b="1">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p:nvPr/>
        </p:nvSpPr>
        <p:spPr>
          <a:xfrm>
            <a:off x="293225" y="1000075"/>
            <a:ext cx="8478300" cy="386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2" name="Shape 182"/>
          <p:cNvSpPr txBox="1">
            <a:spLocks noGrp="1"/>
          </p:cNvSpPr>
          <p:nvPr>
            <p:ph type="title"/>
          </p:nvPr>
        </p:nvSpPr>
        <p:spPr>
          <a:xfrm>
            <a:off x="311700" y="292625"/>
            <a:ext cx="8520600" cy="572700"/>
          </a:xfrm>
          <a:prstGeom prst="rect">
            <a:avLst/>
          </a:prstGeom>
        </p:spPr>
        <p:txBody>
          <a:bodyPr lIns="91425" tIns="91425" rIns="91425" bIns="91425" anchor="t" anchorCtr="0">
            <a:noAutofit/>
          </a:bodyPr>
          <a:lstStyle/>
          <a:p>
            <a:pPr lvl="0" rtl="0">
              <a:spcBef>
                <a:spcPts val="0"/>
              </a:spcBef>
              <a:buNone/>
            </a:pPr>
            <a:r>
              <a:rPr lang="en"/>
              <a:t>COALA IP: Right</a:t>
            </a:r>
          </a:p>
        </p:txBody>
      </p:sp>
      <p:sp>
        <p:nvSpPr>
          <p:cNvPr id="183" name="Shape 183"/>
          <p:cNvSpPr txBox="1">
            <a:spLocks noGrp="1"/>
          </p:cNvSpPr>
          <p:nvPr>
            <p:ph type="body" idx="1"/>
          </p:nvPr>
        </p:nvSpPr>
        <p:spPr>
          <a:xfrm>
            <a:off x="311700" y="1000075"/>
            <a:ext cx="8109000" cy="3723300"/>
          </a:xfrm>
          <a:prstGeom prst="rect">
            <a:avLst/>
          </a:prstGeom>
        </p:spPr>
        <p:txBody>
          <a:bodyPr lIns="91425" tIns="91425" rIns="91425" bIns="91425" anchor="t" anchorCtr="0">
            <a:noAutofit/>
          </a:bodyPr>
          <a:lstStyle/>
          <a:p>
            <a:pPr lvl="0">
              <a:spcBef>
                <a:spcPts val="0"/>
              </a:spcBef>
              <a:buNone/>
            </a:pPr>
            <a:r>
              <a:rPr lang="en" sz="1200" b="1">
                <a:latin typeface="Courier New"/>
                <a:ea typeface="Courier New"/>
                <a:cs typeface="Courier New"/>
                <a:sym typeface="Courier New"/>
              </a:rPr>
              <a:t>{   "@type": { "/": "&lt;hash pointing to RDF-Schema of Right&gt;" },</a:t>
            </a:r>
          </a:p>
          <a:p>
            <a:pPr lvl="0">
              <a:spcBef>
                <a:spcPts val="0"/>
              </a:spcBef>
              <a:buNone/>
            </a:pPr>
            <a:r>
              <a:rPr lang="en" sz="1200" b="1">
                <a:latin typeface="Courier New"/>
                <a:ea typeface="Courier New"/>
                <a:cs typeface="Courier New"/>
                <a:sym typeface="Courier New"/>
              </a:rPr>
              <a:t>    “usages”: “all|copy|play|stream|...”,</a:t>
            </a:r>
          </a:p>
          <a:p>
            <a:pPr lvl="0">
              <a:spcBef>
                <a:spcPts val="0"/>
              </a:spcBef>
              <a:buNone/>
            </a:pPr>
            <a:r>
              <a:rPr lang="en" sz="1200" b="1">
                <a:latin typeface="Courier New"/>
                <a:ea typeface="Courier New"/>
                <a:cs typeface="Courier New"/>
                <a:sym typeface="Courier New"/>
              </a:rPr>
              <a:t>    “territory”: { “/”: “&lt;hash pointing to a Place&gt;” },</a:t>
            </a:r>
          </a:p>
          <a:p>
            <a:pPr lvl="0">
              <a:spcBef>
                <a:spcPts val="0"/>
              </a:spcBef>
              <a:buNone/>
            </a:pPr>
            <a:r>
              <a:rPr lang="en" sz="1200" b="1">
                <a:latin typeface="Courier New"/>
                <a:ea typeface="Courier New"/>
                <a:cs typeface="Courier New"/>
                <a:sym typeface="Courier New"/>
              </a:rPr>
              <a:t>    “context”: “inflight|inpublic|commercialuse…”,</a:t>
            </a:r>
          </a:p>
          <a:p>
            <a:pPr lvl="0">
              <a:spcBef>
                <a:spcPts val="0"/>
              </a:spcBef>
              <a:buNone/>
            </a:pPr>
            <a:r>
              <a:rPr lang="en" sz="1200" b="1">
                <a:latin typeface="Courier New"/>
                <a:ea typeface="Courier New"/>
                <a:cs typeface="Courier New"/>
                <a:sym typeface="Courier New"/>
              </a:rPr>
              <a:t>    “exclusive”: true|false,</a:t>
            </a:r>
          </a:p>
          <a:p>
            <a:pPr lvl="0" rtl="0">
              <a:spcBef>
                <a:spcPts val="0"/>
              </a:spcBef>
              <a:buNone/>
            </a:pPr>
            <a:r>
              <a:rPr lang="en" sz="1200" b="1">
                <a:latin typeface="Courier New"/>
                <a:ea typeface="Courier New"/>
                <a:cs typeface="Courier New"/>
                <a:sym typeface="Courier New"/>
              </a:rPr>
              <a:t>     ...</a:t>
            </a:r>
          </a:p>
          <a:p>
            <a:pPr lvl="0">
              <a:spcBef>
                <a:spcPts val="0"/>
              </a:spcBef>
              <a:buNone/>
            </a:pPr>
            <a:r>
              <a:rPr lang="en" sz="1200" b="1">
                <a:latin typeface="Courier New"/>
                <a:ea typeface="Courier New"/>
                <a:cs typeface="Courier New"/>
                <a:sym typeface="Courier New"/>
              </a:rPr>
              <a:t>    "manifestation": { "/": "&lt;hash pointing to the Manifestation&gt;" },</a:t>
            </a:r>
          </a:p>
          <a:p>
            <a:pPr lvl="0" rtl="0">
              <a:spcBef>
                <a:spcPts val="0"/>
              </a:spcBef>
              <a:buNone/>
            </a:pPr>
            <a:r>
              <a:rPr lang="en" sz="1200" b="1">
                <a:solidFill>
                  <a:schemeClr val="dk1"/>
                </a:solidFill>
                <a:latin typeface="Courier New"/>
                <a:ea typeface="Courier New"/>
                <a:cs typeface="Courier New"/>
                <a:sym typeface="Courier New"/>
              </a:rPr>
              <a:t>    "license": { "/": "&lt;hash pointing to the License&gt;" }</a:t>
            </a:r>
          </a:p>
          <a:p>
            <a:pPr lvl="0" rtl="0">
              <a:spcBef>
                <a:spcPts val="0"/>
              </a:spcBef>
              <a:buNone/>
            </a:pPr>
            <a:r>
              <a:rPr lang="en" sz="1200" b="1">
                <a:latin typeface="Courier New"/>
                <a:ea typeface="Courier New"/>
                <a:cs typeface="Courier New"/>
                <a:sym typeface="Courier New"/>
              </a:rPr>
              <a:t>}</a:t>
            </a:r>
          </a:p>
          <a:p>
            <a:pPr lvl="0" rtl="0">
              <a:spcBef>
                <a:spcPts val="0"/>
              </a:spcBef>
              <a:buNone/>
            </a:pPr>
            <a:endParaRPr sz="1200" b="1">
              <a:latin typeface="Courier New"/>
              <a:ea typeface="Courier New"/>
              <a:cs typeface="Courier New"/>
              <a:sym typeface="Courier New"/>
            </a:endParaRPr>
          </a:p>
          <a:p>
            <a:pPr lvl="0" rtl="0">
              <a:spcBef>
                <a:spcPts val="0"/>
              </a:spcBef>
              <a:buNone/>
            </a:pPr>
            <a:endParaRPr sz="1200" b="1">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11700" y="292625"/>
            <a:ext cx="8520600" cy="572700"/>
          </a:xfrm>
          <a:prstGeom prst="rect">
            <a:avLst/>
          </a:prstGeom>
        </p:spPr>
        <p:txBody>
          <a:bodyPr lIns="91425" tIns="91425" rIns="91425" bIns="91425" anchor="t" anchorCtr="0">
            <a:noAutofit/>
          </a:bodyPr>
          <a:lstStyle/>
          <a:p>
            <a:pPr lvl="0">
              <a:spcBef>
                <a:spcPts val="0"/>
              </a:spcBef>
              <a:buNone/>
            </a:pPr>
            <a:r>
              <a:rPr lang="en"/>
              <a:t>Goals</a:t>
            </a:r>
          </a:p>
        </p:txBody>
      </p:sp>
      <p:sp>
        <p:nvSpPr>
          <p:cNvPr id="60" name="Shape 60"/>
          <p:cNvSpPr txBox="1">
            <a:spLocks noGrp="1"/>
          </p:cNvSpPr>
          <p:nvPr>
            <p:ph type="body" idx="1"/>
          </p:nvPr>
        </p:nvSpPr>
        <p:spPr>
          <a:xfrm>
            <a:off x="311700" y="1000075"/>
            <a:ext cx="8520600" cy="3813900"/>
          </a:xfrm>
          <a:prstGeom prst="rect">
            <a:avLst/>
          </a:prstGeom>
        </p:spPr>
        <p:txBody>
          <a:bodyPr lIns="91425" tIns="91425" rIns="91425" bIns="91425" anchor="t" anchorCtr="0">
            <a:noAutofit/>
          </a:bodyPr>
          <a:lstStyle/>
          <a:p>
            <a:pPr marL="457200" lvl="0" indent="-406400" rtl="0">
              <a:spcBef>
                <a:spcPts val="0"/>
              </a:spcBef>
              <a:buSzPct val="100000"/>
            </a:pPr>
            <a:r>
              <a:rPr lang="en" sz="2800" b="0">
                <a:latin typeface="Arial"/>
                <a:ea typeface="Arial"/>
                <a:cs typeface="Arial"/>
                <a:sym typeface="Arial"/>
              </a:rPr>
              <a:t>A licensing framework for digital assets that:</a:t>
            </a:r>
          </a:p>
          <a:p>
            <a:pPr marL="914400" lvl="1" indent="-228600" rtl="0">
              <a:spcBef>
                <a:spcPts val="0"/>
              </a:spcBef>
            </a:pPr>
            <a:r>
              <a:rPr lang="en"/>
              <a:t>Is easily approachable by all participants </a:t>
            </a:r>
            <a:r>
              <a:rPr lang="en" i="1"/>
              <a:t>(devs, rights holders, copyright societies, …)</a:t>
            </a:r>
          </a:p>
          <a:p>
            <a:pPr marL="914400" lvl="1" indent="-228600" rtl="0">
              <a:spcBef>
                <a:spcPts val="0"/>
              </a:spcBef>
            </a:pPr>
            <a:r>
              <a:rPr lang="en"/>
              <a:t>Is easily extensible and future-proof</a:t>
            </a:r>
          </a:p>
          <a:p>
            <a:pPr marL="914400" lvl="1" indent="-228600" rtl="0">
              <a:spcBef>
                <a:spcPts val="0"/>
              </a:spcBef>
            </a:pPr>
            <a:r>
              <a:rPr lang="en"/>
              <a:t>Guarantees immutability and tamper-resistance</a:t>
            </a:r>
          </a:p>
          <a:p>
            <a:pPr marL="914400" lvl="1" indent="-228600" rtl="0">
              <a:spcBef>
                <a:spcPts val="0"/>
              </a:spcBef>
            </a:pPr>
            <a:r>
              <a:rPr lang="en"/>
              <a:t>Is blockchain-agnostic</a:t>
            </a:r>
          </a:p>
          <a:p>
            <a:pPr marL="914400" lvl="1" indent="-228600" rtl="0">
              <a:spcBef>
                <a:spcPts val="0"/>
              </a:spcBef>
            </a:pPr>
            <a:r>
              <a:rPr lang="en"/>
              <a:t>Is free (free as in FOSS) for everyone to participate and use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311700" y="292625"/>
            <a:ext cx="8520600" cy="572700"/>
          </a:xfrm>
          <a:prstGeom prst="rect">
            <a:avLst/>
          </a:prstGeom>
        </p:spPr>
        <p:txBody>
          <a:bodyPr lIns="91425" tIns="91425" rIns="91425" bIns="91425" anchor="t" anchorCtr="0">
            <a:noAutofit/>
          </a:bodyPr>
          <a:lstStyle/>
          <a:p>
            <a:pPr lvl="0" rtl="0">
              <a:spcBef>
                <a:spcPts val="0"/>
              </a:spcBef>
              <a:buNone/>
            </a:pPr>
            <a:r>
              <a:rPr lang="en"/>
              <a:t>COALA IP: RightsAssignment</a:t>
            </a:r>
          </a:p>
        </p:txBody>
      </p:sp>
      <p:sp>
        <p:nvSpPr>
          <p:cNvPr id="189" name="Shape 189"/>
          <p:cNvSpPr txBox="1"/>
          <p:nvPr/>
        </p:nvSpPr>
        <p:spPr>
          <a:xfrm>
            <a:off x="333250" y="1115625"/>
            <a:ext cx="8345400" cy="3795900"/>
          </a:xfrm>
          <a:prstGeom prst="rect">
            <a:avLst/>
          </a:prstGeom>
          <a:noFill/>
          <a:ln>
            <a:noFill/>
          </a:ln>
        </p:spPr>
        <p:txBody>
          <a:bodyPr lIns="91425" tIns="91425" rIns="91425" bIns="91425" anchor="t" anchorCtr="0">
            <a:noAutofit/>
          </a:bodyPr>
          <a:lstStyle/>
          <a:p>
            <a:pPr marL="457200" lvl="0" indent="-393700" rtl="0">
              <a:spcBef>
                <a:spcPts val="0"/>
              </a:spcBef>
              <a:buSzPct val="100000"/>
              <a:buChar char="●"/>
            </a:pPr>
            <a:r>
              <a:rPr lang="en" sz="2600"/>
              <a:t>A special case: RightsAssignments must be stored in an </a:t>
            </a:r>
            <a:r>
              <a:rPr lang="en" sz="2600" i="1"/>
              <a:t>ordered fashion</a:t>
            </a:r>
          </a:p>
          <a:p>
            <a:pPr lvl="0" rtl="0">
              <a:spcBef>
                <a:spcPts val="0"/>
              </a:spcBef>
              <a:buNone/>
            </a:pPr>
            <a:endParaRPr sz="2600"/>
          </a:p>
          <a:p>
            <a:pPr marL="457200" lvl="0" indent="-393700" rtl="0">
              <a:spcBef>
                <a:spcPts val="0"/>
              </a:spcBef>
              <a:buSzPct val="100000"/>
              <a:buChar char="●"/>
            </a:pPr>
            <a:r>
              <a:rPr lang="en" sz="2600"/>
              <a:t>Store on an </a:t>
            </a:r>
            <a:r>
              <a:rPr lang="en" sz="2600" b="1"/>
              <a:t>Interledger Protocol compliant ledger</a:t>
            </a:r>
          </a:p>
          <a:p>
            <a:pPr marL="1371600" lvl="0" indent="-393700" rtl="0">
              <a:spcBef>
                <a:spcPts val="0"/>
              </a:spcBef>
              <a:buSzPct val="100000"/>
              <a:buChar char="●"/>
            </a:pPr>
            <a:r>
              <a:rPr lang="en" sz="2600"/>
              <a:t>Provenance of assets (chain of events)</a:t>
            </a:r>
          </a:p>
          <a:p>
            <a:pPr marL="1371600" lvl="0" indent="-393700" rtl="0">
              <a:spcBef>
                <a:spcPts val="0"/>
              </a:spcBef>
              <a:buSzPct val="100000"/>
              <a:buChar char="●"/>
            </a:pPr>
            <a:r>
              <a:rPr lang="en" sz="2600" i="1"/>
              <a:t>True</a:t>
            </a:r>
            <a:r>
              <a:rPr lang="en" sz="2600"/>
              <a:t> ownership of assets (priv and pub key)</a:t>
            </a:r>
          </a:p>
          <a:p>
            <a:pPr marL="1371600" lvl="0" indent="-393700" rtl="0">
              <a:spcBef>
                <a:spcPts val="0"/>
              </a:spcBef>
              <a:buSzPct val="100000"/>
              <a:buChar char="●"/>
            </a:pPr>
            <a:r>
              <a:rPr lang="en" sz="2600"/>
              <a:t>Enhanced transfers (escrowed, multi-sig)</a:t>
            </a:r>
          </a:p>
          <a:p>
            <a:pPr lvl="0" rtl="0">
              <a:spcBef>
                <a:spcPts val="0"/>
              </a:spcBef>
              <a:buNone/>
            </a:pPr>
            <a:endParaRPr sz="2600"/>
          </a:p>
          <a:p>
            <a:pPr lvl="0" rtl="0">
              <a:spcBef>
                <a:spcPts val="0"/>
              </a:spcBef>
              <a:buNone/>
            </a:pPr>
            <a:endParaRPr sz="2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311700" y="81575"/>
            <a:ext cx="8520600" cy="572700"/>
          </a:xfrm>
          <a:prstGeom prst="rect">
            <a:avLst/>
          </a:prstGeom>
        </p:spPr>
        <p:txBody>
          <a:bodyPr lIns="91425" tIns="91425" rIns="91425" bIns="91425" anchor="t" anchorCtr="0">
            <a:noAutofit/>
          </a:bodyPr>
          <a:lstStyle/>
          <a:p>
            <a:pPr lvl="0" rtl="0">
              <a:spcBef>
                <a:spcPts val="0"/>
              </a:spcBef>
              <a:buNone/>
            </a:pPr>
            <a:r>
              <a:rPr lang="en"/>
              <a:t>COALA IP: Assertion</a:t>
            </a:r>
          </a:p>
        </p:txBody>
      </p:sp>
      <p:sp>
        <p:nvSpPr>
          <p:cNvPr id="195" name="Shape 195"/>
          <p:cNvSpPr/>
          <p:nvPr/>
        </p:nvSpPr>
        <p:spPr>
          <a:xfrm>
            <a:off x="311700" y="894050"/>
            <a:ext cx="2005200" cy="572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a:t>Individual: </a:t>
            </a:r>
            <a:r>
              <a:rPr lang="en"/>
              <a:t>“Andy Warhol”</a:t>
            </a:r>
          </a:p>
        </p:txBody>
      </p:sp>
      <p:sp>
        <p:nvSpPr>
          <p:cNvPr id="196" name="Shape 196"/>
          <p:cNvSpPr/>
          <p:nvPr/>
        </p:nvSpPr>
        <p:spPr>
          <a:xfrm>
            <a:off x="2806500" y="894050"/>
            <a:ext cx="2768100" cy="572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a:t>Creation: </a:t>
            </a:r>
            <a:r>
              <a:rPr lang="en"/>
              <a:t>“32 Campbell’s Soup Cans”</a:t>
            </a:r>
          </a:p>
        </p:txBody>
      </p:sp>
      <p:sp>
        <p:nvSpPr>
          <p:cNvPr id="197" name="Shape 197"/>
          <p:cNvSpPr/>
          <p:nvPr/>
        </p:nvSpPr>
        <p:spPr>
          <a:xfrm>
            <a:off x="6064200" y="894050"/>
            <a:ext cx="2768100" cy="572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a:t>Manifestation: </a:t>
            </a:r>
            <a:r>
              <a:rPr lang="en"/>
              <a:t>“32 Campbell’s Soup Cans” Poster</a:t>
            </a:r>
          </a:p>
        </p:txBody>
      </p:sp>
      <p:cxnSp>
        <p:nvCxnSpPr>
          <p:cNvPr id="198" name="Shape 198"/>
          <p:cNvCxnSpPr>
            <a:stCxn id="196" idx="1"/>
            <a:endCxn id="195" idx="3"/>
          </p:cNvCxnSpPr>
          <p:nvPr/>
        </p:nvCxnSpPr>
        <p:spPr>
          <a:xfrm rot="10800000">
            <a:off x="2316900" y="1180400"/>
            <a:ext cx="489600" cy="0"/>
          </a:xfrm>
          <a:prstGeom prst="straightConnector1">
            <a:avLst/>
          </a:prstGeom>
          <a:noFill/>
          <a:ln w="9525" cap="flat" cmpd="sng">
            <a:solidFill>
              <a:schemeClr val="dk2"/>
            </a:solidFill>
            <a:prstDash val="solid"/>
            <a:round/>
            <a:headEnd type="none" w="lg" len="lg"/>
            <a:tailEnd type="triangle" w="lg" len="lg"/>
          </a:ln>
        </p:spPr>
      </p:cxnSp>
      <p:cxnSp>
        <p:nvCxnSpPr>
          <p:cNvPr id="199" name="Shape 199"/>
          <p:cNvCxnSpPr>
            <a:endCxn id="196" idx="3"/>
          </p:cNvCxnSpPr>
          <p:nvPr/>
        </p:nvCxnSpPr>
        <p:spPr>
          <a:xfrm flipH="1">
            <a:off x="5574600" y="1177400"/>
            <a:ext cx="495300" cy="3000"/>
          </a:xfrm>
          <a:prstGeom prst="straightConnector1">
            <a:avLst/>
          </a:prstGeom>
          <a:noFill/>
          <a:ln w="9525" cap="flat" cmpd="sng">
            <a:solidFill>
              <a:schemeClr val="dk2"/>
            </a:solidFill>
            <a:prstDash val="solid"/>
            <a:round/>
            <a:headEnd type="none" w="lg" len="lg"/>
            <a:tailEnd type="triangle" w="lg" len="lg"/>
          </a:ln>
        </p:spPr>
      </p:cxnSp>
      <p:sp>
        <p:nvSpPr>
          <p:cNvPr id="200" name="Shape 200"/>
          <p:cNvSpPr/>
          <p:nvPr/>
        </p:nvSpPr>
        <p:spPr>
          <a:xfrm>
            <a:off x="6064200" y="2514000"/>
            <a:ext cx="2768100" cy="572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a:t>Right: </a:t>
            </a:r>
            <a:r>
              <a:rPr lang="en"/>
              <a:t>License Manifestation under License “X”</a:t>
            </a:r>
          </a:p>
        </p:txBody>
      </p:sp>
      <p:cxnSp>
        <p:nvCxnSpPr>
          <p:cNvPr id="201" name="Shape 201"/>
          <p:cNvCxnSpPr>
            <a:stCxn id="200" idx="0"/>
            <a:endCxn id="197" idx="2"/>
          </p:cNvCxnSpPr>
          <p:nvPr/>
        </p:nvCxnSpPr>
        <p:spPr>
          <a:xfrm rot="10800000">
            <a:off x="7448250" y="1466700"/>
            <a:ext cx="0" cy="1047300"/>
          </a:xfrm>
          <a:prstGeom prst="straightConnector1">
            <a:avLst/>
          </a:prstGeom>
          <a:noFill/>
          <a:ln w="9525" cap="flat" cmpd="sng">
            <a:solidFill>
              <a:schemeClr val="dk2"/>
            </a:solidFill>
            <a:prstDash val="solid"/>
            <a:round/>
            <a:headEnd type="none" w="lg" len="lg"/>
            <a:tailEnd type="triangle" w="lg" len="lg"/>
          </a:ln>
        </p:spPr>
      </p:cxnSp>
      <p:sp>
        <p:nvSpPr>
          <p:cNvPr id="202" name="Shape 202"/>
          <p:cNvSpPr/>
          <p:nvPr/>
        </p:nvSpPr>
        <p:spPr>
          <a:xfrm>
            <a:off x="311700" y="4304225"/>
            <a:ext cx="2494800" cy="572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a:t>Organization: </a:t>
            </a:r>
            <a:r>
              <a:rPr lang="en"/>
              <a:t>“MoMA, NYC”</a:t>
            </a:r>
          </a:p>
        </p:txBody>
      </p:sp>
      <p:sp>
        <p:nvSpPr>
          <p:cNvPr id="203" name="Shape 203"/>
          <p:cNvSpPr/>
          <p:nvPr/>
        </p:nvSpPr>
        <p:spPr>
          <a:xfrm>
            <a:off x="2806500" y="1841225"/>
            <a:ext cx="2768100" cy="572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a:t>Creation: </a:t>
            </a:r>
            <a:r>
              <a:rPr lang="en"/>
              <a:t>“The Scream”</a:t>
            </a:r>
          </a:p>
        </p:txBody>
      </p:sp>
      <p:cxnSp>
        <p:nvCxnSpPr>
          <p:cNvPr id="204" name="Shape 204"/>
          <p:cNvCxnSpPr>
            <a:endCxn id="195" idx="2"/>
          </p:cNvCxnSpPr>
          <p:nvPr/>
        </p:nvCxnSpPr>
        <p:spPr>
          <a:xfrm rot="10800000">
            <a:off x="1314300" y="1466750"/>
            <a:ext cx="1497300" cy="680400"/>
          </a:xfrm>
          <a:prstGeom prst="bentConnector2">
            <a:avLst/>
          </a:prstGeom>
          <a:noFill/>
          <a:ln w="9525" cap="flat" cmpd="sng">
            <a:solidFill>
              <a:schemeClr val="dk2"/>
            </a:solidFill>
            <a:prstDash val="dot"/>
            <a:round/>
            <a:headEnd type="none" w="lg" len="lg"/>
            <a:tailEnd type="triangle" w="lg" len="lg"/>
          </a:ln>
        </p:spPr>
      </p:cxnSp>
      <p:sp>
        <p:nvSpPr>
          <p:cNvPr id="205" name="Shape 205"/>
          <p:cNvSpPr/>
          <p:nvPr/>
        </p:nvSpPr>
        <p:spPr>
          <a:xfrm>
            <a:off x="2943150" y="2996525"/>
            <a:ext cx="2494800" cy="572700"/>
          </a:xfrm>
          <a:prstGeom prst="rect">
            <a:avLst/>
          </a:prstGeom>
          <a:solidFill>
            <a:schemeClr val="lt2"/>
          </a:solid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a:t>Assertion: </a:t>
            </a:r>
            <a:r>
              <a:rPr lang="en"/>
              <a:t>“Incorrect!”</a:t>
            </a:r>
          </a:p>
        </p:txBody>
      </p:sp>
      <p:sp>
        <p:nvSpPr>
          <p:cNvPr id="206" name="Shape 206"/>
          <p:cNvSpPr/>
          <p:nvPr/>
        </p:nvSpPr>
        <p:spPr>
          <a:xfrm>
            <a:off x="311700" y="2996525"/>
            <a:ext cx="2494800" cy="572700"/>
          </a:xfrm>
          <a:prstGeom prst="rect">
            <a:avLst/>
          </a:prstGeom>
          <a:solidFill>
            <a:schemeClr val="lt2"/>
          </a:solidFill>
          <a:ln w="9525" cap="flat" cmpd="sng">
            <a:solidFill>
              <a:srgbClr val="38761D"/>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a:t>Assertion: </a:t>
            </a:r>
            <a:r>
              <a:rPr lang="en"/>
              <a:t>“Correct!”</a:t>
            </a:r>
          </a:p>
        </p:txBody>
      </p:sp>
      <p:cxnSp>
        <p:nvCxnSpPr>
          <p:cNvPr id="207" name="Shape 207"/>
          <p:cNvCxnSpPr>
            <a:stCxn id="206" idx="2"/>
            <a:endCxn id="202" idx="0"/>
          </p:cNvCxnSpPr>
          <p:nvPr/>
        </p:nvCxnSpPr>
        <p:spPr>
          <a:xfrm>
            <a:off x="1559100" y="3569225"/>
            <a:ext cx="0" cy="735000"/>
          </a:xfrm>
          <a:prstGeom prst="straightConnector1">
            <a:avLst/>
          </a:prstGeom>
          <a:noFill/>
          <a:ln w="9525" cap="flat" cmpd="sng">
            <a:solidFill>
              <a:schemeClr val="dk2"/>
            </a:solidFill>
            <a:prstDash val="solid"/>
            <a:round/>
            <a:headEnd type="none" w="lg" len="lg"/>
            <a:tailEnd type="triangle" w="lg" len="lg"/>
          </a:ln>
        </p:spPr>
      </p:cxnSp>
      <p:cxnSp>
        <p:nvCxnSpPr>
          <p:cNvPr id="208" name="Shape 208"/>
          <p:cNvCxnSpPr>
            <a:stCxn id="205" idx="2"/>
            <a:endCxn id="202" idx="3"/>
          </p:cNvCxnSpPr>
          <p:nvPr/>
        </p:nvCxnSpPr>
        <p:spPr>
          <a:xfrm rot="5400000">
            <a:off x="2987850" y="3388025"/>
            <a:ext cx="1021500" cy="1383900"/>
          </a:xfrm>
          <a:prstGeom prst="bentConnector2">
            <a:avLst/>
          </a:prstGeom>
          <a:noFill/>
          <a:ln w="9525" cap="flat" cmpd="sng">
            <a:solidFill>
              <a:srgbClr val="FF0000"/>
            </a:solidFill>
            <a:prstDash val="solid"/>
            <a:round/>
            <a:headEnd type="none" w="lg" len="lg"/>
            <a:tailEnd type="triangle" w="lg" len="lg"/>
          </a:ln>
        </p:spPr>
      </p:cxnSp>
      <p:sp>
        <p:nvSpPr>
          <p:cNvPr id="209" name="Shape 209"/>
          <p:cNvSpPr txBox="1"/>
          <p:nvPr/>
        </p:nvSpPr>
        <p:spPr>
          <a:xfrm>
            <a:off x="1192800" y="3755975"/>
            <a:ext cx="732600" cy="361500"/>
          </a:xfrm>
          <a:prstGeom prst="rect">
            <a:avLst/>
          </a:prstGeom>
          <a:noFill/>
          <a:ln>
            <a:noFill/>
          </a:ln>
        </p:spPr>
        <p:txBody>
          <a:bodyPr lIns="91425" tIns="91425" rIns="91425" bIns="91425" anchor="t" anchorCtr="0">
            <a:noAutofit/>
          </a:bodyPr>
          <a:lstStyle/>
          <a:p>
            <a:pPr lvl="0" rtl="0">
              <a:spcBef>
                <a:spcPts val="0"/>
              </a:spcBef>
              <a:buNone/>
            </a:pPr>
            <a:r>
              <a:rPr lang="en"/>
              <a:t>author</a:t>
            </a:r>
          </a:p>
        </p:txBody>
      </p:sp>
      <p:sp>
        <p:nvSpPr>
          <p:cNvPr id="210" name="Shape 210"/>
          <p:cNvSpPr txBox="1"/>
          <p:nvPr/>
        </p:nvSpPr>
        <p:spPr>
          <a:xfrm>
            <a:off x="3824250" y="3899225"/>
            <a:ext cx="732600" cy="361500"/>
          </a:xfrm>
          <a:prstGeom prst="rect">
            <a:avLst/>
          </a:prstGeom>
          <a:noFill/>
          <a:ln>
            <a:noFill/>
          </a:ln>
        </p:spPr>
        <p:txBody>
          <a:bodyPr lIns="91425" tIns="91425" rIns="91425" bIns="91425" anchor="t" anchorCtr="0">
            <a:noAutofit/>
          </a:bodyPr>
          <a:lstStyle/>
          <a:p>
            <a:pPr lvl="0" rtl="0">
              <a:spcBef>
                <a:spcPts val="0"/>
              </a:spcBef>
              <a:buNone/>
            </a:pPr>
            <a:r>
              <a:rPr lang="en"/>
              <a:t>author</a:t>
            </a:r>
          </a:p>
        </p:txBody>
      </p:sp>
      <p:cxnSp>
        <p:nvCxnSpPr>
          <p:cNvPr id="211" name="Shape 211"/>
          <p:cNvCxnSpPr>
            <a:stCxn id="205" idx="0"/>
            <a:endCxn id="212" idx="2"/>
          </p:cNvCxnSpPr>
          <p:nvPr/>
        </p:nvCxnSpPr>
        <p:spPr>
          <a:xfrm rot="10800000">
            <a:off x="1314450" y="2068025"/>
            <a:ext cx="2876100" cy="928500"/>
          </a:xfrm>
          <a:prstGeom prst="straightConnector1">
            <a:avLst/>
          </a:prstGeom>
          <a:noFill/>
          <a:ln w="9525" cap="flat" cmpd="sng">
            <a:solidFill>
              <a:srgbClr val="FF0000"/>
            </a:solidFill>
            <a:prstDash val="solid"/>
            <a:round/>
            <a:headEnd type="none" w="lg" len="lg"/>
            <a:tailEnd type="triangle" w="lg" len="lg"/>
          </a:ln>
        </p:spPr>
      </p:cxnSp>
      <p:sp>
        <p:nvSpPr>
          <p:cNvPr id="213" name="Shape 213"/>
          <p:cNvSpPr txBox="1"/>
          <p:nvPr/>
        </p:nvSpPr>
        <p:spPr>
          <a:xfrm>
            <a:off x="3742800" y="2524475"/>
            <a:ext cx="895500" cy="361500"/>
          </a:xfrm>
          <a:prstGeom prst="rect">
            <a:avLst/>
          </a:prstGeom>
          <a:noFill/>
          <a:ln>
            <a:noFill/>
          </a:ln>
        </p:spPr>
        <p:txBody>
          <a:bodyPr lIns="91425" tIns="91425" rIns="91425" bIns="91425" anchor="t" anchorCtr="0">
            <a:noAutofit/>
          </a:bodyPr>
          <a:lstStyle/>
          <a:p>
            <a:pPr lvl="0" algn="ctr" rtl="0">
              <a:spcBef>
                <a:spcPts val="0"/>
              </a:spcBef>
              <a:buNone/>
            </a:pPr>
            <a:r>
              <a:rPr lang="en"/>
              <a:t>toAssert</a:t>
            </a:r>
          </a:p>
        </p:txBody>
      </p:sp>
      <p:sp>
        <p:nvSpPr>
          <p:cNvPr id="214" name="Shape 214"/>
          <p:cNvSpPr txBox="1"/>
          <p:nvPr/>
        </p:nvSpPr>
        <p:spPr>
          <a:xfrm>
            <a:off x="1314300" y="2524475"/>
            <a:ext cx="895500" cy="361500"/>
          </a:xfrm>
          <a:prstGeom prst="rect">
            <a:avLst/>
          </a:prstGeom>
          <a:noFill/>
          <a:ln>
            <a:noFill/>
          </a:ln>
        </p:spPr>
        <p:txBody>
          <a:bodyPr lIns="91425" tIns="91425" rIns="91425" bIns="91425" anchor="t" anchorCtr="0">
            <a:noAutofit/>
          </a:bodyPr>
          <a:lstStyle/>
          <a:p>
            <a:pPr lvl="0" algn="ctr" rtl="0">
              <a:spcBef>
                <a:spcPts val="0"/>
              </a:spcBef>
              <a:buNone/>
            </a:pPr>
            <a:r>
              <a:rPr lang="en"/>
              <a:t>toAssert</a:t>
            </a:r>
          </a:p>
        </p:txBody>
      </p:sp>
      <p:sp>
        <p:nvSpPr>
          <p:cNvPr id="215" name="Shape 215"/>
          <p:cNvSpPr txBox="1"/>
          <p:nvPr/>
        </p:nvSpPr>
        <p:spPr>
          <a:xfrm>
            <a:off x="6824550" y="1809625"/>
            <a:ext cx="1247400" cy="361500"/>
          </a:xfrm>
          <a:prstGeom prst="rect">
            <a:avLst/>
          </a:prstGeom>
          <a:noFill/>
          <a:ln>
            <a:noFill/>
          </a:ln>
        </p:spPr>
        <p:txBody>
          <a:bodyPr lIns="91425" tIns="91425" rIns="91425" bIns="91425" anchor="t" anchorCtr="0">
            <a:noAutofit/>
          </a:bodyPr>
          <a:lstStyle/>
          <a:p>
            <a:pPr lvl="0" algn="ctr" rtl="0">
              <a:spcBef>
                <a:spcPts val="0"/>
              </a:spcBef>
              <a:buNone/>
            </a:pPr>
            <a:r>
              <a:rPr lang="en"/>
              <a:t>manifestation</a:t>
            </a:r>
          </a:p>
        </p:txBody>
      </p:sp>
      <p:sp>
        <p:nvSpPr>
          <p:cNvPr id="216" name="Shape 216"/>
          <p:cNvSpPr txBox="1"/>
          <p:nvPr/>
        </p:nvSpPr>
        <p:spPr>
          <a:xfrm>
            <a:off x="5198550" y="532550"/>
            <a:ext cx="1247400" cy="361500"/>
          </a:xfrm>
          <a:prstGeom prst="rect">
            <a:avLst/>
          </a:prstGeom>
          <a:noFill/>
          <a:ln>
            <a:noFill/>
          </a:ln>
        </p:spPr>
        <p:txBody>
          <a:bodyPr lIns="91425" tIns="91425" rIns="91425" bIns="91425" anchor="t" anchorCtr="0">
            <a:noAutofit/>
          </a:bodyPr>
          <a:lstStyle/>
          <a:p>
            <a:pPr lvl="0" algn="ctr" rtl="0">
              <a:spcBef>
                <a:spcPts val="0"/>
              </a:spcBef>
              <a:buNone/>
            </a:pPr>
            <a:r>
              <a:rPr lang="en"/>
              <a:t>creation</a:t>
            </a:r>
          </a:p>
        </p:txBody>
      </p:sp>
      <p:sp>
        <p:nvSpPr>
          <p:cNvPr id="217" name="Shape 217"/>
          <p:cNvSpPr txBox="1"/>
          <p:nvPr/>
        </p:nvSpPr>
        <p:spPr>
          <a:xfrm>
            <a:off x="1938000" y="532550"/>
            <a:ext cx="1247400" cy="361500"/>
          </a:xfrm>
          <a:prstGeom prst="rect">
            <a:avLst/>
          </a:prstGeom>
          <a:noFill/>
          <a:ln>
            <a:noFill/>
          </a:ln>
        </p:spPr>
        <p:txBody>
          <a:bodyPr lIns="91425" tIns="91425" rIns="91425" bIns="91425" anchor="t" anchorCtr="0">
            <a:noAutofit/>
          </a:bodyPr>
          <a:lstStyle/>
          <a:p>
            <a:pPr lvl="0" algn="ctr" rtl="0">
              <a:spcBef>
                <a:spcPts val="0"/>
              </a:spcBef>
              <a:buNone/>
            </a:pPr>
            <a:r>
              <a:rPr lang="en"/>
              <a:t>author</a:t>
            </a:r>
          </a:p>
        </p:txBody>
      </p:sp>
      <p:sp>
        <p:nvSpPr>
          <p:cNvPr id="212" name="Shape 212"/>
          <p:cNvSpPr txBox="1"/>
          <p:nvPr/>
        </p:nvSpPr>
        <p:spPr>
          <a:xfrm>
            <a:off x="690600" y="1706525"/>
            <a:ext cx="1247400" cy="361500"/>
          </a:xfrm>
          <a:prstGeom prst="rect">
            <a:avLst/>
          </a:prstGeom>
          <a:noFill/>
          <a:ln>
            <a:noFill/>
          </a:ln>
        </p:spPr>
        <p:txBody>
          <a:bodyPr lIns="91425" tIns="91425" rIns="91425" bIns="91425" anchor="t" anchorCtr="0">
            <a:noAutofit/>
          </a:bodyPr>
          <a:lstStyle/>
          <a:p>
            <a:pPr lvl="0" algn="ctr" rtl="0">
              <a:spcBef>
                <a:spcPts val="0"/>
              </a:spcBef>
              <a:buNone/>
            </a:pPr>
            <a:r>
              <a:rPr lang="en"/>
              <a:t>author</a:t>
            </a:r>
          </a:p>
        </p:txBody>
      </p:sp>
      <p:cxnSp>
        <p:nvCxnSpPr>
          <p:cNvPr id="218" name="Shape 218"/>
          <p:cNvCxnSpPr/>
          <p:nvPr/>
        </p:nvCxnSpPr>
        <p:spPr>
          <a:xfrm rot="10800000" flipH="1">
            <a:off x="1559100" y="1180400"/>
            <a:ext cx="1056000" cy="1800300"/>
          </a:xfrm>
          <a:prstGeom prst="straightConnector1">
            <a:avLst/>
          </a:prstGeom>
          <a:noFill/>
          <a:ln w="9525" cap="flat" cmpd="sng">
            <a:solidFill>
              <a:srgbClr val="38761D"/>
            </a:solidFill>
            <a:prstDash val="solid"/>
            <a:round/>
            <a:headEnd type="none" w="lg" len="lg"/>
            <a:tailEnd type="triangle" w="lg" len="lg"/>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311700" y="292625"/>
            <a:ext cx="8520600" cy="572700"/>
          </a:xfrm>
          <a:prstGeom prst="rect">
            <a:avLst/>
          </a:prstGeom>
        </p:spPr>
        <p:txBody>
          <a:bodyPr lIns="91425" tIns="91425" rIns="91425" bIns="91425" anchor="t" anchorCtr="0">
            <a:noAutofit/>
          </a:bodyPr>
          <a:lstStyle/>
          <a:p>
            <a:pPr lvl="0" rtl="0">
              <a:spcBef>
                <a:spcPts val="0"/>
              </a:spcBef>
              <a:buNone/>
            </a:pPr>
            <a:r>
              <a:rPr lang="en"/>
              <a:t>Summary</a:t>
            </a:r>
          </a:p>
        </p:txBody>
      </p:sp>
      <p:sp>
        <p:nvSpPr>
          <p:cNvPr id="224" name="Shape 224"/>
          <p:cNvSpPr txBox="1">
            <a:spLocks noGrp="1"/>
          </p:cNvSpPr>
          <p:nvPr>
            <p:ph type="body" idx="1"/>
          </p:nvPr>
        </p:nvSpPr>
        <p:spPr>
          <a:xfrm>
            <a:off x="159550" y="931700"/>
            <a:ext cx="8919300" cy="3813900"/>
          </a:xfrm>
          <a:prstGeom prst="rect">
            <a:avLst/>
          </a:prstGeom>
        </p:spPr>
        <p:txBody>
          <a:bodyPr lIns="91425" tIns="91425" rIns="91425" bIns="91425" anchor="t" anchorCtr="0">
            <a:noAutofit/>
          </a:bodyPr>
          <a:lstStyle/>
          <a:p>
            <a:pPr marL="457200" lvl="0" indent="-406400" rtl="0">
              <a:spcBef>
                <a:spcPts val="0"/>
              </a:spcBef>
              <a:buClr>
                <a:schemeClr val="dk1"/>
              </a:buClr>
              <a:buSzPct val="100000"/>
            </a:pPr>
            <a:r>
              <a:rPr lang="en" sz="2800">
                <a:solidFill>
                  <a:schemeClr val="dk1"/>
                </a:solidFill>
              </a:rPr>
              <a:t>Goal is licensing framework for digital assets</a:t>
            </a:r>
          </a:p>
          <a:p>
            <a:pPr marL="914400" lvl="1" indent="-228600" rtl="0">
              <a:spcBef>
                <a:spcPts val="0"/>
              </a:spcBef>
              <a:buClr>
                <a:schemeClr val="dk1"/>
              </a:buClr>
            </a:pPr>
            <a:r>
              <a:rPr lang="en">
                <a:solidFill>
                  <a:schemeClr val="dk1"/>
                </a:solidFill>
              </a:rPr>
              <a:t>Using previous building blocks as much as possible</a:t>
            </a:r>
          </a:p>
          <a:p>
            <a:pPr marL="457200" lvl="0" indent="-228600" rtl="0">
              <a:spcBef>
                <a:spcPts val="0"/>
              </a:spcBef>
            </a:pPr>
            <a:r>
              <a:rPr lang="en"/>
              <a:t>COALA IP Protocol is</a:t>
            </a:r>
          </a:p>
          <a:p>
            <a:pPr marL="914400" lvl="1" indent="-228600" rtl="0">
              <a:spcBef>
                <a:spcPts val="0"/>
              </a:spcBef>
            </a:pPr>
            <a:r>
              <a:rPr lang="en"/>
              <a:t>A </a:t>
            </a:r>
            <a:r>
              <a:rPr lang="en" i="1"/>
              <a:t>minimum-viable set of data </a:t>
            </a:r>
            <a:r>
              <a:rPr lang="en"/>
              <a:t>for IP licensing</a:t>
            </a:r>
            <a:r>
              <a:rPr lang="en" i="1"/>
              <a:t> </a:t>
            </a:r>
            <a:r>
              <a:rPr lang="en"/>
              <a:t>(RDF schema definitions, JSON-LD)</a:t>
            </a:r>
          </a:p>
          <a:p>
            <a:pPr marL="914400" lvl="1" indent="-228600" rtl="0">
              <a:spcBef>
                <a:spcPts val="0"/>
              </a:spcBef>
            </a:pPr>
            <a:r>
              <a:rPr lang="en"/>
              <a:t>A free and open </a:t>
            </a:r>
            <a:r>
              <a:rPr lang="en" i="1"/>
              <a:t>messaging</a:t>
            </a:r>
            <a:r>
              <a:rPr lang="en"/>
              <a:t> protocol for license-transactions (Interledger, IPLD, LCC)</a:t>
            </a:r>
          </a:p>
          <a:p>
            <a:pPr marL="457200" lvl="0" indent="-228600" rtl="0">
              <a:spcBef>
                <a:spcPts val="0"/>
              </a:spcBef>
            </a:pPr>
            <a:r>
              <a:rPr lang="en"/>
              <a:t>A community is defining, refining and deploying it</a:t>
            </a:r>
          </a:p>
          <a:p>
            <a:pPr marL="914400" lvl="1" indent="-228600" rtl="0">
              <a:spcBef>
                <a:spcPts val="0"/>
              </a:spcBef>
            </a:pPr>
            <a:r>
              <a:rPr lang="en">
                <a:solidFill>
                  <a:schemeClr val="dk1"/>
                </a:solidFill>
              </a:rPr>
              <a:t>I</a:t>
            </a:r>
            <a:r>
              <a:rPr lang="en" sz="2400">
                <a:solidFill>
                  <a:schemeClr val="dk1"/>
                </a:solidFill>
              </a:rPr>
              <a:t>nto Ethereum, IPFS, IPDB (public BigchainDB)  networks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110275"/>
            <a:ext cx="8520600" cy="572700"/>
          </a:xfrm>
          <a:prstGeom prst="rect">
            <a:avLst/>
          </a:prstGeom>
        </p:spPr>
        <p:txBody>
          <a:bodyPr lIns="91425" tIns="91425" rIns="91425" bIns="91425" anchor="t" anchorCtr="0">
            <a:noAutofit/>
          </a:bodyPr>
          <a:lstStyle/>
          <a:p>
            <a:pPr lvl="0" rtl="0">
              <a:spcBef>
                <a:spcPts val="0"/>
              </a:spcBef>
              <a:buNone/>
            </a:pPr>
            <a:r>
              <a:rPr lang="en"/>
              <a:t>History</a:t>
            </a:r>
          </a:p>
        </p:txBody>
      </p:sp>
      <p:sp>
        <p:nvSpPr>
          <p:cNvPr id="66" name="Shape 66"/>
          <p:cNvSpPr txBox="1">
            <a:spLocks noGrp="1"/>
          </p:cNvSpPr>
          <p:nvPr>
            <p:ph type="body" idx="1"/>
          </p:nvPr>
        </p:nvSpPr>
        <p:spPr>
          <a:xfrm>
            <a:off x="114175" y="786350"/>
            <a:ext cx="8919300" cy="3813900"/>
          </a:xfrm>
          <a:prstGeom prst="rect">
            <a:avLst/>
          </a:prstGeom>
        </p:spPr>
        <p:txBody>
          <a:bodyPr lIns="91425" tIns="91425" rIns="91425" bIns="91425" anchor="t" anchorCtr="0">
            <a:noAutofit/>
          </a:bodyPr>
          <a:lstStyle/>
          <a:p>
            <a:pPr marL="457200" marR="0" lvl="0" indent="-381000" algn="l" rtl="0">
              <a:lnSpc>
                <a:spcPct val="115000"/>
              </a:lnSpc>
              <a:spcBef>
                <a:spcPts val="0"/>
              </a:spcBef>
              <a:spcAft>
                <a:spcPts val="1600"/>
              </a:spcAft>
              <a:buClr>
                <a:srgbClr val="000000"/>
              </a:buClr>
              <a:buSzPct val="100000"/>
              <a:buFont typeface="Arial"/>
            </a:pPr>
            <a:r>
              <a:rPr lang="en" sz="2400"/>
              <a:t>COALA - organize blockchain workshops &amp; working groups. Meet 3-4 times per year.</a:t>
            </a:r>
          </a:p>
          <a:p>
            <a:pPr marL="457200" marR="0" lvl="0" indent="-381000" algn="l" rtl="0">
              <a:lnSpc>
                <a:spcPct val="115000"/>
              </a:lnSpc>
              <a:spcBef>
                <a:spcPts val="0"/>
              </a:spcBef>
              <a:spcAft>
                <a:spcPts val="1600"/>
              </a:spcAft>
              <a:buSzPct val="100000"/>
            </a:pPr>
            <a:r>
              <a:rPr lang="en" sz="2400"/>
              <a:t>COALA IP working group started in fall 2015</a:t>
            </a:r>
          </a:p>
          <a:p>
            <a:pPr marL="457200" marR="0" lvl="0" indent="-381000" algn="l" rtl="0">
              <a:lnSpc>
                <a:spcPct val="115000"/>
              </a:lnSpc>
              <a:spcBef>
                <a:spcPts val="0"/>
              </a:spcBef>
              <a:spcAft>
                <a:spcPts val="1600"/>
              </a:spcAft>
              <a:buSzPct val="100000"/>
            </a:pPr>
            <a:r>
              <a:rPr lang="en" sz="2400"/>
              <a:t>Contributors from COALA, IPFS, Ujo / Consensys, Mycelia, ascribe / BigchainDB, Synereo, mediachain, more. </a:t>
            </a:r>
          </a:p>
          <a:p>
            <a:pPr marL="914400" marR="0" lvl="1" indent="-381000" algn="l" rtl="0">
              <a:lnSpc>
                <a:spcPct val="115000"/>
              </a:lnSpc>
              <a:spcBef>
                <a:spcPts val="0"/>
              </a:spcBef>
              <a:spcAft>
                <a:spcPts val="1600"/>
              </a:spcAft>
              <a:buSzPct val="100000"/>
            </a:pPr>
            <a:r>
              <a:rPr lang="en" sz="2400"/>
              <a:t>Relations with Copyright Hub, Open Music Initiative, many blockchain IP startups</a:t>
            </a:r>
          </a:p>
          <a:p>
            <a:pPr marL="914400" marR="0" lvl="1" indent="-228600" algn="l" rtl="0">
              <a:lnSpc>
                <a:spcPct val="115000"/>
              </a:lnSpc>
              <a:spcBef>
                <a:spcPts val="0"/>
              </a:spcBef>
              <a:spcAft>
                <a:spcPts val="1600"/>
              </a:spcAft>
            </a:pPr>
            <a:r>
              <a:rPr lang="en"/>
              <a:t>Bolt into Ethereum, IPFS, IPDB (public BigchainDB)</a:t>
            </a:r>
          </a:p>
          <a:p>
            <a:pPr marL="457200" marR="0" lvl="0" indent="-381000" algn="l" rtl="0">
              <a:lnSpc>
                <a:spcPct val="115000"/>
              </a:lnSpc>
              <a:spcBef>
                <a:spcPts val="0"/>
              </a:spcBef>
              <a:spcAft>
                <a:spcPts val="1600"/>
              </a:spcAft>
              <a:buSzPct val="100000"/>
            </a:pPr>
            <a:r>
              <a:rPr lang="en" sz="2400"/>
              <a:t>Mantra: invent as little as possible, reuse well-considered building blocks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11700" y="292625"/>
            <a:ext cx="8520600" cy="572700"/>
          </a:xfrm>
          <a:prstGeom prst="rect">
            <a:avLst/>
          </a:prstGeom>
        </p:spPr>
        <p:txBody>
          <a:bodyPr lIns="91425" tIns="91425" rIns="91425" bIns="91425" anchor="t" anchorCtr="0">
            <a:noAutofit/>
          </a:bodyPr>
          <a:lstStyle/>
          <a:p>
            <a:pPr lvl="0">
              <a:spcBef>
                <a:spcPts val="0"/>
              </a:spcBef>
              <a:buNone/>
            </a:pPr>
            <a:r>
              <a:rPr lang="en"/>
              <a:t>Building blocks</a:t>
            </a:r>
          </a:p>
        </p:txBody>
      </p:sp>
      <p:sp>
        <p:nvSpPr>
          <p:cNvPr id="72" name="Shape 72"/>
          <p:cNvSpPr txBox="1">
            <a:spLocks noGrp="1"/>
          </p:cNvSpPr>
          <p:nvPr>
            <p:ph type="body" idx="1"/>
          </p:nvPr>
        </p:nvSpPr>
        <p:spPr>
          <a:xfrm>
            <a:off x="311700" y="1000075"/>
            <a:ext cx="8520600" cy="3813900"/>
          </a:xfrm>
          <a:prstGeom prst="rect">
            <a:avLst/>
          </a:prstGeom>
        </p:spPr>
        <p:txBody>
          <a:bodyPr lIns="91425" tIns="91425" rIns="91425" bIns="91425" anchor="t" anchorCtr="0">
            <a:noAutofit/>
          </a:bodyPr>
          <a:lstStyle/>
          <a:p>
            <a:pPr marL="457200" lvl="0" indent="-381000" rtl="0">
              <a:spcBef>
                <a:spcPts val="0"/>
              </a:spcBef>
              <a:buClr>
                <a:schemeClr val="dk1"/>
              </a:buClr>
              <a:buSzPct val="100000"/>
            </a:pPr>
            <a:r>
              <a:rPr lang="en" sz="2400" b="1">
                <a:solidFill>
                  <a:schemeClr val="dk1"/>
                </a:solidFill>
              </a:rPr>
              <a:t>LCC framework</a:t>
            </a:r>
            <a:r>
              <a:rPr lang="en" sz="2400">
                <a:solidFill>
                  <a:schemeClr val="dk1"/>
                </a:solidFill>
              </a:rPr>
              <a:t>, it’s concise and applicable</a:t>
            </a:r>
          </a:p>
          <a:p>
            <a:pPr marL="914400" marR="0" lvl="1" indent="-381000" algn="l" rtl="0">
              <a:lnSpc>
                <a:spcPct val="115000"/>
              </a:lnSpc>
              <a:spcBef>
                <a:spcPts val="0"/>
              </a:spcBef>
              <a:spcAft>
                <a:spcPts val="1600"/>
              </a:spcAft>
              <a:buClr>
                <a:srgbClr val="000000"/>
              </a:buClr>
              <a:buSzPct val="100000"/>
              <a:buFont typeface="Arial"/>
            </a:pPr>
            <a:r>
              <a:rPr lang="en" sz="2400">
                <a:solidFill>
                  <a:schemeClr val="dk1"/>
                </a:solidFill>
              </a:rPr>
              <a:t>Generalizes DDEX (music), PLUS (photos)</a:t>
            </a:r>
            <a:r>
              <a:rPr lang="en">
                <a:solidFill>
                  <a:schemeClr val="dk1"/>
                </a:solidFill>
              </a:rPr>
              <a:t>, more</a:t>
            </a:r>
          </a:p>
          <a:p>
            <a:pPr marL="914400" marR="0" lvl="1" indent="-228600" algn="l" rtl="0">
              <a:lnSpc>
                <a:spcPct val="115000"/>
              </a:lnSpc>
              <a:spcBef>
                <a:spcPts val="0"/>
              </a:spcBef>
              <a:spcAft>
                <a:spcPts val="1600"/>
              </a:spcAft>
              <a:buClr>
                <a:schemeClr val="dk1"/>
              </a:buClr>
            </a:pPr>
            <a:r>
              <a:rPr lang="en">
                <a:solidFill>
                  <a:schemeClr val="dk1"/>
                </a:solidFill>
              </a:rPr>
              <a:t>By Copyright Hub with 90 partner orgs</a:t>
            </a:r>
          </a:p>
          <a:p>
            <a:pPr marL="457200" marR="0" lvl="0" indent="-381000" algn="l" rtl="0">
              <a:lnSpc>
                <a:spcPct val="115000"/>
              </a:lnSpc>
              <a:spcBef>
                <a:spcPts val="0"/>
              </a:spcBef>
              <a:spcAft>
                <a:spcPts val="1600"/>
              </a:spcAft>
              <a:buClr>
                <a:srgbClr val="000000"/>
              </a:buClr>
              <a:buSzPct val="100000"/>
              <a:buFont typeface="Arial"/>
            </a:pPr>
            <a:r>
              <a:rPr lang="en" sz="2400" b="1"/>
              <a:t>Linked Data</a:t>
            </a:r>
            <a:r>
              <a:rPr lang="en" sz="2400"/>
              <a:t>, it’s easily extensible</a:t>
            </a:r>
          </a:p>
          <a:p>
            <a:pPr marL="914400" lvl="1" indent="-228600" rtl="0">
              <a:spcBef>
                <a:spcPts val="0"/>
              </a:spcBef>
            </a:pPr>
            <a:r>
              <a:rPr lang="en">
                <a:solidFill>
                  <a:schemeClr val="dk1"/>
                </a:solidFill>
              </a:rPr>
              <a:t>JSON-LD: URI-linking of JSON objects</a:t>
            </a:r>
          </a:p>
          <a:p>
            <a:pPr marL="457200" lvl="0" indent="-381000" rtl="0">
              <a:spcBef>
                <a:spcPts val="0"/>
              </a:spcBef>
              <a:buSzPct val="100000"/>
            </a:pPr>
            <a:r>
              <a:rPr lang="en" sz="2400" b="1"/>
              <a:t>IPLD</a:t>
            </a:r>
            <a:r>
              <a:rPr lang="en" sz="2400"/>
              <a:t>, for cryptographically verifiable integrity</a:t>
            </a:r>
          </a:p>
          <a:p>
            <a:pPr marL="914400" lvl="1" indent="-228600" rtl="0">
              <a:spcBef>
                <a:spcPts val="0"/>
              </a:spcBef>
            </a:pPr>
            <a:r>
              <a:rPr lang="en">
                <a:solidFill>
                  <a:schemeClr val="dk1"/>
                </a:solidFill>
              </a:rPr>
              <a:t>Via Merkle-linking of JSON objects</a:t>
            </a:r>
          </a:p>
          <a:p>
            <a:pPr marL="457200" lvl="0" indent="-381000" rtl="0">
              <a:spcBef>
                <a:spcPts val="0"/>
              </a:spcBef>
              <a:buSzPct val="100000"/>
            </a:pPr>
            <a:r>
              <a:rPr lang="en" sz="2400" b="1"/>
              <a:t>Interledger Protocol</a:t>
            </a:r>
            <a:r>
              <a:rPr lang="en" sz="2400"/>
              <a:t>, allows IP to live on many ledgers</a:t>
            </a:r>
          </a:p>
          <a:p>
            <a:pPr marL="914400" lvl="1" indent="-228600" rtl="0">
              <a:spcBef>
                <a:spcPts val="0"/>
              </a:spcBef>
            </a:pPr>
            <a:r>
              <a:rPr lang="en">
                <a:solidFill>
                  <a:schemeClr val="dk1"/>
                </a:solidFill>
              </a:rPr>
              <a:t>Linking of ordered transactions on blockchains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311700" y="292625"/>
            <a:ext cx="8520600" cy="572700"/>
          </a:xfrm>
          <a:prstGeom prst="rect">
            <a:avLst/>
          </a:prstGeom>
        </p:spPr>
        <p:txBody>
          <a:bodyPr lIns="91425" tIns="91425" rIns="91425" bIns="91425" anchor="t" anchorCtr="0">
            <a:noAutofit/>
          </a:bodyPr>
          <a:lstStyle/>
          <a:p>
            <a:pPr lvl="0" rtl="0">
              <a:spcBef>
                <a:spcPts val="0"/>
              </a:spcBef>
              <a:buNone/>
            </a:pPr>
            <a:r>
              <a:rPr lang="en"/>
              <a:t>The LCC Framework</a:t>
            </a:r>
          </a:p>
        </p:txBody>
      </p:sp>
      <p:sp>
        <p:nvSpPr>
          <p:cNvPr id="78" name="Shape 78"/>
          <p:cNvSpPr txBox="1">
            <a:spLocks noGrp="1"/>
          </p:cNvSpPr>
          <p:nvPr>
            <p:ph type="body" idx="1"/>
          </p:nvPr>
        </p:nvSpPr>
        <p:spPr>
          <a:xfrm>
            <a:off x="311700" y="1000075"/>
            <a:ext cx="8520600" cy="3813900"/>
          </a:xfrm>
          <a:prstGeom prst="rect">
            <a:avLst/>
          </a:prstGeom>
        </p:spPr>
        <p:txBody>
          <a:bodyPr lIns="91425" tIns="91425" rIns="91425" bIns="91425" anchor="t" anchorCtr="0">
            <a:noAutofit/>
          </a:bodyPr>
          <a:lstStyle/>
          <a:p>
            <a:pPr lvl="0">
              <a:spcBef>
                <a:spcPts val="0"/>
              </a:spcBef>
              <a:buNone/>
            </a:pPr>
            <a:r>
              <a:rPr lang="en"/>
              <a:t>A standard that generalizes existing, widely used IP standards, including DDEX (music), PLUS (photos)</a:t>
            </a:r>
          </a:p>
          <a:p>
            <a:pPr lvl="0" rtl="0">
              <a:spcBef>
                <a:spcPts val="0"/>
              </a:spcBef>
              <a:buNone/>
            </a:pPr>
            <a:r>
              <a:rPr lang="en"/>
              <a:t>Documentation:</a:t>
            </a:r>
          </a:p>
          <a:p>
            <a:pPr marL="457200" lvl="0" indent="-228600" rtl="0">
              <a:spcBef>
                <a:spcPts val="0"/>
              </a:spcBef>
              <a:buClr>
                <a:schemeClr val="dk1"/>
              </a:buClr>
            </a:pPr>
            <a:r>
              <a:rPr lang="en">
                <a:solidFill>
                  <a:schemeClr val="dk1"/>
                </a:solidFill>
              </a:rPr>
              <a:t>LCC Ten Targets for a Rights Network</a:t>
            </a:r>
          </a:p>
          <a:p>
            <a:pPr marL="457200" lvl="0" indent="-228600" rtl="0">
              <a:spcBef>
                <a:spcPts val="0"/>
              </a:spcBef>
            </a:pPr>
            <a:r>
              <a:rPr lang="en">
                <a:solidFill>
                  <a:schemeClr val="dk1"/>
                </a:solidFill>
              </a:rPr>
              <a:t>LCC Principles of Identification</a:t>
            </a:r>
          </a:p>
          <a:p>
            <a:pPr marL="457200" lvl="0" indent="-228600" rtl="0">
              <a:spcBef>
                <a:spcPts val="0"/>
              </a:spcBef>
            </a:pPr>
            <a:r>
              <a:rPr lang="en"/>
              <a:t>LCC Entity Model (short: LCC EM)</a:t>
            </a:r>
          </a:p>
          <a:p>
            <a:pPr marL="457200" lvl="0" indent="-228600" rtl="0">
              <a:spcBef>
                <a:spcPts val="0"/>
              </a:spcBef>
            </a:pPr>
            <a:r>
              <a:rPr lang="en"/>
              <a:t>LCC Rights Reference Model (short: LCC RRM)</a:t>
            </a:r>
          </a:p>
          <a:p>
            <a:pPr lvl="0" rtl="0">
              <a:spcBef>
                <a:spcPts val="0"/>
              </a:spcBef>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311700" y="292625"/>
            <a:ext cx="8520600" cy="572700"/>
          </a:xfrm>
          <a:prstGeom prst="rect">
            <a:avLst/>
          </a:prstGeom>
        </p:spPr>
        <p:txBody>
          <a:bodyPr lIns="91425" tIns="91425" rIns="91425" bIns="91425" anchor="t" anchorCtr="0">
            <a:noAutofit/>
          </a:bodyPr>
          <a:lstStyle/>
          <a:p>
            <a:pPr lvl="0" rtl="0">
              <a:spcBef>
                <a:spcPts val="0"/>
              </a:spcBef>
              <a:buNone/>
            </a:pPr>
            <a:r>
              <a:rPr lang="en"/>
              <a:t>The LCC Rights Reference Model</a:t>
            </a:r>
          </a:p>
        </p:txBody>
      </p:sp>
      <p:sp>
        <p:nvSpPr>
          <p:cNvPr id="84" name="Shape 84"/>
          <p:cNvSpPr txBox="1">
            <a:spLocks noGrp="1"/>
          </p:cNvSpPr>
          <p:nvPr>
            <p:ph type="body" idx="1"/>
          </p:nvPr>
        </p:nvSpPr>
        <p:spPr>
          <a:xfrm>
            <a:off x="311700" y="1000075"/>
            <a:ext cx="4042200" cy="3813900"/>
          </a:xfrm>
          <a:prstGeom prst="rect">
            <a:avLst/>
          </a:prstGeom>
        </p:spPr>
        <p:txBody>
          <a:bodyPr lIns="91425" tIns="91425" rIns="91425" bIns="91425" anchor="t" anchorCtr="0">
            <a:noAutofit/>
          </a:bodyPr>
          <a:lstStyle/>
          <a:p>
            <a:pPr marL="457200" lvl="0" indent="-228600" rtl="0">
              <a:lnSpc>
                <a:spcPct val="100000"/>
              </a:lnSpc>
              <a:spcBef>
                <a:spcPts val="0"/>
              </a:spcBef>
            </a:pPr>
            <a:r>
              <a:rPr lang="en"/>
              <a:t>Represent IP rights digitally</a:t>
            </a:r>
          </a:p>
          <a:p>
            <a:pPr lvl="0" rtl="0">
              <a:lnSpc>
                <a:spcPct val="100000"/>
              </a:lnSpc>
              <a:spcBef>
                <a:spcPts val="0"/>
              </a:spcBef>
              <a:buNone/>
            </a:pPr>
            <a:endParaRPr/>
          </a:p>
          <a:p>
            <a:pPr marL="457200" lvl="0" indent="-228600" rtl="0">
              <a:lnSpc>
                <a:spcPct val="100000"/>
              </a:lnSpc>
              <a:spcBef>
                <a:spcPts val="0"/>
              </a:spcBef>
            </a:pPr>
            <a:r>
              <a:rPr lang="en"/>
              <a:t>Data model on top of the LCC EM</a:t>
            </a:r>
          </a:p>
          <a:p>
            <a:pPr lvl="0" rtl="0">
              <a:lnSpc>
                <a:spcPct val="100000"/>
              </a:lnSpc>
              <a:spcBef>
                <a:spcPts val="0"/>
              </a:spcBef>
              <a:buNone/>
            </a:pPr>
            <a:endParaRPr/>
          </a:p>
          <a:p>
            <a:pPr lvl="0" rtl="0">
              <a:lnSpc>
                <a:spcPct val="100000"/>
              </a:lnSpc>
              <a:spcBef>
                <a:spcPts val="0"/>
              </a:spcBef>
              <a:buNone/>
            </a:pPr>
            <a:r>
              <a:rPr lang="en"/>
              <a:t>⇒ 7 (main) entities</a:t>
            </a:r>
          </a:p>
        </p:txBody>
      </p:sp>
      <p:pic>
        <p:nvPicPr>
          <p:cNvPr id="85" name="Shape 85"/>
          <p:cNvPicPr preferRelativeResize="0"/>
          <p:nvPr/>
        </p:nvPicPr>
        <p:blipFill>
          <a:blip r:embed="rId3">
            <a:alphaModFix/>
          </a:blip>
          <a:stretch>
            <a:fillRect/>
          </a:stretch>
        </p:blipFill>
        <p:spPr>
          <a:xfrm>
            <a:off x="4133250" y="1000075"/>
            <a:ext cx="4699049" cy="3570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292625"/>
            <a:ext cx="8520600" cy="572700"/>
          </a:xfrm>
          <a:prstGeom prst="rect">
            <a:avLst/>
          </a:prstGeom>
        </p:spPr>
        <p:txBody>
          <a:bodyPr lIns="91425" tIns="91425" rIns="91425" bIns="91425" anchor="t" anchorCtr="0">
            <a:noAutofit/>
          </a:bodyPr>
          <a:lstStyle/>
          <a:p>
            <a:pPr lvl="0">
              <a:spcBef>
                <a:spcPts val="0"/>
              </a:spcBef>
              <a:buNone/>
            </a:pPr>
            <a:r>
              <a:rPr lang="en"/>
              <a:t>IPLD</a:t>
            </a:r>
          </a:p>
        </p:txBody>
      </p:sp>
      <p:sp>
        <p:nvSpPr>
          <p:cNvPr id="91" name="Shape 91"/>
          <p:cNvSpPr txBox="1">
            <a:spLocks noGrp="1"/>
          </p:cNvSpPr>
          <p:nvPr>
            <p:ph type="body" idx="1"/>
          </p:nvPr>
        </p:nvSpPr>
        <p:spPr>
          <a:xfrm>
            <a:off x="311700" y="1000075"/>
            <a:ext cx="8520600" cy="3813900"/>
          </a:xfrm>
          <a:prstGeom prst="rect">
            <a:avLst/>
          </a:prstGeom>
        </p:spPr>
        <p:txBody>
          <a:bodyPr lIns="91425" tIns="91425" rIns="91425" bIns="91425" anchor="t" anchorCtr="0">
            <a:noAutofit/>
          </a:bodyPr>
          <a:lstStyle/>
          <a:p>
            <a:pPr marL="457200" lvl="0" indent="-228600" rtl="0">
              <a:spcBef>
                <a:spcPts val="0"/>
              </a:spcBef>
            </a:pPr>
            <a:r>
              <a:rPr lang="en"/>
              <a:t>Merkle-linking JSON objects</a:t>
            </a:r>
          </a:p>
          <a:p>
            <a:pPr marL="914400" lvl="1" indent="-228600" rtl="0">
              <a:spcBef>
                <a:spcPts val="0"/>
              </a:spcBef>
            </a:pPr>
            <a:r>
              <a:rPr lang="en"/>
              <a:t>Cryptographic integrity-checking of data</a:t>
            </a:r>
          </a:p>
          <a:p>
            <a:pPr marL="457200" lvl="0" indent="-228600" rtl="0">
              <a:spcBef>
                <a:spcPts val="0"/>
              </a:spcBef>
            </a:pPr>
            <a:r>
              <a:rPr lang="en"/>
              <a:t>Merkle-paths JSON objects</a:t>
            </a:r>
          </a:p>
          <a:p>
            <a:pPr marL="914400" lvl="1" indent="-228600" rtl="0">
              <a:spcBef>
                <a:spcPts val="0"/>
              </a:spcBef>
            </a:pPr>
            <a:r>
              <a:rPr lang="en"/>
              <a:t>Content-addressable data/storage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p:nvPr/>
        </p:nvSpPr>
        <p:spPr>
          <a:xfrm>
            <a:off x="293225" y="1032500"/>
            <a:ext cx="8478300" cy="3785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7" name="Shape 97"/>
          <p:cNvSpPr txBox="1">
            <a:spLocks noGrp="1"/>
          </p:cNvSpPr>
          <p:nvPr>
            <p:ph type="title"/>
          </p:nvPr>
        </p:nvSpPr>
        <p:spPr>
          <a:xfrm>
            <a:off x="311700" y="292625"/>
            <a:ext cx="8520600" cy="572700"/>
          </a:xfrm>
          <a:prstGeom prst="rect">
            <a:avLst/>
          </a:prstGeom>
        </p:spPr>
        <p:txBody>
          <a:bodyPr lIns="91425" tIns="91425" rIns="91425" bIns="91425" anchor="t" anchorCtr="0">
            <a:noAutofit/>
          </a:bodyPr>
          <a:lstStyle/>
          <a:p>
            <a:pPr lvl="0" rtl="0">
              <a:spcBef>
                <a:spcPts val="0"/>
              </a:spcBef>
              <a:buNone/>
            </a:pPr>
            <a:r>
              <a:rPr lang="en"/>
              <a:t>IPLD: Merkle-Linking example</a:t>
            </a:r>
          </a:p>
        </p:txBody>
      </p:sp>
      <p:sp>
        <p:nvSpPr>
          <p:cNvPr id="98" name="Shape 98"/>
          <p:cNvSpPr txBox="1">
            <a:spLocks noGrp="1"/>
          </p:cNvSpPr>
          <p:nvPr>
            <p:ph type="body" idx="1"/>
          </p:nvPr>
        </p:nvSpPr>
        <p:spPr>
          <a:xfrm>
            <a:off x="311700" y="1000075"/>
            <a:ext cx="8520600" cy="3813900"/>
          </a:xfrm>
          <a:prstGeom prst="rect">
            <a:avLst/>
          </a:prstGeom>
          <a:noFill/>
        </p:spPr>
        <p:txBody>
          <a:bodyPr lIns="91425" tIns="91425" rIns="91425" bIns="91425" anchor="t" anchorCtr="0">
            <a:noAutofit/>
          </a:bodyPr>
          <a:lstStyle/>
          <a:p>
            <a:pPr lvl="0" rtl="0">
              <a:spcBef>
                <a:spcPts val="0"/>
              </a:spcBef>
              <a:buNone/>
            </a:pPr>
            <a:r>
              <a:rPr lang="en" sz="1000" b="1">
                <a:latin typeface="Courier New"/>
                <a:ea typeface="Courier New"/>
                <a:cs typeface="Courier New"/>
                <a:sym typeface="Courier New"/>
              </a:rPr>
              <a:t>import ipld</a:t>
            </a:r>
          </a:p>
          <a:p>
            <a:pPr lvl="0" rtl="0">
              <a:spcBef>
                <a:spcPts val="0"/>
              </a:spcBef>
              <a:buClr>
                <a:schemeClr val="dk1"/>
              </a:buClr>
              <a:buSzPct val="110000"/>
              <a:buFont typeface="Arial"/>
              <a:buNone/>
            </a:pPr>
            <a:r>
              <a:rPr lang="en" sz="1000" b="1">
                <a:latin typeface="Courier New"/>
                <a:ea typeface="Courier New"/>
                <a:cs typeface="Courier New"/>
                <a:sym typeface="Courier New"/>
              </a:rPr>
              <a:t>In [2]: person = {</a:t>
            </a:r>
          </a:p>
          <a:p>
            <a:pPr lvl="0" rtl="0">
              <a:spcBef>
                <a:spcPts val="0"/>
              </a:spcBef>
              <a:buNone/>
            </a:pPr>
            <a:r>
              <a:rPr lang="en" sz="1000" b="1">
                <a:latin typeface="Courier New"/>
                <a:ea typeface="Courier New"/>
                <a:cs typeface="Courier New"/>
                <a:sym typeface="Courier New"/>
              </a:rPr>
              <a:t>...:     "givenName": "Andy",</a:t>
            </a:r>
          </a:p>
          <a:p>
            <a:pPr lvl="0" rtl="0">
              <a:spcBef>
                <a:spcPts val="0"/>
              </a:spcBef>
              <a:buClr>
                <a:schemeClr val="dk1"/>
              </a:buClr>
              <a:buSzPct val="110000"/>
              <a:buFont typeface="Arial"/>
              <a:buNone/>
            </a:pPr>
            <a:r>
              <a:rPr lang="en" sz="1000" b="1">
                <a:latin typeface="Courier New"/>
                <a:ea typeface="Courier New"/>
                <a:cs typeface="Courier New"/>
                <a:sym typeface="Courier New"/>
              </a:rPr>
              <a:t>...:     "familyName": "Warhol",</a:t>
            </a:r>
          </a:p>
          <a:p>
            <a:pPr lvl="0" rtl="0">
              <a:spcBef>
                <a:spcPts val="0"/>
              </a:spcBef>
              <a:buNone/>
            </a:pPr>
            <a:r>
              <a:rPr lang="en" sz="1000" b="1">
                <a:latin typeface="Courier New"/>
                <a:ea typeface="Courier New"/>
                <a:cs typeface="Courier New"/>
                <a:sym typeface="Courier New"/>
              </a:rPr>
              <a:t>...:     "birthDate": "1928-08-06"</a:t>
            </a:r>
          </a:p>
          <a:p>
            <a:pPr lvl="0" rtl="0">
              <a:spcBef>
                <a:spcPts val="0"/>
              </a:spcBef>
              <a:buClr>
                <a:schemeClr val="dk1"/>
              </a:buClr>
              <a:buSzPct val="110000"/>
              <a:buFont typeface="Arial"/>
              <a:buNone/>
            </a:pPr>
            <a:r>
              <a:rPr lang="en" sz="1000" b="1">
                <a:latin typeface="Courier New"/>
                <a:ea typeface="Courier New"/>
                <a:cs typeface="Courier New"/>
                <a:sym typeface="Courier New"/>
              </a:rPr>
              <a:t>...: }</a:t>
            </a:r>
          </a:p>
          <a:p>
            <a:pPr lvl="0" rtl="0">
              <a:spcBef>
                <a:spcPts val="0"/>
              </a:spcBef>
              <a:buClr>
                <a:schemeClr val="dk1"/>
              </a:buClr>
              <a:buSzPct val="110000"/>
              <a:buFont typeface="Arial"/>
              <a:buNone/>
            </a:pPr>
            <a:r>
              <a:rPr lang="en" sz="1000" b="1">
                <a:latin typeface="Courier New"/>
                <a:ea typeface="Courier New"/>
                <a:cs typeface="Courier New"/>
                <a:sym typeface="Courier New"/>
              </a:rPr>
              <a:t>In [3]: serialized_person = ipld.marshal(person) # serialize using CBOR</a:t>
            </a:r>
          </a:p>
          <a:p>
            <a:pPr lvl="0" rtl="0">
              <a:spcBef>
                <a:spcPts val="0"/>
              </a:spcBef>
              <a:buNone/>
            </a:pPr>
            <a:r>
              <a:rPr lang="en" sz="1000" b="1">
                <a:latin typeface="Courier New"/>
                <a:ea typeface="Courier New"/>
                <a:cs typeface="Courier New"/>
                <a:sym typeface="Courier New"/>
              </a:rPr>
              <a:t>Out[3]: b'\xa3ibirthDatej1928-08-06jfamilyNamefWarholigivenNamedAndy'</a:t>
            </a:r>
          </a:p>
          <a:p>
            <a:pPr lvl="0" rtl="0">
              <a:spcBef>
                <a:spcPts val="0"/>
              </a:spcBef>
              <a:buNone/>
            </a:pPr>
            <a:r>
              <a:rPr lang="en" sz="1000" b="1">
                <a:latin typeface="Courier New"/>
                <a:ea typeface="Courier New"/>
                <a:cs typeface="Courier New"/>
                <a:sym typeface="Courier New"/>
              </a:rPr>
              <a:t>In [4]: ipld.multihash(serialized_person) # hash CBOR value and get a hash digest</a:t>
            </a:r>
          </a:p>
          <a:p>
            <a:pPr lvl="0" rtl="0">
              <a:spcBef>
                <a:spcPts val="0"/>
              </a:spcBef>
              <a:buNone/>
            </a:pPr>
            <a:r>
              <a:rPr lang="en" sz="1000" b="1">
                <a:latin typeface="Courier New"/>
                <a:ea typeface="Courier New"/>
                <a:cs typeface="Courier New"/>
                <a:sym typeface="Courier New"/>
              </a:rPr>
              <a:t>Out[4]: ‘QmRinxtytQFizqBbcRfJ3i1ts617W8AA8xt53DsPGTfisC’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11700" y="34300"/>
            <a:ext cx="8520600" cy="572700"/>
          </a:xfrm>
          <a:prstGeom prst="rect">
            <a:avLst/>
          </a:prstGeom>
        </p:spPr>
        <p:txBody>
          <a:bodyPr lIns="91425" tIns="91425" rIns="91425" bIns="91425" anchor="t" anchorCtr="0">
            <a:noAutofit/>
          </a:bodyPr>
          <a:lstStyle/>
          <a:p>
            <a:pPr lvl="0">
              <a:spcBef>
                <a:spcPts val="0"/>
              </a:spcBef>
              <a:buNone/>
            </a:pPr>
            <a:r>
              <a:rPr lang="en"/>
              <a:t>Linked Data:</a:t>
            </a:r>
          </a:p>
          <a:p>
            <a:pPr lvl="0">
              <a:spcBef>
                <a:spcPts val="0"/>
              </a:spcBef>
              <a:buNone/>
            </a:pPr>
            <a:r>
              <a:rPr lang="en"/>
              <a:t>Resource Description Framework (short: RDF)</a:t>
            </a:r>
          </a:p>
        </p:txBody>
      </p:sp>
      <p:sp>
        <p:nvSpPr>
          <p:cNvPr id="104" name="Shape 104"/>
          <p:cNvSpPr txBox="1">
            <a:spLocks noGrp="1"/>
          </p:cNvSpPr>
          <p:nvPr>
            <p:ph type="body" idx="1"/>
          </p:nvPr>
        </p:nvSpPr>
        <p:spPr>
          <a:xfrm>
            <a:off x="364900" y="1190000"/>
            <a:ext cx="8520600" cy="572700"/>
          </a:xfrm>
          <a:prstGeom prst="rect">
            <a:avLst/>
          </a:prstGeom>
        </p:spPr>
        <p:txBody>
          <a:bodyPr lIns="91425" tIns="91425" rIns="91425" bIns="91425" anchor="t" anchorCtr="0">
            <a:noAutofit/>
          </a:bodyPr>
          <a:lstStyle/>
          <a:p>
            <a:pPr marL="457200" lvl="0" indent="-228600">
              <a:spcBef>
                <a:spcPts val="0"/>
              </a:spcBef>
            </a:pPr>
            <a:r>
              <a:rPr lang="en"/>
              <a:t>A way to express assertions in a schematic way</a:t>
            </a:r>
          </a:p>
        </p:txBody>
      </p:sp>
      <p:pic>
        <p:nvPicPr>
          <p:cNvPr id="105" name="Shape 105"/>
          <p:cNvPicPr preferRelativeResize="0"/>
          <p:nvPr/>
        </p:nvPicPr>
        <p:blipFill>
          <a:blip r:embed="rId3">
            <a:alphaModFix/>
          </a:blip>
          <a:stretch>
            <a:fillRect/>
          </a:stretch>
        </p:blipFill>
        <p:spPr>
          <a:xfrm>
            <a:off x="866775" y="1762700"/>
            <a:ext cx="7516849" cy="3335599"/>
          </a:xfrm>
          <a:prstGeom prst="rect">
            <a:avLst/>
          </a:prstGeom>
          <a:noFill/>
          <a:ln>
            <a:noFill/>
          </a:ln>
        </p:spPr>
      </p:pic>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2360</Words>
  <Application>Microsoft Office PowerPoint</Application>
  <PresentationFormat>On-screen Show (16:9)</PresentationFormat>
  <Paragraphs>252</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Helvetica Neue</vt:lpstr>
      <vt:lpstr>Open Sans</vt:lpstr>
      <vt:lpstr>Courier New</vt:lpstr>
      <vt:lpstr>simple-light-2</vt:lpstr>
      <vt:lpstr>COALA IP Protocol  </vt:lpstr>
      <vt:lpstr>Goals</vt:lpstr>
      <vt:lpstr>History</vt:lpstr>
      <vt:lpstr>Building blocks</vt:lpstr>
      <vt:lpstr>The LCC Framework</vt:lpstr>
      <vt:lpstr>The LCC Rights Reference Model</vt:lpstr>
      <vt:lpstr>IPLD</vt:lpstr>
      <vt:lpstr>IPLD: Merkle-Linking example</vt:lpstr>
      <vt:lpstr>Linked Data: Resource Description Framework (short: RDF)</vt:lpstr>
      <vt:lpstr>Linked Data: JSON-LD</vt:lpstr>
      <vt:lpstr>Useful RDF schemata</vt:lpstr>
      <vt:lpstr>Interledger Protocol (ILP)</vt:lpstr>
      <vt:lpstr>Bringing it together: COALA IP Protocol</vt:lpstr>
      <vt:lpstr>COALA IP: Place</vt:lpstr>
      <vt:lpstr>COALA IP: Party (only Individual)</vt:lpstr>
      <vt:lpstr>COALA IP: Creation</vt:lpstr>
      <vt:lpstr>COALA IP: Creation (a digital Manifestation)</vt:lpstr>
      <vt:lpstr>COALA IP: Creation (a physical Manifestation)</vt:lpstr>
      <vt:lpstr>COALA IP: Right</vt:lpstr>
      <vt:lpstr>COALA IP: RightsAssignment</vt:lpstr>
      <vt:lpstr>COALA IP: Assertion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COALA IP Protocol  </dc:title>
  <cp:lastModifiedBy>Trent McConaghy</cp:lastModifiedBy>
  <cp:revision>1</cp:revision>
  <dcterms:modified xsi:type="dcterms:W3CDTF">2016-10-29T09:00:14Z</dcterms:modified>
</cp:coreProperties>
</file>