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4F7A"/>
    <a:srgbClr val="166CBC"/>
    <a:srgbClr val="1582CF"/>
    <a:srgbClr val="1682AA"/>
    <a:srgbClr val="175CB3"/>
    <a:srgbClr val="749B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05"/>
    <p:restoredTop sz="94682"/>
  </p:normalViewPr>
  <p:slideViewPr>
    <p:cSldViewPr snapToGrid="0">
      <p:cViewPr varScale="1">
        <p:scale>
          <a:sx n="83" d="100"/>
          <a:sy n="83" d="100"/>
        </p:scale>
        <p:origin x="192" y="1136"/>
      </p:cViewPr>
      <p:guideLst/>
    </p:cSldViewPr>
  </p:slideViewPr>
  <p:notesTextViewPr>
    <p:cViewPr>
      <p:scale>
        <a:sx n="1" d="1"/>
        <a:sy n="1" d="1"/>
      </p:scale>
      <p:origin x="0" y="0"/>
    </p:cViewPr>
  </p:notesTextViewPr>
  <p:notesViewPr>
    <p:cSldViewPr snapToGrid="0">
      <p:cViewPr varScale="1">
        <p:scale>
          <a:sx n="137" d="100"/>
          <a:sy n="137" d="100"/>
        </p:scale>
        <p:origin x="5128" y="20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23380552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67279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har char="-"/>
            </a:pPr>
            <a:r>
              <a:rPr lang="en"/>
              <a:t>In the object you can see that we’re pointing to schema.org’s Person RDF schema</a:t>
            </a:r>
          </a:p>
          <a:p>
            <a:pPr marL="914400" lvl="1" indent="-228600" rtl="0">
              <a:spcBef>
                <a:spcPts val="0"/>
              </a:spcBef>
              <a:buChar char="-"/>
            </a:pPr>
            <a:r>
              <a:rPr lang="en"/>
              <a:t>This allows us to validate all properties of the object for types (like ‘givenName’ and ‘familyName’)</a:t>
            </a:r>
          </a:p>
          <a:p>
            <a:pPr marL="914400" lvl="1" indent="-228600" rtl="0">
              <a:spcBef>
                <a:spcPts val="0"/>
              </a:spcBef>
              <a:buChar char="-"/>
            </a:pPr>
            <a:r>
              <a:rPr lang="en"/>
              <a:t>It also gives us context: If two applications were to use schema.org’s person definition, they’d know that they’re talking about the same thing: a human beings e.g. ‘familyName’</a:t>
            </a:r>
          </a:p>
          <a:p>
            <a:pPr marL="457200" lvl="0" indent="-228600" rtl="0">
              <a:spcBef>
                <a:spcPts val="0"/>
              </a:spcBef>
              <a:buChar char="-"/>
            </a:pPr>
            <a:r>
              <a:rPr lang="en"/>
              <a:t>In the second example you can see the same information described in RDFa</a:t>
            </a:r>
          </a:p>
          <a:p>
            <a:pPr marL="914400" lvl="1" indent="-228600" rtl="0">
              <a:spcBef>
                <a:spcPts val="0"/>
              </a:spcBef>
              <a:buChar char="-"/>
            </a:pPr>
            <a:r>
              <a:rPr lang="en"/>
              <a:t>It highlights the special properties of RDF:</a:t>
            </a:r>
          </a:p>
          <a:p>
            <a:pPr marL="1371600" lvl="2" indent="-228600" rtl="0">
              <a:spcBef>
                <a:spcPts val="0"/>
              </a:spcBef>
              <a:buChar char="-"/>
            </a:pPr>
            <a:r>
              <a:rPr lang="en"/>
              <a:t>Object, Predicate and Subject are all just URIs pointing to documents on the web</a:t>
            </a:r>
          </a:p>
        </p:txBody>
      </p:sp>
    </p:spTree>
    <p:extLst>
      <p:ext uri="{BB962C8B-B14F-4D97-AF65-F5344CB8AC3E}">
        <p14:creationId xmlns:p14="http://schemas.microsoft.com/office/powerpoint/2010/main" val="1109344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har char="-"/>
            </a:pPr>
            <a:r>
              <a:rPr lang="en" dirty="0"/>
              <a:t>For Creation:</a:t>
            </a:r>
          </a:p>
          <a:p>
            <a:pPr marL="914400" lvl="1" indent="-228600" rtl="0">
              <a:spcBef>
                <a:spcPts val="0"/>
              </a:spcBef>
              <a:buChar char="-"/>
            </a:pPr>
            <a:r>
              <a:rPr lang="en" dirty="0"/>
              <a:t>We’d create our own RDF schema and derive our Creation type from </a:t>
            </a:r>
            <a:r>
              <a:rPr lang="en" dirty="0" err="1"/>
              <a:t>schema.org’s</a:t>
            </a:r>
            <a:r>
              <a:rPr lang="en" dirty="0"/>
              <a:t> </a:t>
            </a:r>
            <a:r>
              <a:rPr lang="en" dirty="0" err="1"/>
              <a:t>CreativeWork</a:t>
            </a:r>
            <a:r>
              <a:rPr lang="en" dirty="0"/>
              <a:t>, which would mean that it could be any of its subtypes: super powerful!</a:t>
            </a:r>
          </a:p>
        </p:txBody>
      </p:sp>
    </p:spTree>
    <p:extLst>
      <p:ext uri="{BB962C8B-B14F-4D97-AF65-F5344CB8AC3E}">
        <p14:creationId xmlns:p14="http://schemas.microsoft.com/office/powerpoint/2010/main" val="297332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har char="-"/>
            </a:pPr>
            <a:r>
              <a:rPr lang="en"/>
              <a:t>For Creation:</a:t>
            </a:r>
          </a:p>
          <a:p>
            <a:pPr marL="914400" lvl="1" indent="-228600" rtl="0">
              <a:spcBef>
                <a:spcPts val="0"/>
              </a:spcBef>
              <a:buChar char="-"/>
            </a:pPr>
            <a:r>
              <a:rPr lang="en"/>
              <a:t>We’d create our own RDF schema and derive our Creation type from schema.org’s CreativeWork, which would mean that it could be any of its subtypes: super powerful!</a:t>
            </a:r>
          </a:p>
        </p:txBody>
      </p:sp>
    </p:spTree>
    <p:extLst>
      <p:ext uri="{BB962C8B-B14F-4D97-AF65-F5344CB8AC3E}">
        <p14:creationId xmlns:p14="http://schemas.microsoft.com/office/powerpoint/2010/main" val="76914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har char="-"/>
            </a:pPr>
            <a:r>
              <a:rPr lang="en"/>
              <a:t>COALAIP basically consits of two major standartization efforts:</a:t>
            </a:r>
          </a:p>
          <a:p>
            <a:pPr marL="914400" lvl="1" indent="-228600" rtl="0">
              <a:spcBef>
                <a:spcPts val="0"/>
              </a:spcBef>
              <a:buChar char="-"/>
            </a:pPr>
            <a:r>
              <a:rPr lang="en"/>
              <a:t>How do we all agree to a single, minimum-viable set of data that is needed to record licensing on immutable? ⇒ </a:t>
            </a:r>
            <a:r>
              <a:rPr lang="en" b="1"/>
              <a:t>By standardizing a common RDF schema for digital intellectual property licensing</a:t>
            </a:r>
          </a:p>
          <a:p>
            <a:pPr marL="914400" lvl="1" indent="-228600">
              <a:spcBef>
                <a:spcPts val="0"/>
              </a:spcBef>
              <a:buChar char="-"/>
            </a:pPr>
            <a:r>
              <a:rPr lang="en"/>
              <a:t>How do we make sure that we can trust someones assertion? ⇒ </a:t>
            </a:r>
            <a:r>
              <a:rPr lang="en" b="1"/>
              <a:t>By putting them on immutable ledgers (IPLD) and by baking in ownership aspects of blockchains (ILP)</a:t>
            </a:r>
          </a:p>
        </p:txBody>
      </p:sp>
    </p:spTree>
    <p:extLst>
      <p:ext uri="{BB962C8B-B14F-4D97-AF65-F5344CB8AC3E}">
        <p14:creationId xmlns:p14="http://schemas.microsoft.com/office/powerpoint/2010/main" val="2066195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har char="-"/>
            </a:pPr>
            <a:r>
              <a:rPr lang="en"/>
              <a:t>Straight forward:</a:t>
            </a:r>
          </a:p>
          <a:p>
            <a:pPr marL="914400" lvl="1" indent="-228600" rtl="0">
              <a:spcBef>
                <a:spcPts val="0"/>
              </a:spcBef>
              <a:buChar char="-"/>
            </a:pPr>
            <a:r>
              <a:rPr lang="en"/>
              <a:t>Both ‘@types’ are using IPLD hashes to point to their (immutable RDF schema)</a:t>
            </a:r>
          </a:p>
          <a:p>
            <a:pPr marL="457200" lvl="0" indent="-228600">
              <a:spcBef>
                <a:spcPts val="0"/>
              </a:spcBef>
              <a:buChar char="-"/>
            </a:pPr>
            <a:r>
              <a:rPr lang="en"/>
              <a:t>This object itself can be addressed by resolving its hash: Content-addressing</a:t>
            </a:r>
          </a:p>
        </p:txBody>
      </p:sp>
    </p:spTree>
    <p:extLst>
      <p:ext uri="{BB962C8B-B14F-4D97-AF65-F5344CB8AC3E}">
        <p14:creationId xmlns:p14="http://schemas.microsoft.com/office/powerpoint/2010/main" val="1732658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har char="-"/>
            </a:pPr>
            <a:r>
              <a:rPr lang="en"/>
              <a:t>Basically Party can be derived from schema.org’s Person and Organization, so it could have the exact same properties</a:t>
            </a:r>
          </a:p>
          <a:p>
            <a:pPr marL="457200" lvl="0" indent="-228600" rtl="0">
              <a:spcBef>
                <a:spcPts val="0"/>
              </a:spcBef>
              <a:buChar char="-"/>
            </a:pPr>
            <a:r>
              <a:rPr lang="en"/>
              <a:t>In the COALA IP spec we call it an </a:t>
            </a:r>
            <a:r>
              <a:rPr lang="en" b="1"/>
              <a:t>Individual</a:t>
            </a:r>
            <a:r>
              <a:rPr lang="en"/>
              <a:t>, opposed to an </a:t>
            </a:r>
            <a:r>
              <a:rPr lang="en" b="1"/>
              <a:t>Organization</a:t>
            </a:r>
          </a:p>
        </p:txBody>
      </p:sp>
    </p:spTree>
    <p:extLst>
      <p:ext uri="{BB962C8B-B14F-4D97-AF65-F5344CB8AC3E}">
        <p14:creationId xmlns:p14="http://schemas.microsoft.com/office/powerpoint/2010/main" val="915173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har char="-"/>
            </a:pPr>
            <a:r>
              <a:rPr lang="en"/>
              <a:t>Note that a differentiation has been drawn here: For </a:t>
            </a:r>
            <a:r>
              <a:rPr lang="en" b="1"/>
              <a:t>Creation</a:t>
            </a:r>
            <a:r>
              <a:rPr lang="en"/>
              <a:t>:</a:t>
            </a:r>
          </a:p>
          <a:p>
            <a:pPr marL="914400" lvl="1" indent="-228600" rtl="0">
              <a:spcBef>
                <a:spcPts val="0"/>
              </a:spcBef>
              <a:buChar char="-"/>
            </a:pPr>
            <a:r>
              <a:rPr lang="en"/>
              <a:t>There is a </a:t>
            </a:r>
            <a:r>
              <a:rPr lang="en" b="1"/>
              <a:t>Creation</a:t>
            </a:r>
            <a:r>
              <a:rPr lang="en"/>
              <a:t> RDF schema; and</a:t>
            </a:r>
          </a:p>
          <a:p>
            <a:pPr marL="914400" lvl="1" indent="-228600" rtl="0">
              <a:spcBef>
                <a:spcPts val="0"/>
              </a:spcBef>
              <a:buChar char="-"/>
            </a:pPr>
            <a:r>
              <a:rPr lang="en"/>
              <a:t>There is a </a:t>
            </a:r>
            <a:r>
              <a:rPr lang="en" b="1"/>
              <a:t>Manifestation</a:t>
            </a:r>
            <a:r>
              <a:rPr lang="en"/>
              <a:t> RDF schema (see next slide)</a:t>
            </a:r>
          </a:p>
        </p:txBody>
      </p:sp>
    </p:spTree>
    <p:extLst>
      <p:ext uri="{BB962C8B-B14F-4D97-AF65-F5344CB8AC3E}">
        <p14:creationId xmlns:p14="http://schemas.microsoft.com/office/powerpoint/2010/main" val="1035067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marR="0" lvl="0" indent="-228600" algn="l" rtl="0">
              <a:lnSpc>
                <a:spcPct val="100000"/>
              </a:lnSpc>
              <a:spcBef>
                <a:spcPts val="0"/>
              </a:spcBef>
              <a:spcAft>
                <a:spcPts val="0"/>
              </a:spcAft>
              <a:buChar char="-"/>
            </a:pPr>
            <a:r>
              <a:rPr lang="en"/>
              <a:t>This example shows a digital manifestation of Lord of the Rings (for example an e-book)</a:t>
            </a:r>
          </a:p>
          <a:p>
            <a:pPr marL="457200" marR="0" lvl="0" indent="-228600" algn="l" rtl="0">
              <a:lnSpc>
                <a:spcPct val="100000"/>
              </a:lnSpc>
              <a:spcBef>
                <a:spcPts val="0"/>
              </a:spcBef>
              <a:spcAft>
                <a:spcPts val="0"/>
              </a:spcAft>
              <a:buChar char="-"/>
            </a:pPr>
            <a:r>
              <a:rPr lang="en"/>
              <a:t>Note the following features:</a:t>
            </a:r>
          </a:p>
          <a:p>
            <a:pPr marL="914400" marR="0" lvl="1" indent="-228600" algn="l" rtl="0">
              <a:lnSpc>
                <a:spcPct val="100000"/>
              </a:lnSpc>
              <a:spcBef>
                <a:spcPts val="0"/>
              </a:spcBef>
              <a:spcAft>
                <a:spcPts val="0"/>
              </a:spcAft>
              <a:buChar char="-"/>
            </a:pPr>
            <a:r>
              <a:rPr lang="en"/>
              <a:t>It is linked to a </a:t>
            </a:r>
            <a:r>
              <a:rPr lang="en" b="1"/>
              <a:t>Creation</a:t>
            </a:r>
          </a:p>
          <a:p>
            <a:pPr marL="914400" marR="0" lvl="1" indent="-228600" algn="l" rtl="0">
              <a:lnSpc>
                <a:spcPct val="100000"/>
              </a:lnSpc>
              <a:spcBef>
                <a:spcPts val="0"/>
              </a:spcBef>
              <a:spcAft>
                <a:spcPts val="0"/>
              </a:spcAft>
              <a:buChar char="-"/>
            </a:pPr>
            <a:r>
              <a:rPr lang="en"/>
              <a:t>It is linked to a blob file on IPFS</a:t>
            </a:r>
          </a:p>
          <a:p>
            <a:pPr marL="914400" marR="0" lvl="1" indent="-228600" algn="l" rtl="0">
              <a:lnSpc>
                <a:spcPct val="100000"/>
              </a:lnSpc>
              <a:spcBef>
                <a:spcPts val="0"/>
              </a:spcBef>
              <a:spcAft>
                <a:spcPts val="0"/>
              </a:spcAft>
              <a:buChar char="-"/>
            </a:pPr>
            <a:r>
              <a:rPr lang="en"/>
              <a:t>For the blob file there is a list of fingerprints (numerical values that describe the media file: a md5 hash, a pHash, a image-match vector and so on)</a:t>
            </a:r>
          </a:p>
          <a:p>
            <a:pPr marL="914400" marR="0" lvl="1" indent="-228600" algn="l" rtl="0">
              <a:lnSpc>
                <a:spcPct val="100000"/>
              </a:lnSpc>
              <a:spcBef>
                <a:spcPts val="0"/>
              </a:spcBef>
              <a:spcAft>
                <a:spcPts val="0"/>
              </a:spcAft>
              <a:buChar char="-"/>
            </a:pPr>
            <a:r>
              <a:rPr lang="en"/>
              <a:t>The location it was created</a:t>
            </a:r>
          </a:p>
        </p:txBody>
      </p:sp>
    </p:spTree>
    <p:extLst>
      <p:ext uri="{BB962C8B-B14F-4D97-AF65-F5344CB8AC3E}">
        <p14:creationId xmlns:p14="http://schemas.microsoft.com/office/powerpoint/2010/main" val="1759007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marR="0" lvl="0" indent="-228600" algn="l" rtl="0">
              <a:lnSpc>
                <a:spcPct val="100000"/>
              </a:lnSpc>
              <a:spcBef>
                <a:spcPts val="0"/>
              </a:spcBef>
              <a:spcAft>
                <a:spcPts val="0"/>
              </a:spcAft>
              <a:buChar char="-"/>
            </a:pPr>
            <a:r>
              <a:rPr lang="en"/>
              <a:t>This example shows a </a:t>
            </a:r>
            <a:r>
              <a:rPr lang="en" b="1"/>
              <a:t>PHYSICAL</a:t>
            </a:r>
            <a:r>
              <a:rPr lang="en"/>
              <a:t> manifestation of Lord of the Rings (for example an actual book)</a:t>
            </a:r>
          </a:p>
          <a:p>
            <a:pPr marL="914400" marR="0" lvl="1" indent="-228600" algn="l" rtl="0">
              <a:lnSpc>
                <a:spcPct val="100000"/>
              </a:lnSpc>
              <a:spcBef>
                <a:spcPts val="0"/>
              </a:spcBef>
              <a:spcAft>
                <a:spcPts val="0"/>
              </a:spcAft>
              <a:buChar char="-"/>
            </a:pPr>
            <a:r>
              <a:rPr lang="en"/>
              <a:t>As of now, we do not care for this case: However its nice to have it in the back of our heads</a:t>
            </a:r>
          </a:p>
        </p:txBody>
      </p:sp>
    </p:spTree>
    <p:extLst>
      <p:ext uri="{BB962C8B-B14F-4D97-AF65-F5344CB8AC3E}">
        <p14:creationId xmlns:p14="http://schemas.microsoft.com/office/powerpoint/2010/main" val="1377184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marR="0" lvl="0" indent="-228600" algn="l" rtl="0">
              <a:lnSpc>
                <a:spcPct val="100000"/>
              </a:lnSpc>
              <a:spcBef>
                <a:spcPts val="0"/>
              </a:spcBef>
              <a:spcAft>
                <a:spcPts val="0"/>
              </a:spcAft>
              <a:buChar char="-"/>
            </a:pPr>
            <a:r>
              <a:rPr lang="en"/>
              <a:t>Main features:</a:t>
            </a:r>
          </a:p>
          <a:p>
            <a:pPr marL="914400" marR="0" lvl="1" indent="-228600" algn="l" rtl="0">
              <a:lnSpc>
                <a:spcPct val="100000"/>
              </a:lnSpc>
              <a:spcBef>
                <a:spcPts val="0"/>
              </a:spcBef>
              <a:spcAft>
                <a:spcPts val="0"/>
              </a:spcAft>
              <a:buChar char="-"/>
            </a:pPr>
            <a:r>
              <a:rPr lang="en"/>
              <a:t>A </a:t>
            </a:r>
            <a:r>
              <a:rPr lang="en" b="1"/>
              <a:t>Right</a:t>
            </a:r>
            <a:r>
              <a:rPr lang="en"/>
              <a:t> has a property called ‘manifestation’ pointing a </a:t>
            </a:r>
            <a:r>
              <a:rPr lang="en" b="1"/>
              <a:t>Manifestation </a:t>
            </a:r>
            <a:r>
              <a:rPr lang="en"/>
              <a:t>of a </a:t>
            </a:r>
            <a:r>
              <a:rPr lang="en" b="1"/>
              <a:t>Creation</a:t>
            </a:r>
          </a:p>
          <a:p>
            <a:pPr marL="914400" marR="0" lvl="1" indent="-228600" algn="l" rtl="0">
              <a:lnSpc>
                <a:spcPct val="100000"/>
              </a:lnSpc>
              <a:spcBef>
                <a:spcPts val="0"/>
              </a:spcBef>
              <a:spcAft>
                <a:spcPts val="0"/>
              </a:spcAft>
              <a:buChar char="-"/>
            </a:pPr>
            <a:r>
              <a:rPr lang="en"/>
              <a:t>Additionally a Right has a set of properties that allow a user to determine the outline of a right</a:t>
            </a:r>
          </a:p>
          <a:p>
            <a:pPr marL="1371600" marR="0" lvl="2" indent="-228600" algn="l" rtl="0">
              <a:lnSpc>
                <a:spcPct val="100000"/>
              </a:lnSpc>
              <a:spcBef>
                <a:spcPts val="0"/>
              </a:spcBef>
              <a:spcAft>
                <a:spcPts val="0"/>
              </a:spcAft>
              <a:buChar char="-"/>
            </a:pPr>
            <a:r>
              <a:rPr lang="en"/>
              <a:t>‘usages’ : The type of a Right and how it can be used</a:t>
            </a:r>
          </a:p>
          <a:p>
            <a:pPr marL="1371600" marR="0" lvl="2" indent="-228600" algn="l" rtl="0">
              <a:lnSpc>
                <a:spcPct val="100000"/>
              </a:lnSpc>
              <a:spcBef>
                <a:spcPts val="0"/>
              </a:spcBef>
              <a:spcAft>
                <a:spcPts val="0"/>
              </a:spcAft>
              <a:buChar char="-"/>
            </a:pPr>
            <a:r>
              <a:rPr lang="en"/>
              <a:t>‘territory’: Where in the world the Right is applicable</a:t>
            </a:r>
          </a:p>
          <a:p>
            <a:pPr marL="1371600" marR="0" lvl="2" indent="-228600" algn="l" rtl="0">
              <a:lnSpc>
                <a:spcPct val="100000"/>
              </a:lnSpc>
              <a:spcBef>
                <a:spcPts val="0"/>
              </a:spcBef>
              <a:spcAft>
                <a:spcPts val="0"/>
              </a:spcAft>
              <a:buChar char="-"/>
            </a:pPr>
            <a:r>
              <a:rPr lang="en"/>
              <a:t>‘context’: A context in which the Right must be exercised</a:t>
            </a:r>
          </a:p>
          <a:p>
            <a:pPr marL="1371600" marR="0" lvl="2" indent="-228600" algn="l" rtl="0">
              <a:lnSpc>
                <a:spcPct val="100000"/>
              </a:lnSpc>
              <a:spcBef>
                <a:spcPts val="0"/>
              </a:spcBef>
              <a:spcAft>
                <a:spcPts val="0"/>
              </a:spcAft>
              <a:buChar char="-"/>
            </a:pPr>
            <a:r>
              <a:rPr lang="en"/>
              <a:t>‘exclusive’: A flag indicating whether or not a Right is exclusive to a rights holder</a:t>
            </a:r>
          </a:p>
        </p:txBody>
      </p:sp>
    </p:spTree>
    <p:extLst>
      <p:ext uri="{BB962C8B-B14F-4D97-AF65-F5344CB8AC3E}">
        <p14:creationId xmlns:p14="http://schemas.microsoft.com/office/powerpoint/2010/main" val="764034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3951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marR="0" lvl="0" indent="-228600" algn="l" rtl="0">
              <a:lnSpc>
                <a:spcPct val="100000"/>
              </a:lnSpc>
              <a:spcBef>
                <a:spcPts val="0"/>
              </a:spcBef>
              <a:spcAft>
                <a:spcPts val="0"/>
              </a:spcAft>
              <a:buChar char="-"/>
            </a:pPr>
            <a:r>
              <a:rPr lang="en"/>
              <a:t>A  LCC RRM RightsAssignment by specification is nothing more than a “transfer of a right”</a:t>
            </a:r>
          </a:p>
          <a:p>
            <a:pPr marL="457200" marR="0" lvl="0" indent="-228600" algn="l" rtl="0">
              <a:lnSpc>
                <a:spcPct val="100000"/>
              </a:lnSpc>
              <a:spcBef>
                <a:spcPts val="0"/>
              </a:spcBef>
              <a:spcAft>
                <a:spcPts val="0"/>
              </a:spcAft>
              <a:buChar char="-"/>
            </a:pPr>
            <a:r>
              <a:rPr lang="en"/>
              <a:t>It </a:t>
            </a:r>
            <a:r>
              <a:rPr lang="en" b="1"/>
              <a:t>wouldn’t</a:t>
            </a:r>
            <a:r>
              <a:rPr lang="en"/>
              <a:t> make sense to model a transfer object, when we instead can just literally </a:t>
            </a:r>
            <a:r>
              <a:rPr lang="en" b="1"/>
              <a:t>transfer</a:t>
            </a:r>
            <a:r>
              <a:rPr lang="en"/>
              <a:t> a Right on a ledger that allows it.</a:t>
            </a:r>
          </a:p>
          <a:p>
            <a:pPr marR="0" lvl="0" algn="l" rtl="0">
              <a:lnSpc>
                <a:spcPct val="100000"/>
              </a:lnSpc>
              <a:spcBef>
                <a:spcPts val="0"/>
              </a:spcBef>
              <a:spcAft>
                <a:spcPts val="0"/>
              </a:spcAft>
              <a:buNone/>
            </a:pPr>
            <a:endParaRPr/>
          </a:p>
          <a:p>
            <a:pPr marR="0" lvl="0" algn="l" rtl="0">
              <a:lnSpc>
                <a:spcPct val="100000"/>
              </a:lnSpc>
              <a:spcBef>
                <a:spcPts val="0"/>
              </a:spcBef>
              <a:spcAft>
                <a:spcPts val="0"/>
              </a:spcAft>
              <a:buNone/>
            </a:pPr>
            <a:r>
              <a:rPr lang="en"/>
              <a:t>What is a ledger that allows a transfer for the COALA IP Protocol?</a:t>
            </a:r>
          </a:p>
          <a:p>
            <a:pPr marR="0" lvl="0" algn="l" rtl="0">
              <a:lnSpc>
                <a:spcPct val="100000"/>
              </a:lnSpc>
              <a:spcBef>
                <a:spcPts val="0"/>
              </a:spcBef>
              <a:spcAft>
                <a:spcPts val="0"/>
              </a:spcAft>
              <a:buNone/>
            </a:pPr>
            <a:endParaRPr/>
          </a:p>
          <a:p>
            <a:pPr marR="0" lvl="0" algn="l" rtl="0">
              <a:lnSpc>
                <a:spcPct val="100000"/>
              </a:lnSpc>
              <a:spcBef>
                <a:spcPts val="0"/>
              </a:spcBef>
              <a:spcAft>
                <a:spcPts val="0"/>
              </a:spcAft>
              <a:buNone/>
            </a:pPr>
            <a:r>
              <a:rPr lang="en"/>
              <a:t>⇒ A ledger that implements the Interledger Protocol.</a:t>
            </a:r>
          </a:p>
          <a:p>
            <a:pPr marR="0" lvl="0" algn="l" rtl="0">
              <a:lnSpc>
                <a:spcPct val="100000"/>
              </a:lnSpc>
              <a:spcBef>
                <a:spcPts val="0"/>
              </a:spcBef>
              <a:spcAft>
                <a:spcPts val="0"/>
              </a:spcAft>
              <a:buNone/>
            </a:pPr>
            <a:endParaRPr/>
          </a:p>
          <a:p>
            <a:pPr marR="0" lvl="0" algn="l" rtl="0">
              <a:lnSpc>
                <a:spcPct val="100000"/>
              </a:lnSpc>
              <a:spcBef>
                <a:spcPts val="0"/>
              </a:spcBef>
              <a:spcAft>
                <a:spcPts val="0"/>
              </a:spcAft>
              <a:buNone/>
            </a:pPr>
            <a:r>
              <a:rPr lang="en"/>
              <a:t>Why?</a:t>
            </a:r>
          </a:p>
          <a:p>
            <a:pPr marL="457200" marR="0" lvl="0" indent="-228600" algn="l" rtl="0">
              <a:lnSpc>
                <a:spcPct val="100000"/>
              </a:lnSpc>
              <a:spcBef>
                <a:spcPts val="0"/>
              </a:spcBef>
              <a:spcAft>
                <a:spcPts val="0"/>
              </a:spcAft>
              <a:buChar char="-"/>
            </a:pPr>
            <a:r>
              <a:rPr lang="en"/>
              <a:t>Because it’s an open and free standard (they’re a W3C working group)</a:t>
            </a:r>
          </a:p>
          <a:p>
            <a:pPr marL="457200" marR="0" lvl="0" indent="-228600" algn="l" rtl="0">
              <a:lnSpc>
                <a:spcPct val="100000"/>
              </a:lnSpc>
              <a:spcBef>
                <a:spcPts val="0"/>
              </a:spcBef>
              <a:spcAft>
                <a:spcPts val="0"/>
              </a:spcAft>
              <a:buChar char="-"/>
            </a:pPr>
            <a:r>
              <a:rPr lang="en"/>
              <a:t>Because it enables provenance tracking of assets (all transactions are linked to each other)</a:t>
            </a:r>
          </a:p>
          <a:p>
            <a:pPr marL="457200" marR="0" lvl="0" indent="-228600" algn="l" rtl="0">
              <a:lnSpc>
                <a:spcPct val="100000"/>
              </a:lnSpc>
              <a:spcBef>
                <a:spcPts val="0"/>
              </a:spcBef>
              <a:spcAft>
                <a:spcPts val="0"/>
              </a:spcAft>
              <a:buChar char="-"/>
            </a:pPr>
            <a:r>
              <a:rPr lang="en"/>
              <a:t>Because it enables true ownership of assets (only priv key owner can transfer)</a:t>
            </a:r>
          </a:p>
          <a:p>
            <a:pPr marL="457200" marR="0" lvl="0" indent="-228600" algn="l" rtl="0">
              <a:lnSpc>
                <a:spcPct val="100000"/>
              </a:lnSpc>
              <a:spcBef>
                <a:spcPts val="0"/>
              </a:spcBef>
              <a:spcAft>
                <a:spcPts val="0"/>
              </a:spcAft>
              <a:buChar char="-"/>
            </a:pPr>
            <a:r>
              <a:rPr lang="en"/>
              <a:t>Because they allow for pretty cool types of transfers (cross-ledger transfers, escrows, multisig, …)</a:t>
            </a:r>
          </a:p>
        </p:txBody>
      </p:sp>
    </p:spTree>
    <p:extLst>
      <p:ext uri="{BB962C8B-B14F-4D97-AF65-F5344CB8AC3E}">
        <p14:creationId xmlns:p14="http://schemas.microsoft.com/office/powerpoint/2010/main" val="13304775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R="0" lvl="0" algn="l" rtl="0">
              <a:lnSpc>
                <a:spcPct val="100000"/>
              </a:lnSpc>
              <a:spcBef>
                <a:spcPts val="0"/>
              </a:spcBef>
              <a:spcAft>
                <a:spcPts val="0"/>
              </a:spcAft>
              <a:buNone/>
            </a:pPr>
            <a:r>
              <a:rPr lang="en"/>
              <a:t>Of course, data cannot be altered on an immutable ledger. However, an interpreter that looks at the data could take assertion data to make choices on what data to show to an end user.</a:t>
            </a:r>
          </a:p>
          <a:p>
            <a:pPr marR="0" lvl="0" algn="l" rtl="0">
              <a:lnSpc>
                <a:spcPct val="100000"/>
              </a:lnSpc>
              <a:spcBef>
                <a:spcPts val="0"/>
              </a:spcBef>
              <a:spcAft>
                <a:spcPts val="0"/>
              </a:spcAft>
              <a:buNone/>
            </a:pPr>
            <a:r>
              <a:rPr lang="en"/>
              <a:t>In this case it would be a quite easy choice to say that “32 Campbell’s Soup Cans” was created by “Andy Warhol” and “The Scream” wasn’t since the great and well-trusted “Museum of Modern Art of New York City” made assertions on those facts, stating that The Scream’s author </a:t>
            </a:r>
            <a:r>
              <a:rPr lang="en" b="1"/>
              <a:t>is not</a:t>
            </a:r>
            <a:r>
              <a:rPr lang="en"/>
              <a:t> Andy Warhol.</a:t>
            </a:r>
          </a:p>
        </p:txBody>
      </p:sp>
    </p:spTree>
    <p:extLst>
      <p:ext uri="{BB962C8B-B14F-4D97-AF65-F5344CB8AC3E}">
        <p14:creationId xmlns:p14="http://schemas.microsoft.com/office/powerpoint/2010/main" val="1736500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har char="-"/>
            </a:pPr>
            <a:r>
              <a:rPr lang="en"/>
              <a:t>COALAIP basically consits of two major standartization efforts:</a:t>
            </a:r>
          </a:p>
          <a:p>
            <a:pPr marL="914400" lvl="1" indent="-228600" rtl="0">
              <a:spcBef>
                <a:spcPts val="0"/>
              </a:spcBef>
              <a:buChar char="-"/>
            </a:pPr>
            <a:r>
              <a:rPr lang="en"/>
              <a:t>How do we all agree to a single, minimum-viable set of data that is needed to record licensing on immutable? ⇒ </a:t>
            </a:r>
            <a:r>
              <a:rPr lang="en" b="1"/>
              <a:t>By standardizing a common RDF schema for digital intellectual property licensing</a:t>
            </a:r>
          </a:p>
          <a:p>
            <a:pPr marL="914400" lvl="1" indent="-228600" rtl="0">
              <a:spcBef>
                <a:spcPts val="0"/>
              </a:spcBef>
              <a:buChar char="-"/>
            </a:pPr>
            <a:r>
              <a:rPr lang="en"/>
              <a:t>How do we make sure that we can trust someones assertion? ⇒ </a:t>
            </a:r>
            <a:r>
              <a:rPr lang="en" b="1"/>
              <a:t>By putting them on immutable ledgers (IPLD) and by baking in ownership aspects of blockchains (ILP)</a:t>
            </a:r>
          </a:p>
        </p:txBody>
      </p:sp>
    </p:spTree>
    <p:extLst>
      <p:ext uri="{BB962C8B-B14F-4D97-AF65-F5344CB8AC3E}">
        <p14:creationId xmlns:p14="http://schemas.microsoft.com/office/powerpoint/2010/main" val="1064619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9989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07843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har char="-"/>
            </a:pPr>
            <a:r>
              <a:rPr lang="en"/>
              <a:t>The four documents described were mostly used in the specification</a:t>
            </a:r>
          </a:p>
          <a:p>
            <a:pPr marL="914400" lvl="1" indent="-228600" rtl="0">
              <a:spcBef>
                <a:spcPts val="0"/>
              </a:spcBef>
              <a:buChar char="-"/>
            </a:pPr>
            <a:r>
              <a:rPr lang="en"/>
              <a:t>Mainly the LCC RRM was considered, as it features proper data models for digital licensing</a:t>
            </a:r>
          </a:p>
          <a:p>
            <a:pPr marL="914400" lvl="1" indent="-228600" rtl="0">
              <a:spcBef>
                <a:spcPts val="0"/>
              </a:spcBef>
              <a:buChar char="-"/>
            </a:pPr>
            <a:r>
              <a:rPr lang="en"/>
              <a:t>The LCC EM was discarded as it was just a base/meta model. As a replacement RDF was used (fairly similar)</a:t>
            </a:r>
          </a:p>
          <a:p>
            <a:pPr marL="457200" lvl="0" indent="-228600" rtl="0">
              <a:spcBef>
                <a:spcPts val="0"/>
              </a:spcBef>
              <a:buChar char="-"/>
            </a:pPr>
            <a:r>
              <a:rPr lang="en"/>
              <a:t>As the conclusion says: they were all written in an </a:t>
            </a:r>
            <a:r>
              <a:rPr lang="en" b="1"/>
              <a:t>implementation-agnostic</a:t>
            </a:r>
            <a:r>
              <a:rPr lang="en"/>
              <a:t> style (meaning they are unopinionated about technologies)</a:t>
            </a:r>
          </a:p>
        </p:txBody>
      </p:sp>
    </p:spTree>
    <p:extLst>
      <p:ext uri="{BB962C8B-B14F-4D97-AF65-F5344CB8AC3E}">
        <p14:creationId xmlns:p14="http://schemas.microsoft.com/office/powerpoint/2010/main" val="846720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har char="-"/>
            </a:pPr>
            <a:r>
              <a:rPr lang="en"/>
              <a:t>Picture shows it clearly: Everything is connected to everything</a:t>
            </a:r>
          </a:p>
          <a:p>
            <a:pPr marL="914400" lvl="1" indent="-228600" rtl="0">
              <a:spcBef>
                <a:spcPts val="0"/>
              </a:spcBef>
              <a:buChar char="-"/>
            </a:pPr>
            <a:r>
              <a:rPr lang="en"/>
              <a:t>LCC RRM is a theoretical model, so everything was composed to link to everything</a:t>
            </a:r>
          </a:p>
          <a:p>
            <a:pPr marL="914400" lvl="1" indent="-228600" rtl="0">
              <a:spcBef>
                <a:spcPts val="0"/>
              </a:spcBef>
              <a:buChar char="-"/>
            </a:pPr>
            <a:r>
              <a:rPr lang="en"/>
              <a:t>In an actual implementation with JSON-LD and IPLD, this will not pose a problem. Why? Because RDF</a:t>
            </a:r>
          </a:p>
          <a:p>
            <a:pPr marL="457200" lvl="0" indent="-228600" rtl="0">
              <a:spcBef>
                <a:spcPts val="0"/>
              </a:spcBef>
              <a:buChar char="-"/>
            </a:pPr>
            <a:r>
              <a:rPr lang="en" b="1"/>
              <a:t>Context</a:t>
            </a:r>
            <a:r>
              <a:rPr lang="en"/>
              <a:t> is ignored as an entity, as in the LCC RRM it’s just an abstract class that allows all kinds of types to be linked</a:t>
            </a:r>
          </a:p>
          <a:p>
            <a:pPr marL="914400" lvl="1" indent="-228600" rtl="0">
              <a:spcBef>
                <a:spcPts val="0"/>
              </a:spcBef>
              <a:buChar char="-"/>
            </a:pPr>
            <a:r>
              <a:rPr lang="en"/>
              <a:t>⇒ Hence: </a:t>
            </a:r>
            <a:r>
              <a:rPr lang="en" b="1"/>
              <a:t>7 main entities</a:t>
            </a:r>
          </a:p>
        </p:txBody>
      </p:sp>
    </p:spTree>
    <p:extLst>
      <p:ext uri="{BB962C8B-B14F-4D97-AF65-F5344CB8AC3E}">
        <p14:creationId xmlns:p14="http://schemas.microsoft.com/office/powerpoint/2010/main" val="1602680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Basically IPLD is two things:</a:t>
            </a:r>
          </a:p>
          <a:p>
            <a:pPr lvl="0">
              <a:spcBef>
                <a:spcPts val="0"/>
              </a:spcBef>
              <a:buNone/>
            </a:pPr>
            <a:endParaRPr/>
          </a:p>
          <a:p>
            <a:pPr marL="457200" lvl="0" indent="-228600" rtl="0">
              <a:spcBef>
                <a:spcPts val="0"/>
              </a:spcBef>
              <a:buChar char="-"/>
            </a:pPr>
            <a:r>
              <a:rPr lang="en"/>
              <a:t>It allows cryptographical integrity-checking of data by merkle-linking json objects</a:t>
            </a:r>
          </a:p>
          <a:p>
            <a:pPr lvl="0" rtl="0">
              <a:spcBef>
                <a:spcPts val="0"/>
              </a:spcBef>
              <a:buNone/>
            </a:pPr>
            <a:endParaRPr/>
          </a:p>
          <a:p>
            <a:pPr marL="457200" lvl="0" indent="-228600" rtl="0">
              <a:spcBef>
                <a:spcPts val="0"/>
              </a:spcBef>
              <a:buChar char="-"/>
            </a:pPr>
            <a:r>
              <a:rPr lang="en"/>
              <a:t>It allows to retrieve data using paths and content-addressed storage</a:t>
            </a:r>
          </a:p>
        </p:txBody>
      </p:sp>
    </p:spTree>
    <p:extLst>
      <p:ext uri="{BB962C8B-B14F-4D97-AF65-F5344CB8AC3E}">
        <p14:creationId xmlns:p14="http://schemas.microsoft.com/office/powerpoint/2010/main" val="368754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har char="-"/>
            </a:pPr>
            <a:r>
              <a:rPr lang="en"/>
              <a:t>We’re importing ipld as a Python package</a:t>
            </a:r>
          </a:p>
          <a:p>
            <a:pPr marL="457200" lvl="0" indent="-228600" rtl="0">
              <a:spcBef>
                <a:spcPts val="0"/>
              </a:spcBef>
              <a:buChar char="-"/>
            </a:pPr>
            <a:r>
              <a:rPr lang="en"/>
              <a:t>We’re creating a regular Python dicts</a:t>
            </a:r>
          </a:p>
          <a:p>
            <a:pPr marL="457200" lvl="0" indent="-228600" rtl="0">
              <a:spcBef>
                <a:spcPts val="0"/>
              </a:spcBef>
              <a:buChar char="-"/>
            </a:pPr>
            <a:r>
              <a:rPr lang="en"/>
              <a:t>We’re serializing the Python dict using a function of IPLD called ‘marshal’</a:t>
            </a:r>
          </a:p>
          <a:p>
            <a:pPr marL="914400" lvl="1" indent="-228600" rtl="0">
              <a:spcBef>
                <a:spcPts val="0"/>
              </a:spcBef>
              <a:buChar char="-"/>
            </a:pPr>
            <a:r>
              <a:rPr lang="en"/>
              <a:t>The result is a binary string representation</a:t>
            </a:r>
          </a:p>
          <a:p>
            <a:pPr marL="914400" lvl="1" indent="-228600" rtl="0">
              <a:spcBef>
                <a:spcPts val="0"/>
              </a:spcBef>
              <a:buChar char="-"/>
            </a:pPr>
            <a:r>
              <a:rPr lang="en"/>
              <a:t>Internally, the object is regularily transformed to a CBOR</a:t>
            </a:r>
          </a:p>
          <a:p>
            <a:pPr marL="1371600" lvl="2" indent="-228600" rtl="0">
              <a:spcBef>
                <a:spcPts val="0"/>
              </a:spcBef>
              <a:buChar char="-"/>
            </a:pPr>
            <a:r>
              <a:rPr lang="en"/>
              <a:t>If a property of type {‘/’: &lt;IPLD hash&gt;} is encountered, then it’s value is tagged with IANA CBOR Tag 258 (Juan Benet wants to register this tag for IPLD)</a:t>
            </a:r>
          </a:p>
          <a:p>
            <a:pPr marL="457200" lvl="0" indent="-228600" rtl="0">
              <a:spcBef>
                <a:spcPts val="0"/>
              </a:spcBef>
              <a:buChar char="-"/>
            </a:pPr>
            <a:r>
              <a:rPr lang="en"/>
              <a:t>We’re ‘multihashing’ the object</a:t>
            </a:r>
          </a:p>
          <a:p>
            <a:pPr marL="914400" lvl="1" indent="-228600" rtl="0">
              <a:spcBef>
                <a:spcPts val="0"/>
              </a:spcBef>
              <a:buChar char="-"/>
            </a:pPr>
            <a:r>
              <a:rPr lang="en"/>
              <a:t>The object is hashed with an arbitrary hash function (in our case SHA2-256 - don’t panic, it works with whatever fn you prefer)</a:t>
            </a:r>
          </a:p>
          <a:p>
            <a:pPr marL="914400" lvl="1" indent="-228600" rtl="0">
              <a:spcBef>
                <a:spcPts val="0"/>
              </a:spcBef>
              <a:buChar char="-"/>
            </a:pPr>
            <a:r>
              <a:rPr lang="en"/>
              <a:t>However, the hash is also prefixed with a hexadecimal value representing the hash function it was hashed with (self-identifying hash function so to speak)</a:t>
            </a:r>
          </a:p>
          <a:p>
            <a:pPr marL="457200" lvl="0" indent="-228600" rtl="0">
              <a:spcBef>
                <a:spcPts val="0"/>
              </a:spcBef>
              <a:buChar char="-"/>
            </a:pPr>
            <a:r>
              <a:rPr lang="en"/>
              <a:t>And woops: We have our first IPLD hash</a:t>
            </a:r>
          </a:p>
        </p:txBody>
      </p:sp>
    </p:spTree>
    <p:extLst>
      <p:ext uri="{BB962C8B-B14F-4D97-AF65-F5344CB8AC3E}">
        <p14:creationId xmlns:p14="http://schemas.microsoft.com/office/powerpoint/2010/main" val="11529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har char="-"/>
            </a:pPr>
            <a:r>
              <a:rPr lang="en"/>
              <a:t>Vocabulary: A RDF statement always consists of three parts: </a:t>
            </a:r>
            <a:r>
              <a:rPr lang="en" b="1"/>
              <a:t>Subject - Predicate - Object</a:t>
            </a:r>
          </a:p>
          <a:p>
            <a:pPr marL="457200" lvl="0" indent="-228600" rtl="0">
              <a:spcBef>
                <a:spcPts val="0"/>
              </a:spcBef>
              <a:buChar char="-"/>
            </a:pPr>
            <a:r>
              <a:rPr lang="en"/>
              <a:t>All three entities are links (URIs) pointing somewhere</a:t>
            </a:r>
          </a:p>
          <a:p>
            <a:pPr marL="457200" lvl="0" indent="-228600" rtl="0">
              <a:spcBef>
                <a:spcPts val="0"/>
              </a:spcBef>
              <a:buChar char="-"/>
            </a:pPr>
            <a:r>
              <a:rPr lang="en"/>
              <a:t>Subject: Lessig’s blog</a:t>
            </a:r>
          </a:p>
          <a:p>
            <a:pPr marL="457200" lvl="0" indent="-228600" rtl="0">
              <a:spcBef>
                <a:spcPts val="0"/>
              </a:spcBef>
              <a:buChar char="-"/>
            </a:pPr>
            <a:r>
              <a:rPr lang="en"/>
              <a:t>Predicate: xhtml’s RDF schema definition of a license</a:t>
            </a:r>
          </a:p>
          <a:p>
            <a:pPr marL="457200" lvl="0" indent="-228600">
              <a:spcBef>
                <a:spcPts val="0"/>
              </a:spcBef>
              <a:buChar char="-"/>
            </a:pPr>
            <a:r>
              <a:rPr lang="en"/>
              <a:t>Object: The CreativeCommons Attribution license</a:t>
            </a:r>
          </a:p>
        </p:txBody>
      </p:sp>
    </p:spTree>
    <p:extLst>
      <p:ext uri="{BB962C8B-B14F-4D97-AF65-F5344CB8AC3E}">
        <p14:creationId xmlns:p14="http://schemas.microsoft.com/office/powerpoint/2010/main" val="509753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0" y="6070"/>
            <a:ext cx="9144000" cy="5137430"/>
          </a:xfrm>
          <a:prstGeom prst="rect">
            <a:avLst/>
          </a:prstGeom>
        </p:spPr>
        <p:txBody>
          <a:bodyPr lIns="91425" tIns="91425" rIns="91425" bIns="91425" anchor="ctr"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body">
    <p:spTree>
      <p:nvGrpSpPr>
        <p:cNvPr id="1" name="Shape 16"/>
        <p:cNvGrpSpPr/>
        <p:nvPr/>
      </p:nvGrpSpPr>
      <p:grpSpPr>
        <a:xfrm>
          <a:off x="0" y="0"/>
          <a:ext cx="0" cy="0"/>
          <a:chOff x="0" y="0"/>
          <a:chExt cx="0" cy="0"/>
        </a:xfrm>
      </p:grpSpPr>
      <p:sp>
        <p:nvSpPr>
          <p:cNvPr id="5" name="Shape 6"/>
          <p:cNvSpPr txBox="1">
            <a:spLocks noGrp="1"/>
          </p:cNvSpPr>
          <p:nvPr>
            <p:ph type="title"/>
          </p:nvPr>
        </p:nvSpPr>
        <p:spPr>
          <a:xfrm>
            <a:off x="311700" y="246255"/>
            <a:ext cx="8520600" cy="572700"/>
          </a:xfrm>
          <a:prstGeom prst="rect">
            <a:avLst/>
          </a:prstGeom>
          <a:noFill/>
          <a:ln>
            <a:noFill/>
          </a:ln>
        </p:spPr>
        <p:txBody>
          <a:bodyPr lIns="91425" tIns="91425" rIns="91425" bIns="91425" anchor="t" anchorCtr="0"/>
          <a:lstStyle>
            <a:lvl1pPr lvl="0">
              <a:spcBef>
                <a:spcPts val="0"/>
              </a:spcBef>
              <a:buSzPct val="100000"/>
              <a:buNone/>
              <a:defRPr sz="2800">
                <a:solidFill>
                  <a:srgbClr val="166CBC"/>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dirty="0"/>
          </a:p>
        </p:txBody>
      </p:sp>
      <p:sp>
        <p:nvSpPr>
          <p:cNvPr id="6" name="Shape 7"/>
          <p:cNvSpPr txBox="1">
            <a:spLocks noGrp="1"/>
          </p:cNvSpPr>
          <p:nvPr>
            <p:ph idx="1"/>
          </p:nvPr>
        </p:nvSpPr>
        <p:spPr>
          <a:xfrm>
            <a:off x="311700" y="966651"/>
            <a:ext cx="8520600" cy="3602224"/>
          </a:xfrm>
          <a:prstGeom prst="rect">
            <a:avLst/>
          </a:prstGeom>
          <a:noFill/>
          <a:ln>
            <a:noFill/>
          </a:ln>
        </p:spPr>
        <p:txBody>
          <a:bodyPr lIns="91425" tIns="91425" rIns="91425" bIns="91425" anchor="t" anchorCtr="0"/>
          <a:lstStyle>
            <a:lvl1pPr lvl="0">
              <a:lnSpc>
                <a:spcPct val="115000"/>
              </a:lnSpc>
              <a:spcBef>
                <a:spcPts val="0"/>
              </a:spcBef>
              <a:spcAft>
                <a:spcPts val="1600"/>
              </a:spcAft>
              <a:buSzPct val="100000"/>
              <a:defRPr sz="1600">
                <a:solidFill>
                  <a:srgbClr val="174F7A"/>
                </a:solidFill>
              </a:defRPr>
            </a:lvl1pPr>
            <a:lvl2pPr lvl="1">
              <a:lnSpc>
                <a:spcPct val="115000"/>
              </a:lnSpc>
              <a:spcBef>
                <a:spcPts val="0"/>
              </a:spcBef>
              <a:spcAft>
                <a:spcPts val="1600"/>
              </a:spcAft>
              <a:defRPr/>
            </a:lvl2pPr>
            <a:lvl3pPr lvl="2">
              <a:lnSpc>
                <a:spcPct val="115000"/>
              </a:lnSpc>
              <a:spcBef>
                <a:spcPts val="0"/>
              </a:spcBef>
              <a:spcAft>
                <a:spcPts val="1600"/>
              </a:spcAft>
              <a:defRPr/>
            </a:lvl3pPr>
            <a:lvl4pPr lvl="3">
              <a:lnSpc>
                <a:spcPct val="115000"/>
              </a:lnSpc>
              <a:spcBef>
                <a:spcPts val="0"/>
              </a:spcBef>
              <a:spcAft>
                <a:spcPts val="1600"/>
              </a:spcAft>
              <a:defRPr/>
            </a:lvl4pPr>
            <a:lvl5pPr lvl="4">
              <a:lnSpc>
                <a:spcPct val="115000"/>
              </a:lnSpc>
              <a:spcBef>
                <a:spcPts val="0"/>
              </a:spcBef>
              <a:spcAft>
                <a:spcPts val="1600"/>
              </a:spcAft>
              <a:defRPr/>
            </a:lvl5pPr>
            <a:lvl6pPr lvl="5">
              <a:lnSpc>
                <a:spcPct val="115000"/>
              </a:lnSpc>
              <a:spcBef>
                <a:spcPts val="0"/>
              </a:spcBef>
              <a:spcAft>
                <a:spcPts val="1600"/>
              </a:spcAft>
              <a:defRPr/>
            </a:lvl6pPr>
            <a:lvl7pPr lvl="6">
              <a:lnSpc>
                <a:spcPct val="115000"/>
              </a:lnSpc>
              <a:spcBef>
                <a:spcPts val="0"/>
              </a:spcBef>
              <a:spcAft>
                <a:spcPts val="1600"/>
              </a:spcAft>
              <a:defRPr/>
            </a:lvl7pPr>
            <a:lvl8pPr lvl="7">
              <a:lnSpc>
                <a:spcPct val="115000"/>
              </a:lnSpc>
              <a:spcBef>
                <a:spcPts val="0"/>
              </a:spcBef>
              <a:spcAft>
                <a:spcPts val="1600"/>
              </a:spcAft>
              <a:defRPr/>
            </a:lvl8pPr>
            <a:lvl9pPr lvl="8">
              <a:lnSpc>
                <a:spcPct val="115000"/>
              </a:lnSpc>
              <a:spcBef>
                <a:spcPts val="0"/>
              </a:spcBef>
              <a:spcAft>
                <a:spcPts val="1600"/>
              </a:spcAft>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25"/>
        <p:cNvGrpSpPr/>
        <p:nvPr/>
      </p:nvGrpSpPr>
      <p:grpSpPr>
        <a:xfrm>
          <a:off x="0" y="0"/>
          <a:ext cx="0" cy="0"/>
          <a:chOff x="0" y="0"/>
          <a:chExt cx="0" cy="0"/>
        </a:xfrm>
      </p:grpSpPr>
      <p:sp>
        <p:nvSpPr>
          <p:cNvPr id="7" name="Shape 6"/>
          <p:cNvSpPr txBox="1">
            <a:spLocks noGrp="1"/>
          </p:cNvSpPr>
          <p:nvPr>
            <p:ph type="title"/>
          </p:nvPr>
        </p:nvSpPr>
        <p:spPr>
          <a:xfrm>
            <a:off x="311700" y="246255"/>
            <a:ext cx="8520600" cy="572700"/>
          </a:xfrm>
          <a:prstGeom prst="rect">
            <a:avLst/>
          </a:prstGeom>
          <a:noFill/>
          <a:ln>
            <a:noFill/>
          </a:ln>
        </p:spPr>
        <p:txBody>
          <a:bodyPr lIns="91425" tIns="91425" rIns="91425" bIns="91425" anchor="t" anchorCtr="0"/>
          <a:lstStyle>
            <a:lvl1pPr lvl="0">
              <a:spcBef>
                <a:spcPts val="0"/>
              </a:spcBef>
              <a:buSzPct val="100000"/>
              <a:buNone/>
              <a:defRPr sz="2800"/>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2" name="Rectangle 1"/>
          <p:cNvSpPr/>
          <p:nvPr userDrawn="1"/>
        </p:nvSpPr>
        <p:spPr>
          <a:xfrm>
            <a:off x="0" y="0"/>
            <a:ext cx="9144000" cy="98559"/>
          </a:xfrm>
          <a:prstGeom prst="rect">
            <a:avLst/>
          </a:prstGeom>
          <a:solidFill>
            <a:srgbClr val="749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hape 6"/>
          <p:cNvSpPr txBox="1">
            <a:spLocks noGrp="1"/>
          </p:cNvSpPr>
          <p:nvPr>
            <p:ph type="title"/>
          </p:nvPr>
        </p:nvSpPr>
        <p:spPr>
          <a:xfrm>
            <a:off x="311700" y="246255"/>
            <a:ext cx="8520600" cy="572700"/>
          </a:xfrm>
          <a:prstGeom prst="rect">
            <a:avLst/>
          </a:prstGeom>
          <a:noFill/>
          <a:ln>
            <a:noFill/>
          </a:ln>
        </p:spPr>
        <p:txBody>
          <a:bodyPr lIns="91425" tIns="91425" rIns="91425" bIns="91425" anchor="t" anchorCtr="0"/>
          <a:lstStyle>
            <a:lvl1pPr lvl="0">
              <a:spcBef>
                <a:spcPts val="0"/>
              </a:spcBef>
              <a:buSzPct val="100000"/>
              <a:buNone/>
              <a:defRPr sz="2800"/>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dirty="0"/>
          </a:p>
        </p:txBody>
      </p:sp>
      <p:sp>
        <p:nvSpPr>
          <p:cNvPr id="7" name="Shape 7"/>
          <p:cNvSpPr txBox="1">
            <a:spLocks noGrp="1"/>
          </p:cNvSpPr>
          <p:nvPr>
            <p:ph type="body" idx="1"/>
          </p:nvPr>
        </p:nvSpPr>
        <p:spPr>
          <a:xfrm>
            <a:off x="311700" y="966651"/>
            <a:ext cx="8520600" cy="3602224"/>
          </a:xfrm>
          <a:prstGeom prst="rect">
            <a:avLst/>
          </a:prstGeom>
          <a:noFill/>
          <a:ln>
            <a:noFill/>
          </a:ln>
        </p:spPr>
        <p:txBody>
          <a:bodyPr lIns="91425" tIns="91425" rIns="91425" bIns="91425" anchor="t" anchorCtr="0"/>
          <a:lstStyle>
            <a:lvl1pPr lvl="0">
              <a:lnSpc>
                <a:spcPct val="115000"/>
              </a:lnSpc>
              <a:spcBef>
                <a:spcPts val="0"/>
              </a:spcBef>
              <a:spcAft>
                <a:spcPts val="1600"/>
              </a:spcAft>
              <a:buSzPct val="100000"/>
              <a:defRPr sz="1800"/>
            </a:lvl1pPr>
            <a:lvl2pPr lvl="1">
              <a:lnSpc>
                <a:spcPct val="115000"/>
              </a:lnSpc>
              <a:spcBef>
                <a:spcPts val="0"/>
              </a:spcBef>
              <a:spcAft>
                <a:spcPts val="1600"/>
              </a:spcAft>
              <a:defRPr/>
            </a:lvl2pPr>
            <a:lvl3pPr lvl="2">
              <a:lnSpc>
                <a:spcPct val="115000"/>
              </a:lnSpc>
              <a:spcBef>
                <a:spcPts val="0"/>
              </a:spcBef>
              <a:spcAft>
                <a:spcPts val="1600"/>
              </a:spcAft>
              <a:defRPr/>
            </a:lvl3pPr>
            <a:lvl4pPr lvl="3">
              <a:lnSpc>
                <a:spcPct val="115000"/>
              </a:lnSpc>
              <a:spcBef>
                <a:spcPts val="0"/>
              </a:spcBef>
              <a:spcAft>
                <a:spcPts val="1600"/>
              </a:spcAft>
              <a:defRPr/>
            </a:lvl4pPr>
            <a:lvl5pPr lvl="4">
              <a:lnSpc>
                <a:spcPct val="115000"/>
              </a:lnSpc>
              <a:spcBef>
                <a:spcPts val="0"/>
              </a:spcBef>
              <a:spcAft>
                <a:spcPts val="1600"/>
              </a:spcAft>
              <a:defRPr/>
            </a:lvl5pPr>
            <a:lvl6pPr lvl="5">
              <a:lnSpc>
                <a:spcPct val="115000"/>
              </a:lnSpc>
              <a:spcBef>
                <a:spcPts val="0"/>
              </a:spcBef>
              <a:spcAft>
                <a:spcPts val="1600"/>
              </a:spcAft>
              <a:defRPr/>
            </a:lvl6pPr>
            <a:lvl7pPr lvl="6">
              <a:lnSpc>
                <a:spcPct val="115000"/>
              </a:lnSpc>
              <a:spcBef>
                <a:spcPts val="0"/>
              </a:spcBef>
              <a:spcAft>
                <a:spcPts val="1600"/>
              </a:spcAft>
              <a:defRPr/>
            </a:lvl7pPr>
            <a:lvl8pPr lvl="7">
              <a:lnSpc>
                <a:spcPct val="115000"/>
              </a:lnSpc>
              <a:spcBef>
                <a:spcPts val="0"/>
              </a:spcBef>
              <a:spcAft>
                <a:spcPts val="1600"/>
              </a:spcAft>
              <a:defRPr/>
            </a:lvl8pPr>
            <a:lvl9pPr lvl="8">
              <a:lnSpc>
                <a:spcPct val="115000"/>
              </a:lnSpc>
              <a:spcBef>
                <a:spcPts val="0"/>
              </a:spcBef>
              <a:spcAft>
                <a:spcPts val="1600"/>
              </a:spcAft>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166CBC"/>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800"/>
        </a:spcBef>
        <a:spcAft>
          <a:spcPts val="800"/>
        </a:spcAft>
        <a:buNone/>
        <a:defRPr sz="1600" b="0" i="0" u="none" strike="noStrike" cap="none">
          <a:solidFill>
            <a:srgbClr val="1682AA"/>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0" y="0"/>
            <a:ext cx="9144000" cy="5211900"/>
          </a:xfrm>
          <a:prstGeom prst="rect">
            <a:avLst/>
          </a:prstGeom>
        </p:spPr>
        <p:txBody>
          <a:bodyPr lIns="91425" tIns="91425" rIns="91425" bIns="91425" anchor="ctr" anchorCtr="0">
            <a:noAutofit/>
          </a:bodyPr>
          <a:lstStyle/>
          <a:p>
            <a:pPr lvl="0">
              <a:spcBef>
                <a:spcPts val="0"/>
              </a:spcBef>
              <a:buNone/>
            </a:pPr>
            <a:r>
              <a:rPr lang="en" sz="6000" dirty="0"/>
              <a:t>COALA IP </a:t>
            </a:r>
            <a:r>
              <a:rPr lang="en" sz="6000" dirty="0" smtClean="0"/>
              <a:t>Protocol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grpSp>
        <p:nvGrpSpPr>
          <p:cNvPr id="7" name="Group 6"/>
          <p:cNvGrpSpPr/>
          <p:nvPr/>
        </p:nvGrpSpPr>
        <p:grpSpPr>
          <a:xfrm>
            <a:off x="293225" y="1000075"/>
            <a:ext cx="8539075" cy="2762028"/>
            <a:chOff x="293225" y="1000075"/>
            <a:chExt cx="8539075" cy="3975486"/>
          </a:xfrm>
        </p:grpSpPr>
        <p:sp>
          <p:nvSpPr>
            <p:cNvPr id="8" name="Shape 181"/>
            <p:cNvSpPr/>
            <p:nvPr/>
          </p:nvSpPr>
          <p:spPr>
            <a:xfrm>
              <a:off x="354000" y="1107361"/>
              <a:ext cx="8478300" cy="3868200"/>
            </a:xfrm>
            <a:prstGeom prst="rect">
              <a:avLst/>
            </a:prstGeom>
            <a:solidFill>
              <a:schemeClr val="bg1">
                <a:lumMod val="85000"/>
              </a:schemeClr>
            </a:solidFill>
            <a:ln w="9525" cap="flat" cmpd="sng">
              <a:no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181"/>
            <p:cNvSpPr/>
            <p:nvPr/>
          </p:nvSpPr>
          <p:spPr>
            <a:xfrm>
              <a:off x="293225" y="1000075"/>
              <a:ext cx="8478300" cy="3868200"/>
            </a:xfrm>
            <a:prstGeom prst="rect">
              <a:avLst/>
            </a:prstGeom>
            <a:solidFill>
              <a:schemeClr val="lt2"/>
            </a:solidFill>
            <a:ln w="9525" cap="flat" cmpd="sng">
              <a:no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12" name="Shape 11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Linked Data: JSON-LD</a:t>
            </a:r>
          </a:p>
        </p:txBody>
      </p:sp>
      <p:sp>
        <p:nvSpPr>
          <p:cNvPr id="113" name="Shape 113"/>
          <p:cNvSpPr txBox="1">
            <a:spLocks noGrp="1"/>
          </p:cNvSpPr>
          <p:nvPr>
            <p:ph idx="1"/>
          </p:nvPr>
        </p:nvSpPr>
        <p:spPr>
          <a:prstGeom prst="rect">
            <a:avLst/>
          </a:prstGeom>
        </p:spPr>
        <p:txBody>
          <a:bodyPr lIns="91425" tIns="91425" rIns="91425" bIns="91425" anchor="t" anchorCtr="0">
            <a:noAutofit/>
          </a:bodyPr>
          <a:lstStyle/>
          <a:p>
            <a:pPr marL="457200" lvl="0" indent="-228600" rtl="0">
              <a:spcBef>
                <a:spcPts val="0"/>
              </a:spcBef>
            </a:pPr>
            <a:r>
              <a:rPr lang="en" dirty="0"/>
              <a:t>A data structure to serialize RDF in JSON</a:t>
            </a:r>
          </a:p>
        </p:txBody>
      </p:sp>
      <p:grpSp>
        <p:nvGrpSpPr>
          <p:cNvPr id="10" name="Group 9"/>
          <p:cNvGrpSpPr/>
          <p:nvPr/>
        </p:nvGrpSpPr>
        <p:grpSpPr>
          <a:xfrm>
            <a:off x="293225" y="3762486"/>
            <a:ext cx="8539075" cy="1269354"/>
            <a:chOff x="293225" y="1000075"/>
            <a:chExt cx="8539075" cy="4116709"/>
          </a:xfrm>
        </p:grpSpPr>
        <p:sp>
          <p:nvSpPr>
            <p:cNvPr id="11" name="Shape 181"/>
            <p:cNvSpPr/>
            <p:nvPr/>
          </p:nvSpPr>
          <p:spPr>
            <a:xfrm>
              <a:off x="354000" y="1248585"/>
              <a:ext cx="8478300" cy="3868199"/>
            </a:xfrm>
            <a:prstGeom prst="rect">
              <a:avLst/>
            </a:prstGeom>
            <a:solidFill>
              <a:schemeClr val="bg1">
                <a:lumMod val="85000"/>
              </a:schemeClr>
            </a:solidFill>
            <a:ln w="9525" cap="flat" cmpd="sng">
              <a:no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181"/>
            <p:cNvSpPr/>
            <p:nvPr/>
          </p:nvSpPr>
          <p:spPr>
            <a:xfrm>
              <a:off x="293225" y="1000075"/>
              <a:ext cx="8478300" cy="3868200"/>
            </a:xfrm>
            <a:prstGeom prst="rect">
              <a:avLst/>
            </a:prstGeom>
            <a:solidFill>
              <a:schemeClr val="lt2"/>
            </a:solidFill>
            <a:ln w="9525" cap="flat" cmpd="sng">
              <a:no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14" name="Shape 114"/>
          <p:cNvSpPr txBox="1"/>
          <p:nvPr/>
        </p:nvSpPr>
        <p:spPr>
          <a:xfrm>
            <a:off x="311700" y="1419495"/>
            <a:ext cx="8044500" cy="3510226"/>
          </a:xfrm>
          <a:prstGeom prst="rect">
            <a:avLst/>
          </a:prstGeom>
          <a:noFill/>
          <a:ln>
            <a:noFill/>
          </a:ln>
        </p:spPr>
        <p:txBody>
          <a:bodyPr lIns="91425" tIns="91425" rIns="91425" bIns="91425" anchor="t" anchorCtr="0">
            <a:noAutofit/>
          </a:bodyPr>
          <a:lstStyle/>
          <a:p>
            <a:pPr lvl="0" rtl="0">
              <a:lnSpc>
                <a:spcPct val="190909"/>
              </a:lnSpc>
              <a:spcBef>
                <a:spcPts val="0"/>
              </a:spcBef>
              <a:spcAft>
                <a:spcPts val="1500"/>
              </a:spcAft>
              <a:buClr>
                <a:schemeClr val="dk1"/>
              </a:buClr>
              <a:buSzPct val="91666"/>
              <a:buFont typeface="Arial"/>
              <a:buNone/>
            </a:pPr>
            <a:r>
              <a:rPr lang="en" sz="1200" b="1" dirty="0">
                <a:solidFill>
                  <a:srgbClr val="174F7A"/>
                </a:solidFill>
                <a:latin typeface="Courier New"/>
                <a:ea typeface="Courier New"/>
                <a:cs typeface="Courier New"/>
                <a:sym typeface="Courier New"/>
              </a:rPr>
              <a:t>{</a:t>
            </a:r>
            <a:br>
              <a:rPr lang="en" sz="1200" b="1" dirty="0">
                <a:solidFill>
                  <a:srgbClr val="174F7A"/>
                </a:solidFill>
                <a:latin typeface="Courier New"/>
                <a:ea typeface="Courier New"/>
                <a:cs typeface="Courier New"/>
                <a:sym typeface="Courier New"/>
              </a:rPr>
            </a:br>
            <a:r>
              <a:rPr lang="en" sz="1200" b="1" dirty="0">
                <a:solidFill>
                  <a:srgbClr val="174F7A"/>
                </a:solidFill>
                <a:latin typeface="Courier New"/>
                <a:ea typeface="Courier New"/>
                <a:cs typeface="Courier New"/>
                <a:sym typeface="Courier New"/>
              </a:rPr>
              <a:t>  "@type": "http://</a:t>
            </a:r>
            <a:r>
              <a:rPr lang="en" sz="1200" b="1" dirty="0" err="1">
                <a:solidFill>
                  <a:srgbClr val="174F7A"/>
                </a:solidFill>
                <a:latin typeface="Courier New"/>
                <a:ea typeface="Courier New"/>
                <a:cs typeface="Courier New"/>
                <a:sym typeface="Courier New"/>
              </a:rPr>
              <a:t>schema.org</a:t>
            </a:r>
            <a:r>
              <a:rPr lang="en" sz="1200" b="1" dirty="0">
                <a:solidFill>
                  <a:srgbClr val="174F7A"/>
                </a:solidFill>
                <a:latin typeface="Courier New"/>
                <a:ea typeface="Courier New"/>
                <a:cs typeface="Courier New"/>
                <a:sym typeface="Courier New"/>
              </a:rPr>
              <a:t>/Person",</a:t>
            </a:r>
            <a:br>
              <a:rPr lang="en" sz="1200" b="1" dirty="0">
                <a:solidFill>
                  <a:srgbClr val="174F7A"/>
                </a:solidFill>
                <a:latin typeface="Courier New"/>
                <a:ea typeface="Courier New"/>
                <a:cs typeface="Courier New"/>
                <a:sym typeface="Courier New"/>
              </a:rPr>
            </a:br>
            <a:r>
              <a:rPr lang="en" sz="1200" b="1" dirty="0">
                <a:solidFill>
                  <a:srgbClr val="174F7A"/>
                </a:solidFill>
                <a:latin typeface="Courier New"/>
                <a:ea typeface="Courier New"/>
                <a:cs typeface="Courier New"/>
                <a:sym typeface="Courier New"/>
              </a:rPr>
              <a:t>  "@id": "http://</a:t>
            </a:r>
            <a:r>
              <a:rPr lang="en" sz="1200" b="1" dirty="0" err="1">
                <a:solidFill>
                  <a:srgbClr val="174F7A"/>
                </a:solidFill>
                <a:latin typeface="Courier New"/>
                <a:ea typeface="Courier New"/>
                <a:cs typeface="Courier New"/>
                <a:sym typeface="Courier New"/>
              </a:rPr>
              <a:t>example.com</a:t>
            </a:r>
            <a:r>
              <a:rPr lang="en" sz="1200" b="1" dirty="0">
                <a:solidFill>
                  <a:srgbClr val="174F7A"/>
                </a:solidFill>
                <a:latin typeface="Courier New"/>
                <a:ea typeface="Courier New"/>
                <a:cs typeface="Courier New"/>
                <a:sym typeface="Courier New"/>
              </a:rPr>
              <a:t>/data/</a:t>
            </a:r>
            <a:r>
              <a:rPr lang="en" sz="1200" b="1" dirty="0" err="1">
                <a:solidFill>
                  <a:srgbClr val="174F7A"/>
                </a:solidFill>
                <a:latin typeface="Courier New"/>
                <a:ea typeface="Courier New"/>
                <a:cs typeface="Courier New"/>
                <a:sym typeface="Courier New"/>
              </a:rPr>
              <a:t>AndyWarhol</a:t>
            </a:r>
            <a:r>
              <a:rPr lang="en" sz="1200" b="1" dirty="0">
                <a:solidFill>
                  <a:srgbClr val="174F7A"/>
                </a:solidFill>
                <a:latin typeface="Courier New"/>
                <a:ea typeface="Courier New"/>
                <a:cs typeface="Courier New"/>
                <a:sym typeface="Courier New"/>
              </a:rPr>
              <a:t>",</a:t>
            </a:r>
            <a:br>
              <a:rPr lang="en" sz="1200" b="1" dirty="0">
                <a:solidFill>
                  <a:srgbClr val="174F7A"/>
                </a:solidFill>
                <a:latin typeface="Courier New"/>
                <a:ea typeface="Courier New"/>
                <a:cs typeface="Courier New"/>
                <a:sym typeface="Courier New"/>
              </a:rPr>
            </a:br>
            <a:r>
              <a:rPr lang="en" sz="1200" b="1" dirty="0">
                <a:solidFill>
                  <a:srgbClr val="174F7A"/>
                </a:solidFill>
                <a:latin typeface="Courier New"/>
                <a:ea typeface="Courier New"/>
                <a:cs typeface="Courier New"/>
                <a:sym typeface="Courier New"/>
              </a:rPr>
              <a:t>  "</a:t>
            </a:r>
            <a:r>
              <a:rPr lang="en" sz="1200" b="1" dirty="0" err="1">
                <a:solidFill>
                  <a:srgbClr val="174F7A"/>
                </a:solidFill>
                <a:latin typeface="Courier New"/>
                <a:ea typeface="Courier New"/>
                <a:cs typeface="Courier New"/>
                <a:sym typeface="Courier New"/>
              </a:rPr>
              <a:t>givenName</a:t>
            </a:r>
            <a:r>
              <a:rPr lang="en" sz="1200" b="1" dirty="0">
                <a:solidFill>
                  <a:srgbClr val="174F7A"/>
                </a:solidFill>
                <a:latin typeface="Courier New"/>
                <a:ea typeface="Courier New"/>
                <a:cs typeface="Courier New"/>
                <a:sym typeface="Courier New"/>
              </a:rPr>
              <a:t>": "Andy",</a:t>
            </a:r>
            <a:br>
              <a:rPr lang="en" sz="1200" b="1" dirty="0">
                <a:solidFill>
                  <a:srgbClr val="174F7A"/>
                </a:solidFill>
                <a:latin typeface="Courier New"/>
                <a:ea typeface="Courier New"/>
                <a:cs typeface="Courier New"/>
                <a:sym typeface="Courier New"/>
              </a:rPr>
            </a:br>
            <a:r>
              <a:rPr lang="en" sz="1200" b="1" dirty="0">
                <a:solidFill>
                  <a:srgbClr val="174F7A"/>
                </a:solidFill>
                <a:latin typeface="Courier New"/>
                <a:ea typeface="Courier New"/>
                <a:cs typeface="Courier New"/>
                <a:sym typeface="Courier New"/>
              </a:rPr>
              <a:t>  "</a:t>
            </a:r>
            <a:r>
              <a:rPr lang="en" sz="1200" b="1" dirty="0" err="1">
                <a:solidFill>
                  <a:srgbClr val="174F7A"/>
                </a:solidFill>
                <a:latin typeface="Courier New"/>
                <a:ea typeface="Courier New"/>
                <a:cs typeface="Courier New"/>
                <a:sym typeface="Courier New"/>
              </a:rPr>
              <a:t>familyName</a:t>
            </a:r>
            <a:r>
              <a:rPr lang="en" sz="1200" b="1" dirty="0">
                <a:solidFill>
                  <a:srgbClr val="174F7A"/>
                </a:solidFill>
                <a:latin typeface="Courier New"/>
                <a:ea typeface="Courier New"/>
                <a:cs typeface="Courier New"/>
                <a:sym typeface="Courier New"/>
              </a:rPr>
              <a:t>": "Warhol",</a:t>
            </a:r>
            <a:br>
              <a:rPr lang="en" sz="1200" b="1" dirty="0">
                <a:solidFill>
                  <a:srgbClr val="174F7A"/>
                </a:solidFill>
                <a:latin typeface="Courier New"/>
                <a:ea typeface="Courier New"/>
                <a:cs typeface="Courier New"/>
                <a:sym typeface="Courier New"/>
              </a:rPr>
            </a:br>
            <a:r>
              <a:rPr lang="en" sz="1200" b="1" dirty="0">
                <a:solidFill>
                  <a:srgbClr val="174F7A"/>
                </a:solidFill>
                <a:latin typeface="Courier New"/>
                <a:ea typeface="Courier New"/>
                <a:cs typeface="Courier New"/>
                <a:sym typeface="Courier New"/>
              </a:rPr>
              <a:t>}</a:t>
            </a:r>
          </a:p>
          <a:p>
            <a:pPr lvl="0" rtl="0">
              <a:lnSpc>
                <a:spcPct val="190909"/>
              </a:lnSpc>
              <a:spcBef>
                <a:spcPts val="0"/>
              </a:spcBef>
              <a:spcAft>
                <a:spcPts val="1500"/>
              </a:spcAft>
              <a:buClr>
                <a:schemeClr val="dk1"/>
              </a:buClr>
              <a:buSzPct val="91666"/>
              <a:buFont typeface="Arial"/>
              <a:buNone/>
            </a:pPr>
            <a:r>
              <a:rPr lang="en" sz="1200" b="1" dirty="0">
                <a:solidFill>
                  <a:srgbClr val="174F7A"/>
                </a:solidFill>
                <a:latin typeface="Courier New"/>
                <a:ea typeface="Courier New"/>
                <a:cs typeface="Courier New"/>
                <a:sym typeface="Courier New"/>
              </a:rPr>
              <a:t>http:</a:t>
            </a:r>
            <a:r>
              <a:rPr lang="en" sz="1200" b="1" i="1" dirty="0">
                <a:solidFill>
                  <a:srgbClr val="174F7A"/>
                </a:solidFill>
                <a:latin typeface="Courier New"/>
                <a:ea typeface="Courier New"/>
                <a:cs typeface="Courier New"/>
                <a:sym typeface="Courier New"/>
              </a:rPr>
              <a:t>//</a:t>
            </a:r>
            <a:r>
              <a:rPr lang="en" sz="1200" b="1" i="1" dirty="0" err="1">
                <a:solidFill>
                  <a:srgbClr val="174F7A"/>
                </a:solidFill>
                <a:latin typeface="Courier New"/>
                <a:ea typeface="Courier New"/>
                <a:cs typeface="Courier New"/>
                <a:sym typeface="Courier New"/>
              </a:rPr>
              <a:t>example.com</a:t>
            </a:r>
            <a:r>
              <a:rPr lang="en" sz="1200" b="1" i="1" dirty="0">
                <a:solidFill>
                  <a:srgbClr val="174F7A"/>
                </a:solidFill>
                <a:latin typeface="Courier New"/>
                <a:ea typeface="Courier New"/>
                <a:cs typeface="Courier New"/>
                <a:sym typeface="Courier New"/>
              </a:rPr>
              <a:t>/data/</a:t>
            </a:r>
            <a:r>
              <a:rPr lang="en" sz="1200" b="1" i="1" dirty="0" err="1">
                <a:solidFill>
                  <a:srgbClr val="174F7A"/>
                </a:solidFill>
                <a:latin typeface="Courier New"/>
                <a:ea typeface="Courier New"/>
                <a:cs typeface="Courier New"/>
                <a:sym typeface="Courier New"/>
              </a:rPr>
              <a:t>AndyWarhol</a:t>
            </a:r>
            <a:r>
              <a:rPr lang="en" sz="1200" b="1" dirty="0">
                <a:solidFill>
                  <a:srgbClr val="174F7A"/>
                </a:solidFill>
                <a:latin typeface="Courier New"/>
                <a:ea typeface="Courier New"/>
                <a:cs typeface="Courier New"/>
                <a:sym typeface="Courier New"/>
              </a:rPr>
              <a:t/>
            </a:r>
            <a:br>
              <a:rPr lang="en" sz="1200" b="1" dirty="0">
                <a:solidFill>
                  <a:srgbClr val="174F7A"/>
                </a:solidFill>
                <a:latin typeface="Courier New"/>
                <a:ea typeface="Courier New"/>
                <a:cs typeface="Courier New"/>
                <a:sym typeface="Courier New"/>
              </a:rPr>
            </a:br>
            <a:r>
              <a:rPr lang="en" sz="1200" b="1" dirty="0">
                <a:solidFill>
                  <a:srgbClr val="174F7A"/>
                </a:solidFill>
                <a:latin typeface="Courier New"/>
                <a:ea typeface="Courier New"/>
                <a:cs typeface="Courier New"/>
                <a:sym typeface="Courier New"/>
              </a:rPr>
              <a:t>  http:</a:t>
            </a:r>
            <a:r>
              <a:rPr lang="en" sz="1200" b="1" i="1" dirty="0">
                <a:solidFill>
                  <a:srgbClr val="174F7A"/>
                </a:solidFill>
                <a:latin typeface="Courier New"/>
                <a:ea typeface="Courier New"/>
                <a:cs typeface="Courier New"/>
                <a:sym typeface="Courier New"/>
              </a:rPr>
              <a:t>//www.w3.org/1999/02/22-rdf-syntax-ns#type</a:t>
            </a:r>
            <a:r>
              <a:rPr lang="en" sz="1200" b="1" dirty="0">
                <a:solidFill>
                  <a:srgbClr val="174F7A"/>
                </a:solidFill>
                <a:latin typeface="Courier New"/>
                <a:ea typeface="Courier New"/>
                <a:cs typeface="Courier New"/>
                <a:sym typeface="Courier New"/>
              </a:rPr>
              <a:t/>
            </a:r>
            <a:br>
              <a:rPr lang="en" sz="1200" b="1" dirty="0">
                <a:solidFill>
                  <a:srgbClr val="174F7A"/>
                </a:solidFill>
                <a:latin typeface="Courier New"/>
                <a:ea typeface="Courier New"/>
                <a:cs typeface="Courier New"/>
                <a:sym typeface="Courier New"/>
              </a:rPr>
            </a:br>
            <a:r>
              <a:rPr lang="en" sz="1200" b="1" dirty="0">
                <a:solidFill>
                  <a:srgbClr val="174F7A"/>
                </a:solidFill>
                <a:latin typeface="Courier New"/>
                <a:ea typeface="Courier New"/>
                <a:cs typeface="Courier New"/>
                <a:sym typeface="Courier New"/>
              </a:rPr>
              <a:t>    http:</a:t>
            </a:r>
            <a:r>
              <a:rPr lang="en" sz="1200" b="1" i="1" dirty="0">
                <a:solidFill>
                  <a:srgbClr val="174F7A"/>
                </a:solidFill>
                <a:latin typeface="Courier New"/>
                <a:ea typeface="Courier New"/>
                <a:cs typeface="Courier New"/>
                <a:sym typeface="Courier New"/>
              </a:rPr>
              <a:t>//</a:t>
            </a:r>
            <a:r>
              <a:rPr lang="en" sz="1200" b="1" i="1" dirty="0" err="1">
                <a:solidFill>
                  <a:srgbClr val="174F7A"/>
                </a:solidFill>
                <a:latin typeface="Courier New"/>
                <a:ea typeface="Courier New"/>
                <a:cs typeface="Courier New"/>
                <a:sym typeface="Courier New"/>
              </a:rPr>
              <a:t>schema.org</a:t>
            </a:r>
            <a:r>
              <a:rPr lang="en" sz="1200" b="1" i="1" dirty="0">
                <a:solidFill>
                  <a:srgbClr val="174F7A"/>
                </a:solidFill>
                <a:latin typeface="Courier New"/>
                <a:ea typeface="Courier New"/>
                <a:cs typeface="Courier New"/>
                <a:sym typeface="Courier New"/>
              </a:rPr>
              <a:t>/Person .</a:t>
            </a:r>
          </a:p>
          <a:p>
            <a:pPr lvl="0">
              <a:spcBef>
                <a:spcPts val="0"/>
              </a:spcBef>
              <a:buNone/>
            </a:pPr>
            <a:endParaRPr sz="1200" b="1" dirty="0">
              <a:solidFill>
                <a:srgbClr val="174F7A"/>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dirty="0"/>
              <a:t>Useful RDF schemata</a:t>
            </a:r>
          </a:p>
        </p:txBody>
      </p:sp>
      <p:sp>
        <p:nvSpPr>
          <p:cNvPr id="120" name="Shape 120"/>
          <p:cNvSpPr txBox="1">
            <a:spLocks noGrp="1"/>
          </p:cNvSpPr>
          <p:nvPr>
            <p:ph type="body" idx="4294967295"/>
          </p:nvPr>
        </p:nvSpPr>
        <p:spPr>
          <a:xfrm>
            <a:off x="912591" y="1418136"/>
            <a:ext cx="3755203" cy="3119029"/>
          </a:xfrm>
          <a:prstGeom prst="rect">
            <a:avLst/>
          </a:prstGeom>
        </p:spPr>
        <p:txBody>
          <a:bodyPr lIns="91425" tIns="91425" rIns="91425" bIns="91425" anchor="t" anchorCtr="0">
            <a:noAutofit/>
          </a:bodyPr>
          <a:lstStyle/>
          <a:p>
            <a:pPr marL="36000" lvl="0" indent="-342900" rtl="0">
              <a:spcBef>
                <a:spcPts val="0"/>
              </a:spcBef>
              <a:spcAft>
                <a:spcPts val="600"/>
              </a:spcAft>
              <a:buSzPct val="100000"/>
              <a:tabLst>
                <a:tab pos="36000" algn="l"/>
              </a:tabLst>
            </a:pPr>
            <a:r>
              <a:rPr lang="en" sz="1600" dirty="0">
                <a:solidFill>
                  <a:srgbClr val="166CBC"/>
                </a:solidFill>
              </a:rPr>
              <a:t>LCC RRM Party:</a:t>
            </a:r>
          </a:p>
          <a:p>
            <a:pPr marL="36000" lvl="1" indent="-342900" rtl="0">
              <a:spcBef>
                <a:spcPts val="0"/>
              </a:spcBef>
              <a:spcAft>
                <a:spcPts val="600"/>
              </a:spcAft>
              <a:buSzPct val="100000"/>
              <a:tabLst>
                <a:tab pos="36000" algn="l"/>
              </a:tabLst>
            </a:pPr>
            <a:r>
              <a:rPr lang="en" sz="1600" dirty="0" err="1">
                <a:solidFill>
                  <a:srgbClr val="174F7A"/>
                </a:solidFill>
              </a:rPr>
              <a:t>schema.org</a:t>
            </a:r>
            <a:r>
              <a:rPr lang="en" sz="1600" dirty="0">
                <a:solidFill>
                  <a:srgbClr val="174F7A"/>
                </a:solidFill>
              </a:rPr>
              <a:t>/Person</a:t>
            </a:r>
          </a:p>
          <a:p>
            <a:pPr marL="36000" lvl="1" indent="-342900" rtl="0">
              <a:spcBef>
                <a:spcPts val="0"/>
              </a:spcBef>
              <a:spcAft>
                <a:spcPts val="600"/>
              </a:spcAft>
              <a:buSzPct val="100000"/>
              <a:tabLst>
                <a:tab pos="36000" algn="l"/>
              </a:tabLst>
            </a:pPr>
            <a:r>
              <a:rPr lang="en" sz="1600" dirty="0" err="1" smtClean="0">
                <a:solidFill>
                  <a:srgbClr val="174F7A"/>
                </a:solidFill>
              </a:rPr>
              <a:t>schema.org</a:t>
            </a:r>
            <a:r>
              <a:rPr lang="en" sz="1600" dirty="0" smtClean="0">
                <a:solidFill>
                  <a:srgbClr val="174F7A"/>
                </a:solidFill>
              </a:rPr>
              <a:t>/Organization</a:t>
            </a:r>
            <a:endParaRPr lang="pl-PL" sz="1600" dirty="0" smtClean="0">
              <a:solidFill>
                <a:srgbClr val="174F7A"/>
              </a:solidFill>
            </a:endParaRPr>
          </a:p>
          <a:p>
            <a:pPr marL="36000" lvl="1" indent="-342900" rtl="0">
              <a:spcBef>
                <a:spcPts val="0"/>
              </a:spcBef>
              <a:spcAft>
                <a:spcPts val="600"/>
              </a:spcAft>
              <a:buSzPct val="100000"/>
              <a:tabLst>
                <a:tab pos="36000" algn="l"/>
              </a:tabLst>
            </a:pPr>
            <a:endParaRPr lang="en" sz="1600" dirty="0">
              <a:solidFill>
                <a:srgbClr val="174F7A"/>
              </a:solidFill>
            </a:endParaRPr>
          </a:p>
          <a:p>
            <a:pPr marL="36000" lvl="0" indent="-342900" rtl="0">
              <a:spcBef>
                <a:spcPts val="0"/>
              </a:spcBef>
              <a:spcAft>
                <a:spcPts val="600"/>
              </a:spcAft>
              <a:buSzPct val="100000"/>
              <a:tabLst>
                <a:tab pos="36000" algn="l"/>
              </a:tabLst>
            </a:pPr>
            <a:r>
              <a:rPr lang="en" sz="1600" dirty="0">
                <a:solidFill>
                  <a:srgbClr val="166CBC"/>
                </a:solidFill>
              </a:rPr>
              <a:t>LCC RRM Creation:</a:t>
            </a:r>
          </a:p>
          <a:p>
            <a:pPr marL="36000" lvl="1" indent="-342900" rtl="0">
              <a:spcBef>
                <a:spcPts val="0"/>
              </a:spcBef>
              <a:spcAft>
                <a:spcPts val="600"/>
              </a:spcAft>
              <a:buSzPct val="100000"/>
              <a:tabLst>
                <a:tab pos="36000" algn="l"/>
              </a:tabLst>
            </a:pPr>
            <a:r>
              <a:rPr lang="en" sz="1600" dirty="0" err="1">
                <a:solidFill>
                  <a:srgbClr val="174F7A"/>
                </a:solidFill>
              </a:rPr>
              <a:t>schema.org</a:t>
            </a:r>
            <a:r>
              <a:rPr lang="en" sz="1600" dirty="0">
                <a:solidFill>
                  <a:srgbClr val="174F7A"/>
                </a:solidFill>
              </a:rPr>
              <a:t>/</a:t>
            </a:r>
            <a:r>
              <a:rPr lang="en" sz="1600" dirty="0" err="1">
                <a:solidFill>
                  <a:srgbClr val="174F7A"/>
                </a:solidFill>
              </a:rPr>
              <a:t>CreativeWork</a:t>
            </a:r>
            <a:endParaRPr lang="en" sz="1600" dirty="0">
              <a:solidFill>
                <a:srgbClr val="174F7A"/>
              </a:solidFill>
            </a:endParaRPr>
          </a:p>
          <a:p>
            <a:pPr marL="36000" lvl="1" indent="-342900" rtl="0">
              <a:spcBef>
                <a:spcPts val="0"/>
              </a:spcBef>
              <a:spcAft>
                <a:spcPts val="600"/>
              </a:spcAft>
              <a:buSzPct val="100000"/>
              <a:tabLst>
                <a:tab pos="36000" algn="l"/>
              </a:tabLst>
            </a:pPr>
            <a:r>
              <a:rPr lang="en" sz="1600" dirty="0">
                <a:solidFill>
                  <a:srgbClr val="174F7A"/>
                </a:solidFill>
              </a:rPr>
              <a:t>And its subtypes: Book, Movie, </a:t>
            </a:r>
            <a:r>
              <a:rPr lang="en" sz="1600" dirty="0" err="1">
                <a:solidFill>
                  <a:srgbClr val="174F7A"/>
                </a:solidFill>
              </a:rPr>
              <a:t>MusicComposition</a:t>
            </a:r>
            <a:endParaRPr lang="en" sz="1600" dirty="0">
              <a:solidFill>
                <a:srgbClr val="174F7A"/>
              </a:solidFill>
            </a:endParaRPr>
          </a:p>
        </p:txBody>
      </p:sp>
      <p:sp>
        <p:nvSpPr>
          <p:cNvPr id="4" name="Shape 120"/>
          <p:cNvSpPr txBox="1">
            <a:spLocks/>
          </p:cNvSpPr>
          <p:nvPr/>
        </p:nvSpPr>
        <p:spPr>
          <a:xfrm>
            <a:off x="4894217" y="1418136"/>
            <a:ext cx="3755203" cy="311902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SzPct val="100000"/>
              <a:buNone/>
              <a:defRPr sz="1800" b="0" i="0" u="none" strike="noStrike" cap="none">
                <a:solidFill>
                  <a:srgbClr val="1682AA"/>
                </a:solidFill>
                <a:latin typeface="Arial"/>
                <a:ea typeface="Arial"/>
                <a:cs typeface="Arial"/>
                <a:sym typeface="Arial"/>
              </a:defRPr>
            </a:lvl1pPr>
            <a:lvl2pPr marR="0" lvl="1" algn="l" rtl="0">
              <a:lnSpc>
                <a:spcPct val="115000"/>
              </a:lnSpc>
              <a:spcBef>
                <a:spcPts val="0"/>
              </a:spcBef>
              <a:spcAft>
                <a:spcPts val="1600"/>
              </a:spcAft>
              <a:buNone/>
              <a:defRPr sz="1400" b="0" i="0" u="none" strike="noStrike" cap="none">
                <a:solidFill>
                  <a:srgbClr val="000000"/>
                </a:solidFill>
                <a:latin typeface="Arial"/>
                <a:ea typeface="Arial"/>
                <a:cs typeface="Arial"/>
                <a:sym typeface="Arial"/>
              </a:defRPr>
            </a:lvl2pPr>
            <a:lvl3pPr marR="0" lvl="2" algn="l" rtl="0">
              <a:lnSpc>
                <a:spcPct val="115000"/>
              </a:lnSpc>
              <a:spcBef>
                <a:spcPts val="0"/>
              </a:spcBef>
              <a:spcAft>
                <a:spcPts val="1600"/>
              </a:spcAft>
              <a:buNone/>
              <a:defRPr sz="1400" b="0" i="0" u="none" strike="noStrike" cap="none">
                <a:solidFill>
                  <a:srgbClr val="000000"/>
                </a:solidFill>
                <a:latin typeface="Arial"/>
                <a:ea typeface="Arial"/>
                <a:cs typeface="Arial"/>
                <a:sym typeface="Arial"/>
              </a:defRPr>
            </a:lvl3pPr>
            <a:lvl4pPr marR="0" lvl="3" algn="l" rtl="0">
              <a:lnSpc>
                <a:spcPct val="115000"/>
              </a:lnSpc>
              <a:spcBef>
                <a:spcPts val="0"/>
              </a:spcBef>
              <a:spcAft>
                <a:spcPts val="1600"/>
              </a:spcAft>
              <a:buNone/>
              <a:defRPr sz="1400" b="0" i="0" u="none" strike="noStrike" cap="none">
                <a:solidFill>
                  <a:srgbClr val="000000"/>
                </a:solidFill>
                <a:latin typeface="Arial"/>
                <a:ea typeface="Arial"/>
                <a:cs typeface="Arial"/>
                <a:sym typeface="Arial"/>
              </a:defRPr>
            </a:lvl4pPr>
            <a:lvl5pPr marR="0" lvl="4" algn="l" rtl="0">
              <a:lnSpc>
                <a:spcPct val="115000"/>
              </a:lnSpc>
              <a:spcBef>
                <a:spcPts val="0"/>
              </a:spcBef>
              <a:spcAft>
                <a:spcPts val="1600"/>
              </a:spcAft>
              <a:buNone/>
              <a:defRPr sz="1400" b="0" i="0" u="none" strike="noStrike" cap="none">
                <a:solidFill>
                  <a:srgbClr val="000000"/>
                </a:solidFill>
                <a:latin typeface="Arial"/>
                <a:ea typeface="Arial"/>
                <a:cs typeface="Arial"/>
                <a:sym typeface="Arial"/>
              </a:defRPr>
            </a:lvl5pPr>
            <a:lvl6pPr marR="0" lvl="5" algn="l" rtl="0">
              <a:lnSpc>
                <a:spcPct val="115000"/>
              </a:lnSpc>
              <a:spcBef>
                <a:spcPts val="0"/>
              </a:spcBef>
              <a:spcAft>
                <a:spcPts val="1600"/>
              </a:spcAft>
              <a:buNone/>
              <a:defRPr sz="1400" b="0" i="0" u="none" strike="noStrike" cap="none">
                <a:solidFill>
                  <a:srgbClr val="000000"/>
                </a:solidFill>
                <a:latin typeface="Arial"/>
                <a:ea typeface="Arial"/>
                <a:cs typeface="Arial"/>
                <a:sym typeface="Arial"/>
              </a:defRPr>
            </a:lvl6pPr>
            <a:lvl7pPr marR="0" lvl="6" algn="l" rtl="0">
              <a:lnSpc>
                <a:spcPct val="115000"/>
              </a:lnSpc>
              <a:spcBef>
                <a:spcPts val="0"/>
              </a:spcBef>
              <a:spcAft>
                <a:spcPts val="1600"/>
              </a:spcAft>
              <a:buNone/>
              <a:defRPr sz="1400" b="0" i="0" u="none" strike="noStrike" cap="none">
                <a:solidFill>
                  <a:srgbClr val="000000"/>
                </a:solidFill>
                <a:latin typeface="Arial"/>
                <a:ea typeface="Arial"/>
                <a:cs typeface="Arial"/>
                <a:sym typeface="Arial"/>
              </a:defRPr>
            </a:lvl7pPr>
            <a:lvl8pPr marR="0" lvl="7" algn="l" rtl="0">
              <a:lnSpc>
                <a:spcPct val="115000"/>
              </a:lnSpc>
              <a:spcBef>
                <a:spcPts val="0"/>
              </a:spcBef>
              <a:spcAft>
                <a:spcPts val="1600"/>
              </a:spcAft>
              <a:buNone/>
              <a:defRPr sz="1400" b="0" i="0" u="none" strike="noStrike" cap="none">
                <a:solidFill>
                  <a:srgbClr val="000000"/>
                </a:solidFill>
                <a:latin typeface="Arial"/>
                <a:ea typeface="Arial"/>
                <a:cs typeface="Arial"/>
                <a:sym typeface="Arial"/>
              </a:defRPr>
            </a:lvl8pPr>
            <a:lvl9pPr marR="0" lvl="8" algn="l" rtl="0">
              <a:lnSpc>
                <a:spcPct val="115000"/>
              </a:lnSpc>
              <a:spcBef>
                <a:spcPts val="0"/>
              </a:spcBef>
              <a:spcAft>
                <a:spcPts val="1600"/>
              </a:spcAft>
              <a:buNone/>
              <a:defRPr sz="1400" b="0" i="0" u="none" strike="noStrike" cap="none">
                <a:solidFill>
                  <a:srgbClr val="000000"/>
                </a:solidFill>
                <a:latin typeface="Arial"/>
                <a:ea typeface="Arial"/>
                <a:cs typeface="Arial"/>
                <a:sym typeface="Arial"/>
              </a:defRPr>
            </a:lvl9pPr>
          </a:lstStyle>
          <a:p>
            <a:pPr marL="36000" lvl="1" indent="-342900">
              <a:spcAft>
                <a:spcPts val="600"/>
              </a:spcAft>
              <a:buClr>
                <a:schemeClr val="dk1"/>
              </a:buClr>
            </a:pPr>
            <a:r>
              <a:rPr lang="en" sz="1600" dirty="0">
                <a:solidFill>
                  <a:srgbClr val="166CBC"/>
                </a:solidFill>
              </a:rPr>
              <a:t>LCC RRM Place:</a:t>
            </a:r>
          </a:p>
          <a:p>
            <a:pPr marL="36000" lvl="2" indent="-342900">
              <a:spcAft>
                <a:spcPts val="600"/>
              </a:spcAft>
              <a:buClr>
                <a:schemeClr val="dk1"/>
              </a:buClr>
              <a:buSzPct val="100000"/>
            </a:pPr>
            <a:r>
              <a:rPr lang="en" sz="1600" dirty="0" err="1" smtClean="0">
                <a:solidFill>
                  <a:srgbClr val="174F7A"/>
                </a:solidFill>
              </a:rPr>
              <a:t>schema.org</a:t>
            </a:r>
            <a:r>
              <a:rPr lang="en" sz="1600" dirty="0" smtClean="0">
                <a:solidFill>
                  <a:srgbClr val="174F7A"/>
                </a:solidFill>
              </a:rPr>
              <a:t>/Place</a:t>
            </a:r>
            <a:endParaRPr lang="pl-PL" sz="1600" dirty="0" smtClean="0">
              <a:solidFill>
                <a:srgbClr val="174F7A"/>
              </a:solidFill>
            </a:endParaRPr>
          </a:p>
          <a:p>
            <a:pPr marL="36000" lvl="2" indent="-342900">
              <a:spcAft>
                <a:spcPts val="600"/>
              </a:spcAft>
              <a:buClr>
                <a:schemeClr val="dk1"/>
              </a:buClr>
              <a:buSzPct val="100000"/>
            </a:pPr>
            <a:endParaRPr lang="pl-PL" sz="1600" dirty="0" smtClean="0">
              <a:solidFill>
                <a:srgbClr val="174F7A"/>
              </a:solidFill>
            </a:endParaRPr>
          </a:p>
          <a:p>
            <a:pPr marL="36000" lvl="2" indent="-342900">
              <a:spcAft>
                <a:spcPts val="600"/>
              </a:spcAft>
              <a:buClr>
                <a:schemeClr val="dk1"/>
              </a:buClr>
              <a:buSzPct val="100000"/>
            </a:pPr>
            <a:endParaRPr lang="en" sz="1600" dirty="0">
              <a:solidFill>
                <a:srgbClr val="174F7A"/>
              </a:solidFill>
            </a:endParaRPr>
          </a:p>
          <a:p>
            <a:pPr marL="36000" lvl="1" indent="-342900">
              <a:spcAft>
                <a:spcPts val="600"/>
              </a:spcAft>
              <a:buClr>
                <a:schemeClr val="dk1"/>
              </a:buClr>
            </a:pPr>
            <a:r>
              <a:rPr lang="en" sz="1600" dirty="0">
                <a:solidFill>
                  <a:srgbClr val="166CBC"/>
                </a:solidFill>
              </a:rPr>
              <a:t>LCC RRM Assertion:</a:t>
            </a:r>
          </a:p>
          <a:p>
            <a:pPr marL="36000" lvl="2" indent="-342900">
              <a:spcAft>
                <a:spcPts val="600"/>
              </a:spcAft>
              <a:buClr>
                <a:schemeClr val="dk1"/>
              </a:buClr>
              <a:buSzPct val="100000"/>
            </a:pPr>
            <a:r>
              <a:rPr lang="en" sz="1600" dirty="0" err="1">
                <a:solidFill>
                  <a:srgbClr val="174F7A"/>
                </a:solidFill>
              </a:rPr>
              <a:t>schema.org</a:t>
            </a:r>
            <a:r>
              <a:rPr lang="en" sz="1600" dirty="0">
                <a:solidFill>
                  <a:srgbClr val="174F7A"/>
                </a:solidFill>
              </a:rPr>
              <a:t>/</a:t>
            </a:r>
            <a:r>
              <a:rPr lang="en" sz="1600" dirty="0" err="1">
                <a:solidFill>
                  <a:srgbClr val="174F7A"/>
                </a:solidFill>
              </a:rPr>
              <a:t>AssessAction</a:t>
            </a:r>
            <a:endParaRPr lang="en" sz="1600" dirty="0">
              <a:solidFill>
                <a:srgbClr val="174F7A"/>
              </a:solidFill>
            </a:endParaRPr>
          </a:p>
          <a:p>
            <a:pPr marL="36000" lvl="2" indent="-342900">
              <a:spcAft>
                <a:spcPts val="600"/>
              </a:spcAft>
              <a:buClr>
                <a:schemeClr val="dk1"/>
              </a:buClr>
              <a:buSzPct val="100000"/>
            </a:pPr>
            <a:r>
              <a:rPr lang="en" sz="1600" dirty="0">
                <a:solidFill>
                  <a:srgbClr val="174F7A"/>
                </a:solidFill>
              </a:rPr>
              <a:t>Additionally: Web of Trust Ontology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dirty="0" err="1"/>
              <a:t>Interledger</a:t>
            </a:r>
            <a:r>
              <a:rPr lang="en" dirty="0"/>
              <a:t> Protocol (ILP)</a:t>
            </a:r>
          </a:p>
        </p:txBody>
      </p:sp>
      <p:sp>
        <p:nvSpPr>
          <p:cNvPr id="126" name="Shape 126"/>
          <p:cNvSpPr txBox="1">
            <a:spLocks noGrp="1"/>
          </p:cNvSpPr>
          <p:nvPr>
            <p:ph type="body" idx="4294967295"/>
          </p:nvPr>
        </p:nvSpPr>
        <p:spPr>
          <a:xfrm>
            <a:off x="148046" y="968143"/>
            <a:ext cx="8791665" cy="1703620"/>
          </a:xfrm>
          <a:prstGeom prst="rect">
            <a:avLst/>
          </a:prstGeom>
        </p:spPr>
        <p:txBody>
          <a:bodyPr lIns="91425" tIns="91425" rIns="91425" bIns="91425" anchor="t" anchorCtr="0">
            <a:noAutofit/>
          </a:bodyPr>
          <a:lstStyle/>
          <a:p>
            <a:pPr marL="36000" marR="0" lvl="0" indent="-342900" algn="ctr" rtl="0">
              <a:lnSpc>
                <a:spcPct val="115000"/>
              </a:lnSpc>
              <a:spcBef>
                <a:spcPts val="0"/>
              </a:spcBef>
              <a:spcAft>
                <a:spcPts val="800"/>
              </a:spcAft>
              <a:buClr>
                <a:srgbClr val="000000"/>
              </a:buClr>
              <a:buSzPct val="100000"/>
              <a:buFont typeface="Arial"/>
            </a:pPr>
            <a:r>
              <a:rPr lang="en" sz="1600" dirty="0">
                <a:solidFill>
                  <a:srgbClr val="174F7A"/>
                </a:solidFill>
              </a:rPr>
              <a:t>A standard in progress as a W3C Community Group</a:t>
            </a:r>
          </a:p>
          <a:p>
            <a:pPr marL="36000" marR="0" lvl="0" indent="-342900" algn="ctr" rtl="0">
              <a:lnSpc>
                <a:spcPct val="115000"/>
              </a:lnSpc>
              <a:spcBef>
                <a:spcPts val="0"/>
              </a:spcBef>
              <a:spcAft>
                <a:spcPts val="800"/>
              </a:spcAft>
              <a:buSzPct val="100000"/>
            </a:pPr>
            <a:r>
              <a:rPr lang="en" sz="1600" dirty="0">
                <a:solidFill>
                  <a:srgbClr val="174F7A"/>
                </a:solidFill>
              </a:rPr>
              <a:t>To connect many </a:t>
            </a:r>
            <a:r>
              <a:rPr lang="en" sz="1600" dirty="0" err="1">
                <a:solidFill>
                  <a:srgbClr val="174F7A"/>
                </a:solidFill>
              </a:rPr>
              <a:t>blockchains</a:t>
            </a:r>
            <a:r>
              <a:rPr lang="en" sz="1600" dirty="0">
                <a:solidFill>
                  <a:srgbClr val="174F7A"/>
                </a:solidFill>
              </a:rPr>
              <a:t> / ledgers for transfer of value</a:t>
            </a:r>
          </a:p>
          <a:p>
            <a:pPr marL="36000" marR="0" lvl="0" indent="-342900" algn="ctr" rtl="0">
              <a:lnSpc>
                <a:spcPct val="115000"/>
              </a:lnSpc>
              <a:spcBef>
                <a:spcPts val="0"/>
              </a:spcBef>
              <a:spcAft>
                <a:spcPts val="800"/>
              </a:spcAft>
              <a:buSzPct val="100000"/>
            </a:pPr>
            <a:r>
              <a:rPr lang="en" sz="1600" dirty="0">
                <a:solidFill>
                  <a:srgbClr val="174F7A"/>
                </a:solidFill>
              </a:rPr>
              <a:t>Crypto-conditions: building blocks of crypto primitives</a:t>
            </a:r>
          </a:p>
          <a:p>
            <a:pPr marL="36000" marR="0" lvl="1" indent="-342900" algn="ctr" rtl="0">
              <a:lnSpc>
                <a:spcPct val="115000"/>
              </a:lnSpc>
              <a:spcBef>
                <a:spcPts val="0"/>
              </a:spcBef>
              <a:spcAft>
                <a:spcPts val="800"/>
              </a:spcAft>
              <a:buSzPct val="100000"/>
            </a:pPr>
            <a:r>
              <a:rPr lang="en" sz="1600" dirty="0">
                <a:solidFill>
                  <a:srgbClr val="174F7A"/>
                </a:solidFill>
              </a:rPr>
              <a:t>Includes </a:t>
            </a:r>
            <a:r>
              <a:rPr lang="en" sz="1600" dirty="0" err="1">
                <a:solidFill>
                  <a:srgbClr val="174F7A"/>
                </a:solidFill>
              </a:rPr>
              <a:t>multisig</a:t>
            </a:r>
            <a:r>
              <a:rPr lang="en" sz="1600" dirty="0">
                <a:solidFill>
                  <a:srgbClr val="174F7A"/>
                </a:solidFill>
              </a:rPr>
              <a:t>, escrow but not loops, recursion</a:t>
            </a:r>
          </a:p>
        </p:txBody>
      </p:sp>
      <p:sp>
        <p:nvSpPr>
          <p:cNvPr id="127" name="Shape 127"/>
          <p:cNvSpPr/>
          <p:nvPr/>
        </p:nvSpPr>
        <p:spPr>
          <a:xfrm>
            <a:off x="2025936" y="3896820"/>
            <a:ext cx="5087715" cy="186313"/>
          </a:xfrm>
          <a:prstGeom prst="chevron">
            <a:avLst>
              <a:gd name="adj" fmla="val 47082"/>
            </a:avLst>
          </a:prstGeom>
          <a:solidFill>
            <a:schemeClr val="lt2"/>
          </a:solidFill>
          <a:ln>
            <a:noFill/>
          </a:ln>
        </p:spPr>
        <p:txBody>
          <a:bodyPr lIns="91425" tIns="36575" rIns="91425" bIns="45700" anchor="ctr" anchorCtr="0">
            <a:noAutofit/>
          </a:bodyPr>
          <a:lstStyle/>
          <a:p>
            <a:pPr marL="0" marR="0" lvl="0" indent="0" algn="ctr" rtl="0">
              <a:spcBef>
                <a:spcPts val="0"/>
              </a:spcBef>
              <a:buNone/>
            </a:pPr>
            <a:endParaRPr sz="1200" b="0" i="0" u="none" strike="noStrike" cap="none">
              <a:solidFill>
                <a:srgbClr val="FFFFFF"/>
              </a:solidFill>
              <a:latin typeface="Open Sans"/>
              <a:ea typeface="Open Sans"/>
              <a:cs typeface="Open Sans"/>
              <a:sym typeface="Open Sans"/>
            </a:endParaRPr>
          </a:p>
        </p:txBody>
      </p:sp>
      <p:pic>
        <p:nvPicPr>
          <p:cNvPr id="128" name="Shape 128"/>
          <p:cNvPicPr preferRelativeResize="0"/>
          <p:nvPr/>
        </p:nvPicPr>
        <p:blipFill>
          <a:blip r:embed="rId3">
            <a:alphaModFix/>
          </a:blip>
          <a:stretch>
            <a:fillRect/>
          </a:stretch>
        </p:blipFill>
        <p:spPr>
          <a:xfrm>
            <a:off x="4242906" y="3746895"/>
            <a:ext cx="488887" cy="488887"/>
          </a:xfrm>
          <a:prstGeom prst="rect">
            <a:avLst/>
          </a:prstGeom>
          <a:noFill/>
          <a:ln>
            <a:noFill/>
          </a:ln>
        </p:spPr>
      </p:pic>
      <p:pic>
        <p:nvPicPr>
          <p:cNvPr id="129" name="Shape 129"/>
          <p:cNvPicPr preferRelativeResize="0"/>
          <p:nvPr/>
        </p:nvPicPr>
        <p:blipFill>
          <a:blip r:embed="rId4">
            <a:alphaModFix/>
          </a:blip>
          <a:stretch>
            <a:fillRect/>
          </a:stretch>
        </p:blipFill>
        <p:spPr>
          <a:xfrm>
            <a:off x="1306145" y="3746895"/>
            <a:ext cx="488887" cy="488887"/>
          </a:xfrm>
          <a:prstGeom prst="rect">
            <a:avLst/>
          </a:prstGeom>
          <a:noFill/>
          <a:ln>
            <a:noFill/>
          </a:ln>
        </p:spPr>
      </p:pic>
      <p:pic>
        <p:nvPicPr>
          <p:cNvPr id="130" name="Shape 130" descr="icn_person_male-green.png"/>
          <p:cNvPicPr preferRelativeResize="0"/>
          <p:nvPr/>
        </p:nvPicPr>
        <p:blipFill rotWithShape="1">
          <a:blip r:embed="rId5">
            <a:alphaModFix/>
          </a:blip>
          <a:srcRect/>
          <a:stretch/>
        </p:blipFill>
        <p:spPr>
          <a:xfrm>
            <a:off x="7179667" y="3746895"/>
            <a:ext cx="488887" cy="488887"/>
          </a:xfrm>
          <a:prstGeom prst="rect">
            <a:avLst/>
          </a:prstGeom>
          <a:noFill/>
          <a:ln>
            <a:noFill/>
          </a:ln>
        </p:spPr>
      </p:pic>
      <p:sp>
        <p:nvSpPr>
          <p:cNvPr id="131" name="Shape 131"/>
          <p:cNvSpPr txBox="1"/>
          <p:nvPr/>
        </p:nvSpPr>
        <p:spPr>
          <a:xfrm>
            <a:off x="1431134" y="3372928"/>
            <a:ext cx="6112435" cy="331086"/>
          </a:xfrm>
          <a:prstGeom prst="rect">
            <a:avLst/>
          </a:prstGeom>
          <a:noFill/>
          <a:ln>
            <a:noFill/>
          </a:ln>
        </p:spPr>
        <p:txBody>
          <a:bodyPr lIns="91425" tIns="91425" rIns="91425" bIns="91425" anchor="ctr" anchorCtr="0">
            <a:noAutofit/>
          </a:bodyPr>
          <a:lstStyle/>
          <a:p>
            <a:pPr lvl="0" algn="ctr" rtl="0">
              <a:spcBef>
                <a:spcPts val="0"/>
              </a:spcBef>
              <a:buNone/>
            </a:pPr>
            <a:r>
              <a:rPr lang="en" sz="1800" dirty="0">
                <a:solidFill>
                  <a:srgbClr val="3D85C6"/>
                </a:solidFill>
                <a:latin typeface="Helvetica Neue"/>
                <a:ea typeface="Helvetica Neue"/>
                <a:cs typeface="Helvetica Neue"/>
                <a:sym typeface="Helvetica Neue"/>
              </a:rPr>
              <a:t>Connector</a:t>
            </a:r>
          </a:p>
        </p:txBody>
      </p:sp>
      <p:pic>
        <p:nvPicPr>
          <p:cNvPr id="132" name="Shape 132" descr="icn_ledger-grey_2.png"/>
          <p:cNvPicPr preferRelativeResize="0"/>
          <p:nvPr/>
        </p:nvPicPr>
        <p:blipFill rotWithShape="1">
          <a:blip r:embed="rId6">
            <a:alphaModFix/>
          </a:blip>
          <a:srcRect/>
          <a:stretch/>
        </p:blipFill>
        <p:spPr>
          <a:xfrm>
            <a:off x="2775263" y="3747632"/>
            <a:ext cx="487781" cy="487781"/>
          </a:xfrm>
          <a:prstGeom prst="rect">
            <a:avLst/>
          </a:prstGeom>
          <a:noFill/>
          <a:ln>
            <a:noFill/>
          </a:ln>
        </p:spPr>
      </p:pic>
      <p:pic>
        <p:nvPicPr>
          <p:cNvPr id="133" name="Shape 133" descr="icn_ledger-grey_2.png"/>
          <p:cNvPicPr preferRelativeResize="0"/>
          <p:nvPr/>
        </p:nvPicPr>
        <p:blipFill rotWithShape="1">
          <a:blip r:embed="rId6">
            <a:alphaModFix/>
          </a:blip>
          <a:srcRect/>
          <a:stretch/>
        </p:blipFill>
        <p:spPr>
          <a:xfrm>
            <a:off x="5712024" y="3747632"/>
            <a:ext cx="487781" cy="487781"/>
          </a:xfrm>
          <a:prstGeom prst="rect">
            <a:avLst/>
          </a:prstGeom>
          <a:noFill/>
          <a:ln>
            <a:noFill/>
          </a:ln>
        </p:spPr>
      </p:pic>
      <p:sp>
        <p:nvSpPr>
          <p:cNvPr id="134" name="Shape 134"/>
          <p:cNvSpPr/>
          <p:nvPr/>
        </p:nvSpPr>
        <p:spPr>
          <a:xfrm>
            <a:off x="1374087" y="2926080"/>
            <a:ext cx="6294468" cy="396468"/>
          </a:xfrm>
          <a:prstGeom prst="chevron">
            <a:avLst>
              <a:gd name="adj" fmla="val 47082"/>
            </a:avLst>
          </a:prstGeom>
          <a:solidFill>
            <a:srgbClr val="24CBE5"/>
          </a:solidFill>
          <a:ln>
            <a:noFill/>
          </a:ln>
        </p:spPr>
        <p:txBody>
          <a:bodyPr lIns="91425" tIns="36575" rIns="91425" bIns="45700" anchor="ctr" anchorCtr="0">
            <a:noAutofit/>
          </a:bodyPr>
          <a:lstStyle/>
          <a:p>
            <a:pPr marL="0" marR="0" lvl="0" indent="0" algn="ctr" rtl="0">
              <a:spcBef>
                <a:spcPts val="0"/>
              </a:spcBef>
              <a:buSzPct val="25000"/>
              <a:buNone/>
            </a:pPr>
            <a:r>
              <a:rPr lang="en" sz="2000" b="1">
                <a:solidFill>
                  <a:srgbClr val="FFFFFF"/>
                </a:solidFill>
                <a:latin typeface="Helvetica Neue"/>
                <a:ea typeface="Helvetica Neue"/>
                <a:cs typeface="Helvetica Neue"/>
                <a:sym typeface="Helvetica Neue"/>
              </a:rPr>
              <a:t>ESCROW</a:t>
            </a:r>
          </a:p>
        </p:txBody>
      </p:sp>
      <p:sp>
        <p:nvSpPr>
          <p:cNvPr id="135" name="Shape 135"/>
          <p:cNvSpPr/>
          <p:nvPr/>
        </p:nvSpPr>
        <p:spPr>
          <a:xfrm flipH="1">
            <a:off x="2018715" y="4349839"/>
            <a:ext cx="5087715" cy="396468"/>
          </a:xfrm>
          <a:prstGeom prst="chevron">
            <a:avLst>
              <a:gd name="adj" fmla="val 47082"/>
            </a:avLst>
          </a:prstGeom>
          <a:solidFill>
            <a:srgbClr val="ED561B"/>
          </a:solidFill>
          <a:ln>
            <a:noFill/>
          </a:ln>
        </p:spPr>
        <p:txBody>
          <a:bodyPr lIns="91425" tIns="36575" rIns="91425" bIns="45700" anchor="ctr" anchorCtr="0">
            <a:noAutofit/>
          </a:bodyPr>
          <a:lstStyle/>
          <a:p>
            <a:pPr marL="0" marR="0" lvl="0" indent="0" algn="ctr" rtl="0">
              <a:spcBef>
                <a:spcPts val="0"/>
              </a:spcBef>
              <a:buSzPct val="25000"/>
              <a:buNone/>
            </a:pPr>
            <a:r>
              <a:rPr lang="en" sz="2000" b="1">
                <a:solidFill>
                  <a:srgbClr val="FFFFFF"/>
                </a:solidFill>
                <a:latin typeface="Helvetica Neue"/>
                <a:ea typeface="Helvetica Neue"/>
                <a:cs typeface="Helvetica Neue"/>
                <a:sym typeface="Helvetica Neue"/>
              </a:rPr>
              <a:t>EXECUTION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Bringing it together: COALA IP Protocol</a:t>
            </a:r>
          </a:p>
        </p:txBody>
      </p:sp>
      <p:sp>
        <p:nvSpPr>
          <p:cNvPr id="141" name="Shape 141"/>
          <p:cNvSpPr txBox="1">
            <a:spLocks noGrp="1"/>
          </p:cNvSpPr>
          <p:nvPr>
            <p:ph type="body" idx="4294967295"/>
          </p:nvPr>
        </p:nvSpPr>
        <p:spPr>
          <a:xfrm>
            <a:off x="426720" y="1212850"/>
            <a:ext cx="6792686" cy="3813175"/>
          </a:xfrm>
          <a:prstGeom prst="rect">
            <a:avLst/>
          </a:prstGeom>
        </p:spPr>
        <p:txBody>
          <a:bodyPr lIns="91425" tIns="91425" rIns="91425" bIns="91425" anchor="t" anchorCtr="0">
            <a:noAutofit/>
          </a:bodyPr>
          <a:lstStyle/>
          <a:p>
            <a:pPr indent="-228600">
              <a:spcAft>
                <a:spcPts val="800"/>
              </a:spcAft>
            </a:pPr>
            <a:r>
              <a:rPr lang="en" dirty="0">
                <a:solidFill>
                  <a:srgbClr val="174F7A"/>
                </a:solidFill>
              </a:rPr>
              <a:t>A community-driven </a:t>
            </a:r>
            <a:r>
              <a:rPr lang="en" i="1" dirty="0">
                <a:solidFill>
                  <a:srgbClr val="174F7A"/>
                </a:solidFill>
              </a:rPr>
              <a:t>minimum-viable set of data </a:t>
            </a:r>
            <a:r>
              <a:rPr lang="en" dirty="0">
                <a:solidFill>
                  <a:srgbClr val="174F7A"/>
                </a:solidFill>
              </a:rPr>
              <a:t>for IP  licensing</a:t>
            </a:r>
            <a:r>
              <a:rPr lang="en" i="1" dirty="0">
                <a:solidFill>
                  <a:srgbClr val="174F7A"/>
                </a:solidFill>
              </a:rPr>
              <a:t> </a:t>
            </a:r>
            <a:r>
              <a:rPr lang="en" dirty="0">
                <a:solidFill>
                  <a:srgbClr val="174F7A"/>
                </a:solidFill>
              </a:rPr>
              <a:t>(RDF schema definitions, JSON-LD)</a:t>
            </a:r>
          </a:p>
          <a:p>
            <a:pPr indent="-228600">
              <a:spcAft>
                <a:spcPts val="800"/>
              </a:spcAft>
            </a:pPr>
            <a:r>
              <a:rPr lang="en" dirty="0">
                <a:solidFill>
                  <a:srgbClr val="174F7A"/>
                </a:solidFill>
              </a:rPr>
              <a:t>A free and open </a:t>
            </a:r>
            <a:r>
              <a:rPr lang="en" i="1" dirty="0">
                <a:solidFill>
                  <a:srgbClr val="174F7A"/>
                </a:solidFill>
              </a:rPr>
              <a:t>messaging</a:t>
            </a:r>
            <a:r>
              <a:rPr lang="en" dirty="0">
                <a:solidFill>
                  <a:srgbClr val="174F7A"/>
                </a:solidFill>
              </a:rPr>
              <a:t> protocol for license-transactions (LCC, </a:t>
            </a:r>
            <a:r>
              <a:rPr lang="en" dirty="0" err="1">
                <a:solidFill>
                  <a:srgbClr val="174F7A"/>
                </a:solidFill>
              </a:rPr>
              <a:t>Interledger</a:t>
            </a:r>
            <a:r>
              <a:rPr lang="en" dirty="0">
                <a:solidFill>
                  <a:srgbClr val="174F7A"/>
                </a:solidFill>
              </a:rPr>
              <a:t>, IPLD)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Shape 147"/>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a:spcBef>
                <a:spcPts val="0"/>
              </a:spcBef>
              <a:buNone/>
            </a:pPr>
            <a:r>
              <a:rPr lang="en"/>
              <a:t>COALA IP: Place</a:t>
            </a:r>
          </a:p>
        </p:txBody>
      </p:sp>
      <p:grpSp>
        <p:nvGrpSpPr>
          <p:cNvPr id="5" name="Group 4"/>
          <p:cNvGrpSpPr/>
          <p:nvPr/>
        </p:nvGrpSpPr>
        <p:grpSpPr>
          <a:xfrm>
            <a:off x="293225" y="1000075"/>
            <a:ext cx="8539075" cy="3975486"/>
            <a:chOff x="293225" y="1000075"/>
            <a:chExt cx="8539075" cy="3975486"/>
          </a:xfrm>
        </p:grpSpPr>
        <p:sp>
          <p:nvSpPr>
            <p:cNvPr id="6" name="Shape 181"/>
            <p:cNvSpPr/>
            <p:nvPr/>
          </p:nvSpPr>
          <p:spPr>
            <a:xfrm>
              <a:off x="354000" y="1107361"/>
              <a:ext cx="8478300" cy="3868200"/>
            </a:xfrm>
            <a:prstGeom prst="rect">
              <a:avLst/>
            </a:prstGeom>
            <a:solidFill>
              <a:schemeClr val="bg1">
                <a:lumMod val="85000"/>
              </a:schemeClr>
            </a:solidFill>
            <a:ln w="9525" cap="flat" cmpd="sng">
              <a:no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181"/>
            <p:cNvSpPr/>
            <p:nvPr/>
          </p:nvSpPr>
          <p:spPr>
            <a:xfrm>
              <a:off x="293225" y="1000075"/>
              <a:ext cx="8478300" cy="3868200"/>
            </a:xfrm>
            <a:prstGeom prst="rect">
              <a:avLst/>
            </a:prstGeom>
            <a:solidFill>
              <a:schemeClr val="lt2"/>
            </a:solidFill>
            <a:ln w="9525" cap="flat" cmpd="sng">
              <a:no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48" name="Shape 148"/>
          <p:cNvSpPr txBox="1">
            <a:spLocks noGrp="1"/>
          </p:cNvSpPr>
          <p:nvPr>
            <p:ph type="body" idx="4294967295"/>
          </p:nvPr>
        </p:nvSpPr>
        <p:spPr>
          <a:xfrm>
            <a:off x="311700" y="1000075"/>
            <a:ext cx="8109000" cy="3813900"/>
          </a:xfrm>
          <a:prstGeom prst="rect">
            <a:avLst/>
          </a:prstGeom>
        </p:spPr>
        <p:txBody>
          <a:bodyPr lIns="91425" tIns="91425" rIns="91425" bIns="91425" anchor="t" anchorCtr="0">
            <a:noAutofit/>
          </a:bodyPr>
          <a:lstStyle/>
          <a:p>
            <a:pPr lvl="0">
              <a:spcBef>
                <a:spcPts val="0"/>
              </a:spcBef>
              <a:buClr>
                <a:schemeClr val="dk1"/>
              </a:buClr>
              <a:buSzPct val="91666"/>
              <a:buFont typeface="Arial"/>
              <a:buNone/>
            </a:pPr>
            <a:r>
              <a:rPr lang="en" sz="1200" b="1" dirty="0">
                <a:solidFill>
                  <a:srgbClr val="174F7A"/>
                </a:solidFill>
                <a:latin typeface="Courier New"/>
                <a:ea typeface="Courier New"/>
                <a:cs typeface="Courier New"/>
                <a:sym typeface="Courier New"/>
              </a:rPr>
              <a:t>{</a:t>
            </a:r>
          </a:p>
          <a:p>
            <a:pPr lvl="0">
              <a:spcBef>
                <a:spcPts val="0"/>
              </a:spcBef>
              <a:buClr>
                <a:schemeClr val="dk1"/>
              </a:buClr>
              <a:buSzPct val="91666"/>
              <a:buFont typeface="Arial"/>
              <a:buNone/>
            </a:pPr>
            <a:r>
              <a:rPr lang="en" sz="1200" b="1" dirty="0">
                <a:solidFill>
                  <a:srgbClr val="174F7A"/>
                </a:solidFill>
                <a:latin typeface="Courier New"/>
                <a:ea typeface="Courier New"/>
                <a:cs typeface="Courier New"/>
                <a:sym typeface="Courier New"/>
              </a:rPr>
              <a:t>    "@type": { "/": "&lt;hash pointing to RDF-Schema of Place&gt;" },</a:t>
            </a:r>
          </a:p>
          <a:p>
            <a:pPr lvl="0">
              <a:spcBef>
                <a:spcPts val="0"/>
              </a:spcBef>
              <a:buClr>
                <a:schemeClr val="dk1"/>
              </a:buClr>
              <a:buSzPct val="91666"/>
              <a:buFont typeface="Arial"/>
              <a:buNone/>
            </a:pPr>
            <a:r>
              <a:rPr lang="en" sz="1200" b="1" dirty="0">
                <a:solidFill>
                  <a:srgbClr val="174F7A"/>
                </a:solidFill>
                <a:latin typeface="Courier New"/>
                <a:ea typeface="Courier New"/>
                <a:cs typeface="Courier New"/>
                <a:sym typeface="Courier New"/>
              </a:rPr>
              <a:t>    "geo": {</a:t>
            </a:r>
          </a:p>
          <a:p>
            <a:pPr lvl="0">
              <a:spcBef>
                <a:spcPts val="0"/>
              </a:spcBef>
              <a:buClr>
                <a:schemeClr val="dk1"/>
              </a:buClr>
              <a:buSzPct val="91666"/>
              <a:buFont typeface="Arial"/>
              <a:buNone/>
            </a:pPr>
            <a:r>
              <a:rPr lang="en" sz="1200" b="1" dirty="0">
                <a:solidFill>
                  <a:srgbClr val="174F7A"/>
                </a:solidFill>
                <a:latin typeface="Courier New"/>
                <a:ea typeface="Courier New"/>
                <a:cs typeface="Courier New"/>
                <a:sym typeface="Courier New"/>
              </a:rPr>
              <a:t>        "@type": { "/": "&lt;hash pointing to RDF-Schema of </a:t>
            </a:r>
            <a:r>
              <a:rPr lang="en" sz="1200" b="1" dirty="0" err="1">
                <a:solidFill>
                  <a:srgbClr val="174F7A"/>
                </a:solidFill>
                <a:latin typeface="Courier New"/>
                <a:ea typeface="Courier New"/>
                <a:cs typeface="Courier New"/>
                <a:sym typeface="Courier New"/>
              </a:rPr>
              <a:t>GeoCoordinates</a:t>
            </a:r>
            <a:r>
              <a:rPr lang="en" sz="1200" b="1" dirty="0">
                <a:solidFill>
                  <a:srgbClr val="174F7A"/>
                </a:solidFill>
                <a:latin typeface="Courier New"/>
                <a:ea typeface="Courier New"/>
                <a:cs typeface="Courier New"/>
                <a:sym typeface="Courier New"/>
              </a:rPr>
              <a:t>&gt;" },</a:t>
            </a:r>
          </a:p>
          <a:p>
            <a:pPr lvl="0">
              <a:spcBef>
                <a:spcPts val="0"/>
              </a:spcBef>
              <a:buClr>
                <a:schemeClr val="dk1"/>
              </a:buClr>
              <a:buSzPct val="91666"/>
              <a:buFont typeface="Arial"/>
              <a:buNone/>
            </a:pPr>
            <a:r>
              <a:rPr lang="en" sz="1200" b="1" dirty="0">
                <a:solidFill>
                  <a:srgbClr val="174F7A"/>
                </a:solidFill>
                <a:latin typeface="Courier New"/>
                <a:ea typeface="Courier New"/>
                <a:cs typeface="Courier New"/>
                <a:sym typeface="Courier New"/>
              </a:rPr>
              <a:t>        "latitude": "40.75",</a:t>
            </a:r>
          </a:p>
          <a:p>
            <a:pPr lvl="0">
              <a:spcBef>
                <a:spcPts val="0"/>
              </a:spcBef>
              <a:buClr>
                <a:schemeClr val="dk1"/>
              </a:buClr>
              <a:buSzPct val="91666"/>
              <a:buFont typeface="Arial"/>
              <a:buNone/>
            </a:pPr>
            <a:r>
              <a:rPr lang="en" sz="1200" b="1" dirty="0">
                <a:solidFill>
                  <a:srgbClr val="174F7A"/>
                </a:solidFill>
                <a:latin typeface="Courier New"/>
                <a:ea typeface="Courier New"/>
                <a:cs typeface="Courier New"/>
                <a:sym typeface="Courier New"/>
              </a:rPr>
              <a:t>        "longitude": "73.98"</a:t>
            </a:r>
          </a:p>
          <a:p>
            <a:pPr lvl="0">
              <a:spcBef>
                <a:spcPts val="0"/>
              </a:spcBef>
              <a:buClr>
                <a:schemeClr val="dk1"/>
              </a:buClr>
              <a:buSzPct val="91666"/>
              <a:buFont typeface="Arial"/>
              <a:buNone/>
            </a:pPr>
            <a:r>
              <a:rPr lang="en" sz="1200" b="1" dirty="0">
                <a:solidFill>
                  <a:srgbClr val="174F7A"/>
                </a:solidFill>
                <a:latin typeface="Courier New"/>
                <a:ea typeface="Courier New"/>
                <a:cs typeface="Courier New"/>
                <a:sym typeface="Courier New"/>
              </a:rPr>
              <a:t>    },</a:t>
            </a:r>
          </a:p>
          <a:p>
            <a:pPr lvl="0">
              <a:spcBef>
                <a:spcPts val="0"/>
              </a:spcBef>
              <a:buNone/>
            </a:pPr>
            <a:r>
              <a:rPr lang="en" sz="1200" b="1" dirty="0">
                <a:solidFill>
                  <a:srgbClr val="174F7A"/>
                </a:solidFill>
                <a:latin typeface="Courier New"/>
                <a:ea typeface="Courier New"/>
                <a:cs typeface="Courier New"/>
                <a:sym typeface="Courier New"/>
              </a:rPr>
              <a:t>    "name": "Empire State Building"</a:t>
            </a:r>
          </a:p>
          <a:p>
            <a:pPr lvl="0">
              <a:spcBef>
                <a:spcPts val="0"/>
              </a:spcBef>
              <a:buClr>
                <a:schemeClr val="dk1"/>
              </a:buClr>
              <a:buSzPct val="91666"/>
              <a:buFont typeface="Arial"/>
              <a:buNone/>
            </a:pPr>
            <a:r>
              <a:rPr lang="en" sz="1200" b="1" dirty="0">
                <a:solidFill>
                  <a:srgbClr val="174F7A"/>
                </a:solidFill>
                <a:latin typeface="Courier New"/>
                <a:ea typeface="Courier New"/>
                <a:cs typeface="Courier New"/>
                <a:sym typeface="Courier New"/>
              </a:rPr>
              <a:t>}</a:t>
            </a:r>
          </a:p>
          <a:p>
            <a:pPr lvl="0">
              <a:spcBef>
                <a:spcPts val="0"/>
              </a:spcBef>
              <a:buNone/>
            </a:pPr>
            <a:endParaRPr sz="1200" b="1" dirty="0">
              <a:solidFill>
                <a:srgbClr val="174F7A"/>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Shape 154"/>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rtl="0">
              <a:spcBef>
                <a:spcPts val="0"/>
              </a:spcBef>
              <a:buNone/>
            </a:pPr>
            <a:r>
              <a:rPr lang="en"/>
              <a:t>COALA IP: Party (only Individual)</a:t>
            </a:r>
          </a:p>
        </p:txBody>
      </p:sp>
      <p:grpSp>
        <p:nvGrpSpPr>
          <p:cNvPr id="5" name="Group 4"/>
          <p:cNvGrpSpPr/>
          <p:nvPr/>
        </p:nvGrpSpPr>
        <p:grpSpPr>
          <a:xfrm>
            <a:off x="293225" y="1000075"/>
            <a:ext cx="8539075" cy="3975486"/>
            <a:chOff x="293225" y="1000075"/>
            <a:chExt cx="8539075" cy="3975486"/>
          </a:xfrm>
        </p:grpSpPr>
        <p:sp>
          <p:nvSpPr>
            <p:cNvPr id="6" name="Shape 181"/>
            <p:cNvSpPr/>
            <p:nvPr/>
          </p:nvSpPr>
          <p:spPr>
            <a:xfrm>
              <a:off x="354000" y="1107361"/>
              <a:ext cx="8478300" cy="3868200"/>
            </a:xfrm>
            <a:prstGeom prst="rect">
              <a:avLst/>
            </a:prstGeom>
            <a:solidFill>
              <a:schemeClr val="bg1">
                <a:lumMod val="85000"/>
              </a:schemeClr>
            </a:solidFill>
            <a:ln w="9525" cap="flat" cmpd="sng">
              <a:no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181"/>
            <p:cNvSpPr/>
            <p:nvPr/>
          </p:nvSpPr>
          <p:spPr>
            <a:xfrm>
              <a:off x="293225" y="1000075"/>
              <a:ext cx="8478300" cy="3868200"/>
            </a:xfrm>
            <a:prstGeom prst="rect">
              <a:avLst/>
            </a:prstGeom>
            <a:solidFill>
              <a:schemeClr val="lt2"/>
            </a:solidFill>
            <a:ln w="9525" cap="flat" cmpd="sng">
              <a:no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5" name="Shape 155"/>
          <p:cNvSpPr txBox="1">
            <a:spLocks noGrp="1"/>
          </p:cNvSpPr>
          <p:nvPr>
            <p:ph type="body" idx="4294967295"/>
          </p:nvPr>
        </p:nvSpPr>
        <p:spPr>
          <a:xfrm>
            <a:off x="311700" y="1000075"/>
            <a:ext cx="8109000" cy="3813900"/>
          </a:xfrm>
          <a:prstGeom prst="rect">
            <a:avLst/>
          </a:prstGeom>
        </p:spPr>
        <p:txBody>
          <a:bodyPr lIns="91425" tIns="91425" rIns="91425" bIns="91425" anchor="t" anchorCtr="0">
            <a:noAutofit/>
          </a:bodyPr>
          <a:lstStyle/>
          <a:p>
            <a:pPr lvl="0" rtl="0">
              <a:spcBef>
                <a:spcPts val="0"/>
              </a:spcBef>
              <a:buNone/>
            </a:pPr>
            <a:r>
              <a:rPr lang="en" sz="1200" b="1" dirty="0">
                <a:solidFill>
                  <a:srgbClr val="174F7A"/>
                </a:solidFill>
                <a:latin typeface="Courier New"/>
                <a:ea typeface="Courier New"/>
                <a:cs typeface="Courier New"/>
                <a:sym typeface="Courier New"/>
              </a:rPr>
              <a:t>{</a:t>
            </a:r>
          </a:p>
          <a:p>
            <a:pPr lvl="0" rtl="0">
              <a:spcBef>
                <a:spcPts val="0"/>
              </a:spcBef>
              <a:buNone/>
            </a:pPr>
            <a:r>
              <a:rPr lang="en" sz="1200" b="1" dirty="0">
                <a:solidFill>
                  <a:srgbClr val="174F7A"/>
                </a:solidFill>
                <a:latin typeface="Courier New"/>
                <a:ea typeface="Courier New"/>
                <a:cs typeface="Courier New"/>
                <a:sym typeface="Courier New"/>
              </a:rPr>
              <a:t>    "@type": { "/": "&lt;hash pointing to RDF-Schema of Individual&gt;" },</a:t>
            </a:r>
          </a:p>
          <a:p>
            <a:pPr lvl="0">
              <a:spcBef>
                <a:spcPts val="0"/>
              </a:spcBef>
              <a:buNone/>
            </a:pPr>
            <a:r>
              <a:rPr lang="en" sz="1200" b="1" dirty="0">
                <a:solidFill>
                  <a:srgbClr val="174F7A"/>
                </a:solidFill>
                <a:latin typeface="Courier New"/>
                <a:ea typeface="Courier New"/>
                <a:cs typeface="Courier New"/>
                <a:sym typeface="Courier New"/>
              </a:rPr>
              <a:t>    "</a:t>
            </a:r>
            <a:r>
              <a:rPr lang="en" sz="1200" b="1" dirty="0" err="1">
                <a:solidFill>
                  <a:srgbClr val="174F7A"/>
                </a:solidFill>
                <a:latin typeface="Courier New"/>
                <a:ea typeface="Courier New"/>
                <a:cs typeface="Courier New"/>
                <a:sym typeface="Courier New"/>
              </a:rPr>
              <a:t>givenName</a:t>
            </a:r>
            <a:r>
              <a:rPr lang="en" sz="1200" b="1" dirty="0">
                <a:solidFill>
                  <a:srgbClr val="174F7A"/>
                </a:solidFill>
                <a:latin typeface="Courier New"/>
                <a:ea typeface="Courier New"/>
                <a:cs typeface="Courier New"/>
                <a:sym typeface="Courier New"/>
              </a:rPr>
              <a:t>”: “Andy”,</a:t>
            </a:r>
          </a:p>
          <a:p>
            <a:pPr lvl="0">
              <a:spcBef>
                <a:spcPts val="0"/>
              </a:spcBef>
              <a:buNone/>
            </a:pPr>
            <a:r>
              <a:rPr lang="en" sz="1200" b="1" dirty="0">
                <a:solidFill>
                  <a:srgbClr val="174F7A"/>
                </a:solidFill>
                <a:latin typeface="Courier New"/>
                <a:ea typeface="Courier New"/>
                <a:cs typeface="Courier New"/>
                <a:sym typeface="Courier New"/>
              </a:rPr>
              <a:t>    “</a:t>
            </a:r>
            <a:r>
              <a:rPr lang="en" sz="1200" b="1" dirty="0" err="1">
                <a:solidFill>
                  <a:srgbClr val="174F7A"/>
                </a:solidFill>
                <a:latin typeface="Courier New"/>
                <a:ea typeface="Courier New"/>
                <a:cs typeface="Courier New"/>
                <a:sym typeface="Courier New"/>
              </a:rPr>
              <a:t>familyName</a:t>
            </a:r>
            <a:r>
              <a:rPr lang="en" sz="1200" b="1" dirty="0">
                <a:solidFill>
                  <a:srgbClr val="174F7A"/>
                </a:solidFill>
                <a:latin typeface="Courier New"/>
                <a:ea typeface="Courier New"/>
                <a:cs typeface="Courier New"/>
                <a:sym typeface="Courier New"/>
              </a:rPr>
              <a:t>”: “Warhol”,</a:t>
            </a:r>
          </a:p>
          <a:p>
            <a:pPr lvl="0">
              <a:spcBef>
                <a:spcPts val="0"/>
              </a:spcBef>
              <a:buNone/>
            </a:pPr>
            <a:r>
              <a:rPr lang="en" sz="1200" b="1" dirty="0">
                <a:solidFill>
                  <a:srgbClr val="174F7A"/>
                </a:solidFill>
                <a:latin typeface="Courier New"/>
                <a:ea typeface="Courier New"/>
                <a:cs typeface="Courier New"/>
                <a:sym typeface="Courier New"/>
              </a:rPr>
              <a:t>    “</a:t>
            </a:r>
            <a:r>
              <a:rPr lang="en" sz="1200" b="1" dirty="0" err="1">
                <a:solidFill>
                  <a:srgbClr val="174F7A"/>
                </a:solidFill>
                <a:latin typeface="Courier New"/>
                <a:ea typeface="Courier New"/>
                <a:cs typeface="Courier New"/>
                <a:sym typeface="Courier New"/>
              </a:rPr>
              <a:t>birthDate</a:t>
            </a:r>
            <a:r>
              <a:rPr lang="en" sz="1200" b="1" dirty="0">
                <a:solidFill>
                  <a:srgbClr val="174F7A"/>
                </a:solidFill>
                <a:latin typeface="Courier New"/>
                <a:ea typeface="Courier New"/>
                <a:cs typeface="Courier New"/>
                <a:sym typeface="Courier New"/>
              </a:rPr>
              <a:t>”: “1928-08-06”,</a:t>
            </a:r>
          </a:p>
          <a:p>
            <a:pPr lvl="0">
              <a:spcBef>
                <a:spcPts val="0"/>
              </a:spcBef>
              <a:buNone/>
            </a:pPr>
            <a:r>
              <a:rPr lang="en" sz="1200" b="1" dirty="0">
                <a:solidFill>
                  <a:srgbClr val="174F7A"/>
                </a:solidFill>
                <a:latin typeface="Courier New"/>
                <a:ea typeface="Courier New"/>
                <a:cs typeface="Courier New"/>
                <a:sym typeface="Courier New"/>
              </a:rPr>
              <a:t>    “</a:t>
            </a:r>
            <a:r>
              <a:rPr lang="en" sz="1200" b="1" dirty="0" err="1">
                <a:solidFill>
                  <a:srgbClr val="174F7A"/>
                </a:solidFill>
                <a:latin typeface="Courier New"/>
                <a:ea typeface="Courier New"/>
                <a:cs typeface="Courier New"/>
                <a:sym typeface="Courier New"/>
              </a:rPr>
              <a:t>deathDate</a:t>
            </a:r>
            <a:r>
              <a:rPr lang="en" sz="1200" b="1" dirty="0">
                <a:solidFill>
                  <a:srgbClr val="174F7A"/>
                </a:solidFill>
                <a:latin typeface="Courier New"/>
                <a:ea typeface="Courier New"/>
                <a:cs typeface="Courier New"/>
                <a:sym typeface="Courier New"/>
              </a:rPr>
              <a:t>”: “1987-02-22”</a:t>
            </a:r>
          </a:p>
          <a:p>
            <a:pPr lvl="0">
              <a:spcBef>
                <a:spcPts val="0"/>
              </a:spcBef>
              <a:buNone/>
            </a:pPr>
            <a:r>
              <a:rPr lang="en" sz="1200" b="1" dirty="0">
                <a:solidFill>
                  <a:srgbClr val="174F7A"/>
                </a:solidFill>
                <a:latin typeface="Courier New"/>
                <a:ea typeface="Courier New"/>
                <a:cs typeface="Courier New"/>
                <a:sym typeface="Courier New"/>
              </a:rPr>
              <a:t>    // and any other arbitrary meta data</a:t>
            </a:r>
          </a:p>
          <a:p>
            <a:pPr lvl="0">
              <a:spcBef>
                <a:spcPts val="0"/>
              </a:spcBef>
              <a:buNone/>
            </a:pPr>
            <a:r>
              <a:rPr lang="en" sz="1200" b="1" dirty="0">
                <a:solidFill>
                  <a:srgbClr val="174F7A"/>
                </a:solidFill>
                <a:latin typeface="Courier New"/>
                <a:ea typeface="Courier New"/>
                <a:cs typeface="Courier New"/>
                <a:sym typeface="Courier New"/>
              </a:rPr>
              <a:t>    // TDB: Let’s use an </a:t>
            </a:r>
            <a:r>
              <a:rPr lang="en" sz="1200" b="1" i="1" dirty="0">
                <a:solidFill>
                  <a:srgbClr val="174F7A"/>
                </a:solidFill>
                <a:latin typeface="Courier New"/>
                <a:ea typeface="Courier New"/>
                <a:cs typeface="Courier New"/>
                <a:sym typeface="Courier New"/>
              </a:rPr>
              <a:t>established identity protocol</a:t>
            </a:r>
            <a:r>
              <a:rPr lang="en" sz="1200" b="1" dirty="0">
                <a:solidFill>
                  <a:srgbClr val="174F7A"/>
                </a:solidFill>
                <a:latin typeface="Courier New"/>
                <a:ea typeface="Courier New"/>
                <a:cs typeface="Courier New"/>
                <a:sym typeface="Courier New"/>
              </a:rPr>
              <a:t> here</a:t>
            </a:r>
          </a:p>
          <a:p>
            <a:pPr lvl="0" rtl="0">
              <a:spcBef>
                <a:spcPts val="0"/>
              </a:spcBef>
              <a:buNone/>
            </a:pPr>
            <a:r>
              <a:rPr lang="en" sz="1200" b="1" dirty="0">
                <a:solidFill>
                  <a:srgbClr val="174F7A"/>
                </a:solidFill>
                <a:latin typeface="Courier New"/>
                <a:ea typeface="Courier New"/>
                <a:cs typeface="Courier New"/>
                <a:sym typeface="Courier New"/>
              </a:rPr>
              <a:t>}</a:t>
            </a:r>
          </a:p>
          <a:p>
            <a:pPr lvl="0" rtl="0">
              <a:spcBef>
                <a:spcPts val="0"/>
              </a:spcBef>
              <a:buNone/>
            </a:pPr>
            <a:endParaRPr sz="1200" b="1" dirty="0">
              <a:solidFill>
                <a:srgbClr val="174F7A"/>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Shape 161"/>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rtl="0">
              <a:spcBef>
                <a:spcPts val="0"/>
              </a:spcBef>
              <a:buNone/>
            </a:pPr>
            <a:r>
              <a:rPr lang="en"/>
              <a:t>COALA IP: Creation</a:t>
            </a:r>
          </a:p>
        </p:txBody>
      </p:sp>
      <p:grpSp>
        <p:nvGrpSpPr>
          <p:cNvPr id="5" name="Group 4"/>
          <p:cNvGrpSpPr/>
          <p:nvPr/>
        </p:nvGrpSpPr>
        <p:grpSpPr>
          <a:xfrm>
            <a:off x="293225" y="1000075"/>
            <a:ext cx="8539075" cy="2283056"/>
            <a:chOff x="293225" y="1000075"/>
            <a:chExt cx="8539075" cy="3975486"/>
          </a:xfrm>
        </p:grpSpPr>
        <p:sp>
          <p:nvSpPr>
            <p:cNvPr id="6" name="Shape 181"/>
            <p:cNvSpPr/>
            <p:nvPr/>
          </p:nvSpPr>
          <p:spPr>
            <a:xfrm>
              <a:off x="354000" y="1107361"/>
              <a:ext cx="8478300" cy="3868200"/>
            </a:xfrm>
            <a:prstGeom prst="rect">
              <a:avLst/>
            </a:prstGeom>
            <a:solidFill>
              <a:schemeClr val="bg1">
                <a:lumMod val="85000"/>
              </a:schemeClr>
            </a:solidFill>
            <a:ln w="9525" cap="flat" cmpd="sng">
              <a:no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181"/>
            <p:cNvSpPr/>
            <p:nvPr/>
          </p:nvSpPr>
          <p:spPr>
            <a:xfrm>
              <a:off x="293225" y="1000075"/>
              <a:ext cx="8478300" cy="3868200"/>
            </a:xfrm>
            <a:prstGeom prst="rect">
              <a:avLst/>
            </a:prstGeom>
            <a:solidFill>
              <a:schemeClr val="lt2"/>
            </a:solidFill>
            <a:ln w="9525" cap="flat" cmpd="sng">
              <a:no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62" name="Shape 162"/>
          <p:cNvSpPr txBox="1">
            <a:spLocks noGrp="1"/>
          </p:cNvSpPr>
          <p:nvPr>
            <p:ph type="body" idx="4294967295"/>
          </p:nvPr>
        </p:nvSpPr>
        <p:spPr>
          <a:xfrm>
            <a:off x="311700" y="1000075"/>
            <a:ext cx="8109000" cy="2071500"/>
          </a:xfrm>
          <a:prstGeom prst="rect">
            <a:avLst/>
          </a:prstGeom>
        </p:spPr>
        <p:txBody>
          <a:bodyPr lIns="91425" tIns="91425" rIns="91425" bIns="91425" anchor="t" anchorCtr="0">
            <a:noAutofit/>
          </a:bodyPr>
          <a:lstStyle/>
          <a:p>
            <a:pPr lvl="0" rtl="0">
              <a:spcBef>
                <a:spcPts val="0"/>
              </a:spcBef>
              <a:buNone/>
            </a:pPr>
            <a:r>
              <a:rPr lang="en" sz="1200" b="1" dirty="0">
                <a:solidFill>
                  <a:srgbClr val="174F7A"/>
                </a:solidFill>
                <a:latin typeface="Courier New"/>
                <a:ea typeface="Courier New"/>
                <a:cs typeface="Courier New"/>
                <a:sym typeface="Courier New"/>
              </a:rPr>
              <a:t>{</a:t>
            </a:r>
          </a:p>
          <a:p>
            <a:pPr lvl="0" rtl="0">
              <a:spcBef>
                <a:spcPts val="0"/>
              </a:spcBef>
              <a:buNone/>
            </a:pPr>
            <a:r>
              <a:rPr lang="en" sz="1200" b="1" dirty="0">
                <a:solidFill>
                  <a:srgbClr val="174F7A"/>
                </a:solidFill>
                <a:latin typeface="Courier New"/>
                <a:ea typeface="Courier New"/>
                <a:cs typeface="Courier New"/>
                <a:sym typeface="Courier New"/>
              </a:rPr>
              <a:t>    "@type": { "/": "&lt;hash pointing to RDF-Schema of Creation&gt;" },</a:t>
            </a:r>
          </a:p>
          <a:p>
            <a:pPr lvl="0" rtl="0">
              <a:spcBef>
                <a:spcPts val="0"/>
              </a:spcBef>
              <a:buNone/>
            </a:pPr>
            <a:r>
              <a:rPr lang="en" sz="1200" b="1" dirty="0">
                <a:solidFill>
                  <a:srgbClr val="174F7A"/>
                </a:solidFill>
                <a:latin typeface="Courier New"/>
                <a:ea typeface="Courier New"/>
                <a:cs typeface="Courier New"/>
                <a:sym typeface="Courier New"/>
              </a:rPr>
              <a:t>    "name”: “Lord of the Rings”,</a:t>
            </a:r>
          </a:p>
          <a:p>
            <a:pPr lvl="0" rtl="0">
              <a:spcBef>
                <a:spcPts val="0"/>
              </a:spcBef>
              <a:buNone/>
            </a:pPr>
            <a:r>
              <a:rPr lang="en" sz="1200" b="1" dirty="0">
                <a:solidFill>
                  <a:srgbClr val="174F7A"/>
                </a:solidFill>
                <a:latin typeface="Courier New"/>
                <a:ea typeface="Courier New"/>
                <a:cs typeface="Courier New"/>
                <a:sym typeface="Courier New"/>
              </a:rPr>
              <a:t>    “author”: { "/": "&lt;hash pointing to the Author&gt;" }</a:t>
            </a:r>
          </a:p>
          <a:p>
            <a:pPr lvl="0" rtl="0">
              <a:spcBef>
                <a:spcPts val="0"/>
              </a:spcBef>
              <a:buNone/>
            </a:pPr>
            <a:r>
              <a:rPr lang="en" sz="1200" b="1" dirty="0">
                <a:solidFill>
                  <a:srgbClr val="174F7A"/>
                </a:solidFill>
                <a:latin typeface="Courier New"/>
                <a:ea typeface="Courier New"/>
                <a:cs typeface="Courier New"/>
                <a:sym typeface="Courier New"/>
              </a:rPr>
              <a:t>}</a:t>
            </a:r>
          </a:p>
          <a:p>
            <a:pPr lvl="0" rtl="0">
              <a:spcBef>
                <a:spcPts val="0"/>
              </a:spcBef>
              <a:buNone/>
            </a:pPr>
            <a:endParaRPr sz="1200" b="1" dirty="0">
              <a:solidFill>
                <a:srgbClr val="174F7A"/>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Shape 168"/>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rtl="0">
              <a:spcBef>
                <a:spcPts val="0"/>
              </a:spcBef>
              <a:buNone/>
            </a:pPr>
            <a:r>
              <a:rPr lang="en"/>
              <a:t>COALA IP: Creation (a </a:t>
            </a:r>
            <a:r>
              <a:rPr lang="en" i="1"/>
              <a:t>digital </a:t>
            </a:r>
            <a:r>
              <a:rPr lang="en"/>
              <a:t>Manifestation)</a:t>
            </a:r>
          </a:p>
        </p:txBody>
      </p:sp>
      <p:grpSp>
        <p:nvGrpSpPr>
          <p:cNvPr id="5" name="Group 4"/>
          <p:cNvGrpSpPr/>
          <p:nvPr/>
        </p:nvGrpSpPr>
        <p:grpSpPr>
          <a:xfrm>
            <a:off x="293225" y="1000075"/>
            <a:ext cx="8539075" cy="3975486"/>
            <a:chOff x="293225" y="1000075"/>
            <a:chExt cx="8539075" cy="3975486"/>
          </a:xfrm>
        </p:grpSpPr>
        <p:sp>
          <p:nvSpPr>
            <p:cNvPr id="6" name="Shape 181"/>
            <p:cNvSpPr/>
            <p:nvPr/>
          </p:nvSpPr>
          <p:spPr>
            <a:xfrm>
              <a:off x="354000" y="1107361"/>
              <a:ext cx="8478300" cy="3868200"/>
            </a:xfrm>
            <a:prstGeom prst="rect">
              <a:avLst/>
            </a:prstGeom>
            <a:solidFill>
              <a:schemeClr val="bg1">
                <a:lumMod val="85000"/>
              </a:schemeClr>
            </a:solidFill>
            <a:ln w="9525" cap="flat" cmpd="sng">
              <a:no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181"/>
            <p:cNvSpPr/>
            <p:nvPr/>
          </p:nvSpPr>
          <p:spPr>
            <a:xfrm>
              <a:off x="293225" y="1000075"/>
              <a:ext cx="8478300" cy="3868200"/>
            </a:xfrm>
            <a:prstGeom prst="rect">
              <a:avLst/>
            </a:prstGeom>
            <a:solidFill>
              <a:schemeClr val="lt2"/>
            </a:solidFill>
            <a:ln w="9525" cap="flat" cmpd="sng">
              <a:no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69" name="Shape 169"/>
          <p:cNvSpPr txBox="1">
            <a:spLocks noGrp="1"/>
          </p:cNvSpPr>
          <p:nvPr>
            <p:ph type="body" idx="4294967295"/>
          </p:nvPr>
        </p:nvSpPr>
        <p:spPr>
          <a:xfrm>
            <a:off x="311700" y="1000075"/>
            <a:ext cx="8109000" cy="3813900"/>
          </a:xfrm>
          <a:prstGeom prst="rect">
            <a:avLst/>
          </a:prstGeom>
        </p:spPr>
        <p:txBody>
          <a:bodyPr lIns="91425" tIns="91425" rIns="91425" bIns="91425" anchor="t" anchorCtr="0">
            <a:noAutofit/>
          </a:bodyPr>
          <a:lstStyle/>
          <a:p>
            <a:pPr lvl="0">
              <a:lnSpc>
                <a:spcPct val="100000"/>
              </a:lnSpc>
              <a:spcBef>
                <a:spcPts val="0"/>
              </a:spcBef>
              <a:buNone/>
            </a:pPr>
            <a:r>
              <a:rPr lang="en" sz="1200" b="1" dirty="0">
                <a:solidFill>
                  <a:srgbClr val="174F7A"/>
                </a:solidFill>
                <a:latin typeface="Courier New"/>
                <a:ea typeface="Courier New"/>
                <a:cs typeface="Courier New"/>
                <a:sym typeface="Courier New"/>
              </a:rPr>
              <a:t>{   "@type": { "/": "&lt;hash pointing to RDF-Schema of Manifestation&gt;" },</a:t>
            </a:r>
          </a:p>
          <a:p>
            <a:pPr lvl="0">
              <a:lnSpc>
                <a:spcPct val="100000"/>
              </a:lnSpc>
              <a:spcBef>
                <a:spcPts val="0"/>
              </a:spcBef>
              <a:buNone/>
            </a:pPr>
            <a:r>
              <a:rPr lang="en" sz="1200" b="1" dirty="0">
                <a:solidFill>
                  <a:srgbClr val="174F7A"/>
                </a:solidFill>
                <a:latin typeface="Courier New"/>
                <a:ea typeface="Courier New"/>
                <a:cs typeface="Courier New"/>
                <a:sym typeface="Courier New"/>
              </a:rPr>
              <a:t>    "name": "The Fellowship of the Ring",</a:t>
            </a:r>
          </a:p>
          <a:p>
            <a:pPr lvl="0">
              <a:lnSpc>
                <a:spcPct val="100000"/>
              </a:lnSpc>
              <a:spcBef>
                <a:spcPts val="0"/>
              </a:spcBef>
              <a:buNone/>
            </a:pPr>
            <a:r>
              <a:rPr lang="en" sz="1200" b="1" dirty="0">
                <a:solidFill>
                  <a:srgbClr val="174F7A"/>
                </a:solidFill>
                <a:latin typeface="Courier New"/>
                <a:ea typeface="Courier New"/>
                <a:cs typeface="Courier New"/>
                <a:sym typeface="Courier New"/>
              </a:rPr>
              <a:t>    "creation": { "/": "&lt;hash pointing to the Creation&gt;" },</a:t>
            </a:r>
          </a:p>
          <a:p>
            <a:pPr lvl="0">
              <a:lnSpc>
                <a:spcPct val="100000"/>
              </a:lnSpc>
              <a:spcBef>
                <a:spcPts val="0"/>
              </a:spcBef>
              <a:buNone/>
            </a:pPr>
            <a:r>
              <a:rPr lang="en" sz="1200" b="1" dirty="0">
                <a:solidFill>
                  <a:srgbClr val="174F7A"/>
                </a:solidFill>
                <a:latin typeface="Courier New"/>
                <a:ea typeface="Courier New"/>
                <a:cs typeface="Courier New"/>
                <a:sym typeface="Courier New"/>
              </a:rPr>
              <a:t>    "</a:t>
            </a:r>
            <a:r>
              <a:rPr lang="en" sz="1200" b="1" dirty="0" err="1">
                <a:solidFill>
                  <a:srgbClr val="174F7A"/>
                </a:solidFill>
                <a:latin typeface="Courier New"/>
                <a:ea typeface="Courier New"/>
                <a:cs typeface="Courier New"/>
                <a:sym typeface="Courier New"/>
              </a:rPr>
              <a:t>digital_work</a:t>
            </a:r>
            <a:r>
              <a:rPr lang="en" sz="1200" b="1" dirty="0">
                <a:solidFill>
                  <a:srgbClr val="174F7A"/>
                </a:solidFill>
                <a:latin typeface="Courier New"/>
                <a:ea typeface="Courier New"/>
                <a:cs typeface="Courier New"/>
                <a:sym typeface="Courier New"/>
              </a:rPr>
              <a:t>": { "/": "&lt;hash pointing to a file on e.g. IPFS&gt;" },</a:t>
            </a:r>
          </a:p>
          <a:p>
            <a:pPr lvl="0">
              <a:lnSpc>
                <a:spcPct val="100000"/>
              </a:lnSpc>
              <a:spcBef>
                <a:spcPts val="0"/>
              </a:spcBef>
              <a:buNone/>
            </a:pPr>
            <a:r>
              <a:rPr lang="en" sz="1200" b="1" dirty="0">
                <a:solidFill>
                  <a:srgbClr val="174F7A"/>
                </a:solidFill>
                <a:latin typeface="Courier New"/>
                <a:ea typeface="Courier New"/>
                <a:cs typeface="Courier New"/>
                <a:sym typeface="Courier New"/>
              </a:rPr>
              <a:t>    "fingerprints": [</a:t>
            </a:r>
          </a:p>
          <a:p>
            <a:pPr lvl="0">
              <a:lnSpc>
                <a:spcPct val="100000"/>
              </a:lnSpc>
              <a:spcBef>
                <a:spcPts val="0"/>
              </a:spcBef>
              <a:buNone/>
            </a:pPr>
            <a:r>
              <a:rPr lang="en" sz="1200" b="1" dirty="0">
                <a:solidFill>
                  <a:srgbClr val="174F7A"/>
                </a:solidFill>
                <a:latin typeface="Courier New"/>
                <a:ea typeface="Courier New"/>
                <a:cs typeface="Courier New"/>
                <a:sym typeface="Courier New"/>
              </a:rPr>
              <a:t>        "Qmbs2DxMBraF3U8F7vLAarGmZaSFry3vVY5zytuN3BxwaY",</a:t>
            </a:r>
          </a:p>
          <a:p>
            <a:pPr lvl="0">
              <a:lnSpc>
                <a:spcPct val="100000"/>
              </a:lnSpc>
              <a:spcBef>
                <a:spcPts val="0"/>
              </a:spcBef>
              <a:buNone/>
            </a:pPr>
            <a:r>
              <a:rPr lang="en" sz="1200" b="1" dirty="0">
                <a:solidFill>
                  <a:srgbClr val="174F7A"/>
                </a:solidFill>
                <a:latin typeface="Courier New"/>
                <a:ea typeface="Courier New"/>
                <a:cs typeface="Courier New"/>
                <a:sym typeface="Courier New"/>
              </a:rPr>
              <a:t>        "&lt;</a:t>
            </a:r>
            <a:r>
              <a:rPr lang="en" sz="1200" b="1" dirty="0" err="1">
                <a:solidFill>
                  <a:srgbClr val="174F7A"/>
                </a:solidFill>
                <a:latin typeface="Courier New"/>
                <a:ea typeface="Courier New"/>
                <a:cs typeface="Courier New"/>
                <a:sym typeface="Courier New"/>
              </a:rPr>
              <a:t>multihash</a:t>
            </a:r>
            <a:r>
              <a:rPr lang="en" sz="1200" b="1" dirty="0">
                <a:solidFill>
                  <a:srgbClr val="174F7A"/>
                </a:solidFill>
                <a:latin typeface="Courier New"/>
                <a:ea typeface="Courier New"/>
                <a:cs typeface="Courier New"/>
                <a:sym typeface="Courier New"/>
              </a:rPr>
              <a:t>/</a:t>
            </a:r>
            <a:r>
              <a:rPr lang="en" sz="1200" b="1" dirty="0" err="1">
                <a:solidFill>
                  <a:srgbClr val="174F7A"/>
                </a:solidFill>
                <a:latin typeface="Courier New"/>
                <a:ea typeface="Courier New"/>
                <a:cs typeface="Courier New"/>
                <a:sym typeface="Courier New"/>
              </a:rPr>
              <a:t>multifingerprint</a:t>
            </a:r>
            <a:r>
              <a:rPr lang="en" sz="1200" b="1" dirty="0">
                <a:solidFill>
                  <a:srgbClr val="174F7A"/>
                </a:solidFill>
                <a:latin typeface="Courier New"/>
                <a:ea typeface="Courier New"/>
                <a:cs typeface="Courier New"/>
                <a:sym typeface="Courier New"/>
              </a:rPr>
              <a:t> value&gt;"</a:t>
            </a:r>
          </a:p>
          <a:p>
            <a:pPr lvl="0">
              <a:lnSpc>
                <a:spcPct val="100000"/>
              </a:lnSpc>
              <a:spcBef>
                <a:spcPts val="0"/>
              </a:spcBef>
              <a:buNone/>
            </a:pPr>
            <a:r>
              <a:rPr lang="en" sz="1200" b="1" dirty="0">
                <a:solidFill>
                  <a:srgbClr val="174F7A"/>
                </a:solidFill>
                <a:latin typeface="Courier New"/>
                <a:ea typeface="Courier New"/>
                <a:cs typeface="Courier New"/>
                <a:sym typeface="Courier New"/>
              </a:rPr>
              <a:t>    ],</a:t>
            </a:r>
          </a:p>
          <a:p>
            <a:pPr lvl="0">
              <a:lnSpc>
                <a:spcPct val="100000"/>
              </a:lnSpc>
              <a:spcBef>
                <a:spcPts val="0"/>
              </a:spcBef>
              <a:buNone/>
            </a:pPr>
            <a:r>
              <a:rPr lang="en" sz="1200" b="1" dirty="0">
                <a:solidFill>
                  <a:srgbClr val="174F7A"/>
                </a:solidFill>
                <a:latin typeface="Courier New"/>
                <a:ea typeface="Courier New"/>
                <a:cs typeface="Courier New"/>
                <a:sym typeface="Courier New"/>
              </a:rPr>
              <a:t>    "</a:t>
            </a:r>
            <a:r>
              <a:rPr lang="en" sz="1200" b="1" dirty="0" err="1">
                <a:solidFill>
                  <a:srgbClr val="174F7A"/>
                </a:solidFill>
                <a:latin typeface="Courier New"/>
                <a:ea typeface="Courier New"/>
                <a:cs typeface="Courier New"/>
                <a:sym typeface="Courier New"/>
              </a:rPr>
              <a:t>locationCreated</a:t>
            </a:r>
            <a:r>
              <a:rPr lang="en" sz="1200" b="1" dirty="0">
                <a:solidFill>
                  <a:srgbClr val="174F7A"/>
                </a:solidFill>
                <a:latin typeface="Courier New"/>
                <a:ea typeface="Courier New"/>
                <a:cs typeface="Courier New"/>
                <a:sym typeface="Courier New"/>
              </a:rPr>
              <a:t>": "&lt;URI pointing to a Place object&gt;"</a:t>
            </a:r>
          </a:p>
          <a:p>
            <a:pPr lvl="0">
              <a:lnSpc>
                <a:spcPct val="100000"/>
              </a:lnSpc>
              <a:spcBef>
                <a:spcPts val="0"/>
              </a:spcBef>
              <a:buNone/>
            </a:pPr>
            <a:r>
              <a:rPr lang="en" sz="1200" b="1" dirty="0">
                <a:solidFill>
                  <a:srgbClr val="174F7A"/>
                </a:solidFill>
                <a:latin typeface="Courier New"/>
                <a:ea typeface="Courier New"/>
                <a:cs typeface="Courier New"/>
                <a:sym typeface="Courier New"/>
              </a:rPr>
              <a:t>}</a:t>
            </a:r>
          </a:p>
          <a:p>
            <a:pPr lvl="0" rtl="0">
              <a:lnSpc>
                <a:spcPct val="100000"/>
              </a:lnSpc>
              <a:spcBef>
                <a:spcPts val="0"/>
              </a:spcBef>
              <a:buNone/>
            </a:pPr>
            <a:endParaRPr sz="1200" b="1" dirty="0">
              <a:solidFill>
                <a:srgbClr val="174F7A"/>
              </a:solidFill>
              <a:latin typeface="Courier New"/>
              <a:ea typeface="Courier New"/>
              <a:cs typeface="Courier New"/>
              <a:sym typeface="Courier New"/>
            </a:endParaRPr>
          </a:p>
          <a:p>
            <a:pPr lvl="0" rtl="0">
              <a:lnSpc>
                <a:spcPct val="100000"/>
              </a:lnSpc>
              <a:spcBef>
                <a:spcPts val="0"/>
              </a:spcBef>
              <a:buNone/>
            </a:pPr>
            <a:endParaRPr sz="1200" b="1" dirty="0">
              <a:solidFill>
                <a:srgbClr val="174F7A"/>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Shape 175"/>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rtl="0">
              <a:spcBef>
                <a:spcPts val="0"/>
              </a:spcBef>
              <a:buNone/>
            </a:pPr>
            <a:r>
              <a:rPr lang="en"/>
              <a:t>COALA IP: Creation (a </a:t>
            </a:r>
            <a:r>
              <a:rPr lang="en" i="1"/>
              <a:t>physical </a:t>
            </a:r>
            <a:r>
              <a:rPr lang="en"/>
              <a:t>Manifestation)</a:t>
            </a:r>
          </a:p>
        </p:txBody>
      </p:sp>
      <p:grpSp>
        <p:nvGrpSpPr>
          <p:cNvPr id="5" name="Group 4"/>
          <p:cNvGrpSpPr/>
          <p:nvPr/>
        </p:nvGrpSpPr>
        <p:grpSpPr>
          <a:xfrm>
            <a:off x="293225" y="1000075"/>
            <a:ext cx="8539075" cy="2677650"/>
            <a:chOff x="293225" y="1000075"/>
            <a:chExt cx="8539075" cy="3975486"/>
          </a:xfrm>
        </p:grpSpPr>
        <p:sp>
          <p:nvSpPr>
            <p:cNvPr id="6" name="Shape 181"/>
            <p:cNvSpPr/>
            <p:nvPr/>
          </p:nvSpPr>
          <p:spPr>
            <a:xfrm>
              <a:off x="354000" y="1107361"/>
              <a:ext cx="8478300" cy="3868200"/>
            </a:xfrm>
            <a:prstGeom prst="rect">
              <a:avLst/>
            </a:prstGeom>
            <a:solidFill>
              <a:schemeClr val="bg1">
                <a:lumMod val="85000"/>
              </a:schemeClr>
            </a:solidFill>
            <a:ln w="9525" cap="flat" cmpd="sng">
              <a:no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181"/>
            <p:cNvSpPr/>
            <p:nvPr/>
          </p:nvSpPr>
          <p:spPr>
            <a:xfrm>
              <a:off x="293225" y="1000075"/>
              <a:ext cx="8478300" cy="3868200"/>
            </a:xfrm>
            <a:prstGeom prst="rect">
              <a:avLst/>
            </a:prstGeom>
            <a:solidFill>
              <a:schemeClr val="lt2"/>
            </a:solidFill>
            <a:ln w="9525" cap="flat" cmpd="sng">
              <a:no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76" name="Shape 176"/>
          <p:cNvSpPr txBox="1">
            <a:spLocks noGrp="1"/>
          </p:cNvSpPr>
          <p:nvPr>
            <p:ph type="body" idx="4294967295"/>
          </p:nvPr>
        </p:nvSpPr>
        <p:spPr>
          <a:xfrm>
            <a:off x="311700" y="1089869"/>
            <a:ext cx="8109000" cy="2587856"/>
          </a:xfrm>
          <a:prstGeom prst="rect">
            <a:avLst/>
          </a:prstGeom>
        </p:spPr>
        <p:txBody>
          <a:bodyPr lIns="91425" tIns="91425" rIns="91425" bIns="91425" anchor="t" anchorCtr="0">
            <a:noAutofit/>
          </a:bodyPr>
          <a:lstStyle/>
          <a:p>
            <a:pPr lvl="0" rtl="0">
              <a:spcBef>
                <a:spcPts val="0"/>
              </a:spcBef>
              <a:buNone/>
            </a:pPr>
            <a:r>
              <a:rPr lang="en" sz="1200" b="1" dirty="0">
                <a:solidFill>
                  <a:srgbClr val="174F7A"/>
                </a:solidFill>
                <a:latin typeface="Courier New"/>
                <a:ea typeface="Courier New"/>
                <a:cs typeface="Courier New"/>
                <a:sym typeface="Courier New"/>
              </a:rPr>
              <a:t>{   "@type": { "/": "&lt;hash pointing to RDF-Schema of Manifestation&gt;" },</a:t>
            </a:r>
          </a:p>
          <a:p>
            <a:pPr lvl="0" rtl="0">
              <a:spcBef>
                <a:spcPts val="0"/>
              </a:spcBef>
              <a:buNone/>
            </a:pPr>
            <a:r>
              <a:rPr lang="en" sz="1200" b="1" dirty="0">
                <a:solidFill>
                  <a:srgbClr val="174F7A"/>
                </a:solidFill>
                <a:latin typeface="Courier New"/>
                <a:ea typeface="Courier New"/>
                <a:cs typeface="Courier New"/>
                <a:sym typeface="Courier New"/>
              </a:rPr>
              <a:t>    "name": "The Fellowship of the Ring",</a:t>
            </a:r>
          </a:p>
          <a:p>
            <a:pPr lvl="0">
              <a:spcBef>
                <a:spcPts val="0"/>
              </a:spcBef>
              <a:buNone/>
            </a:pPr>
            <a:r>
              <a:rPr lang="en" sz="1200" b="1" dirty="0">
                <a:solidFill>
                  <a:srgbClr val="174F7A"/>
                </a:solidFill>
                <a:latin typeface="Courier New"/>
                <a:ea typeface="Courier New"/>
                <a:cs typeface="Courier New"/>
                <a:sym typeface="Courier New"/>
              </a:rPr>
              <a:t>    "creation": { "/": "&lt;hash pointing to the Creation&gt;" },</a:t>
            </a:r>
          </a:p>
          <a:p>
            <a:pPr lvl="0" rtl="0">
              <a:spcBef>
                <a:spcPts val="0"/>
              </a:spcBef>
              <a:buNone/>
            </a:pPr>
            <a:r>
              <a:rPr lang="en" sz="1200" b="1" dirty="0">
                <a:solidFill>
                  <a:srgbClr val="174F7A"/>
                </a:solidFill>
                <a:latin typeface="Courier New"/>
                <a:ea typeface="Courier New"/>
                <a:cs typeface="Courier New"/>
                <a:sym typeface="Courier New"/>
              </a:rPr>
              <a:t>    "</a:t>
            </a:r>
            <a:r>
              <a:rPr lang="en" sz="1200" b="1" dirty="0" err="1">
                <a:solidFill>
                  <a:srgbClr val="174F7A"/>
                </a:solidFill>
                <a:latin typeface="Courier New"/>
                <a:ea typeface="Courier New"/>
                <a:cs typeface="Courier New"/>
                <a:sym typeface="Courier New"/>
              </a:rPr>
              <a:t>datePublished</a:t>
            </a:r>
            <a:r>
              <a:rPr lang="en" sz="1200" b="1" dirty="0">
                <a:solidFill>
                  <a:srgbClr val="174F7A"/>
                </a:solidFill>
                <a:latin typeface="Courier New"/>
                <a:ea typeface="Courier New"/>
                <a:cs typeface="Courier New"/>
                <a:sym typeface="Courier New"/>
              </a:rPr>
              <a:t>": "29-07-1954",</a:t>
            </a:r>
          </a:p>
          <a:p>
            <a:pPr lvl="0" rtl="0">
              <a:spcBef>
                <a:spcPts val="0"/>
              </a:spcBef>
              <a:buNone/>
            </a:pPr>
            <a:r>
              <a:rPr lang="en" sz="1200" b="1" dirty="0">
                <a:solidFill>
                  <a:srgbClr val="174F7A"/>
                </a:solidFill>
                <a:latin typeface="Courier New"/>
                <a:ea typeface="Courier New"/>
                <a:cs typeface="Courier New"/>
                <a:sym typeface="Courier New"/>
              </a:rPr>
              <a:t>    "</a:t>
            </a:r>
            <a:r>
              <a:rPr lang="en" sz="1200" b="1" dirty="0" err="1">
                <a:solidFill>
                  <a:srgbClr val="174F7A"/>
                </a:solidFill>
                <a:latin typeface="Courier New"/>
                <a:ea typeface="Courier New"/>
                <a:cs typeface="Courier New"/>
                <a:sym typeface="Courier New"/>
              </a:rPr>
              <a:t>locationCreated</a:t>
            </a:r>
            <a:r>
              <a:rPr lang="en" sz="1200" b="1" dirty="0">
                <a:solidFill>
                  <a:srgbClr val="174F7A"/>
                </a:solidFill>
                <a:latin typeface="Courier New"/>
                <a:ea typeface="Courier New"/>
                <a:cs typeface="Courier New"/>
                <a:sym typeface="Courier New"/>
              </a:rPr>
              <a:t>": "&lt;URI pointing to a Place object&gt;"</a:t>
            </a:r>
          </a:p>
          <a:p>
            <a:pPr lvl="0" rtl="0">
              <a:spcBef>
                <a:spcPts val="0"/>
              </a:spcBef>
              <a:buNone/>
            </a:pPr>
            <a:r>
              <a:rPr lang="en" sz="1200" b="1" dirty="0">
                <a:solidFill>
                  <a:srgbClr val="174F7A"/>
                </a:solidFill>
                <a:latin typeface="Courier New"/>
                <a:ea typeface="Courier New"/>
                <a:cs typeface="Courier New"/>
                <a:sym typeface="Courier New"/>
              </a:rPr>
              <a:t>}</a:t>
            </a:r>
          </a:p>
          <a:p>
            <a:pPr lvl="0" rtl="0">
              <a:spcBef>
                <a:spcPts val="0"/>
              </a:spcBef>
              <a:buNone/>
            </a:pPr>
            <a:endParaRPr sz="1200" b="1" dirty="0">
              <a:solidFill>
                <a:srgbClr val="174F7A"/>
              </a:solidFill>
              <a:latin typeface="Courier New"/>
              <a:ea typeface="Courier New"/>
              <a:cs typeface="Courier New"/>
              <a:sym typeface="Courier New"/>
            </a:endParaRPr>
          </a:p>
          <a:p>
            <a:pPr lvl="0" rtl="0">
              <a:spcBef>
                <a:spcPts val="0"/>
              </a:spcBef>
              <a:buNone/>
            </a:pPr>
            <a:endParaRPr sz="1200" b="1" dirty="0">
              <a:solidFill>
                <a:srgbClr val="174F7A"/>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grpSp>
        <p:nvGrpSpPr>
          <p:cNvPr id="2" name="Group 1"/>
          <p:cNvGrpSpPr/>
          <p:nvPr/>
        </p:nvGrpSpPr>
        <p:grpSpPr>
          <a:xfrm>
            <a:off x="293225" y="1000075"/>
            <a:ext cx="8539075" cy="3975486"/>
            <a:chOff x="293225" y="1000075"/>
            <a:chExt cx="8539075" cy="3975486"/>
          </a:xfrm>
        </p:grpSpPr>
        <p:sp>
          <p:nvSpPr>
            <p:cNvPr id="5" name="Shape 181"/>
            <p:cNvSpPr/>
            <p:nvPr/>
          </p:nvSpPr>
          <p:spPr>
            <a:xfrm>
              <a:off x="354000" y="1107361"/>
              <a:ext cx="8478300" cy="3868200"/>
            </a:xfrm>
            <a:prstGeom prst="rect">
              <a:avLst/>
            </a:prstGeom>
            <a:solidFill>
              <a:schemeClr val="bg1">
                <a:lumMod val="85000"/>
              </a:schemeClr>
            </a:solidFill>
            <a:ln w="9525" cap="flat" cmpd="sng">
              <a:no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1" name="Shape 181"/>
            <p:cNvSpPr/>
            <p:nvPr/>
          </p:nvSpPr>
          <p:spPr>
            <a:xfrm>
              <a:off x="293225" y="1000075"/>
              <a:ext cx="8478300" cy="3868200"/>
            </a:xfrm>
            <a:prstGeom prst="rect">
              <a:avLst/>
            </a:prstGeom>
            <a:solidFill>
              <a:schemeClr val="lt2"/>
            </a:solidFill>
            <a:ln w="9525" cap="flat" cmpd="sng">
              <a:no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82" name="Shape 182"/>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rtl="0">
              <a:spcBef>
                <a:spcPts val="0"/>
              </a:spcBef>
              <a:buNone/>
            </a:pPr>
            <a:r>
              <a:rPr lang="en"/>
              <a:t>COALA IP: Right</a:t>
            </a:r>
          </a:p>
        </p:txBody>
      </p:sp>
      <p:sp>
        <p:nvSpPr>
          <p:cNvPr id="183" name="Shape 183"/>
          <p:cNvSpPr txBox="1">
            <a:spLocks noGrp="1"/>
          </p:cNvSpPr>
          <p:nvPr>
            <p:ph type="body" idx="4294967295"/>
          </p:nvPr>
        </p:nvSpPr>
        <p:spPr>
          <a:xfrm>
            <a:off x="311700" y="1107361"/>
            <a:ext cx="8109000" cy="3723300"/>
          </a:xfrm>
          <a:prstGeom prst="rect">
            <a:avLst/>
          </a:prstGeom>
        </p:spPr>
        <p:txBody>
          <a:bodyPr lIns="91425" tIns="91425" rIns="91425" bIns="91425" anchor="t" anchorCtr="0">
            <a:noAutofit/>
          </a:bodyPr>
          <a:lstStyle/>
          <a:p>
            <a:pPr lvl="0">
              <a:lnSpc>
                <a:spcPct val="100000"/>
              </a:lnSpc>
              <a:spcBef>
                <a:spcPts val="0"/>
              </a:spcBef>
              <a:buNone/>
            </a:pPr>
            <a:r>
              <a:rPr lang="en" sz="1200" b="1" dirty="0">
                <a:solidFill>
                  <a:srgbClr val="174F7A"/>
                </a:solidFill>
                <a:latin typeface="Courier New"/>
                <a:ea typeface="Courier New"/>
                <a:cs typeface="Courier New"/>
                <a:sym typeface="Courier New"/>
              </a:rPr>
              <a:t>{   "@type": { "/": "&lt;hash pointing to RDF-Schema of Right&gt;" },</a:t>
            </a:r>
          </a:p>
          <a:p>
            <a:pPr lvl="0">
              <a:lnSpc>
                <a:spcPct val="100000"/>
              </a:lnSpc>
              <a:spcBef>
                <a:spcPts val="0"/>
              </a:spcBef>
              <a:buNone/>
            </a:pPr>
            <a:r>
              <a:rPr lang="en" sz="1200" b="1" dirty="0">
                <a:solidFill>
                  <a:srgbClr val="174F7A"/>
                </a:solidFill>
                <a:latin typeface="Courier New"/>
                <a:ea typeface="Courier New"/>
                <a:cs typeface="Courier New"/>
                <a:sym typeface="Courier New"/>
              </a:rPr>
              <a:t>    “usages”: “</a:t>
            </a:r>
            <a:r>
              <a:rPr lang="en" sz="1200" b="1" dirty="0" err="1">
                <a:solidFill>
                  <a:srgbClr val="174F7A"/>
                </a:solidFill>
                <a:latin typeface="Courier New"/>
                <a:ea typeface="Courier New"/>
                <a:cs typeface="Courier New"/>
                <a:sym typeface="Courier New"/>
              </a:rPr>
              <a:t>all|copy|play|stream</a:t>
            </a:r>
            <a:r>
              <a:rPr lang="en" sz="1200" b="1" dirty="0">
                <a:solidFill>
                  <a:srgbClr val="174F7A"/>
                </a:solidFill>
                <a:latin typeface="Courier New"/>
                <a:ea typeface="Courier New"/>
                <a:cs typeface="Courier New"/>
                <a:sym typeface="Courier New"/>
              </a:rPr>
              <a:t>|...”,</a:t>
            </a:r>
          </a:p>
          <a:p>
            <a:pPr lvl="0">
              <a:lnSpc>
                <a:spcPct val="100000"/>
              </a:lnSpc>
              <a:spcBef>
                <a:spcPts val="0"/>
              </a:spcBef>
              <a:buNone/>
            </a:pPr>
            <a:r>
              <a:rPr lang="en" sz="1200" b="1" dirty="0">
                <a:solidFill>
                  <a:srgbClr val="174F7A"/>
                </a:solidFill>
                <a:latin typeface="Courier New"/>
                <a:ea typeface="Courier New"/>
                <a:cs typeface="Courier New"/>
                <a:sym typeface="Courier New"/>
              </a:rPr>
              <a:t>    “territory”: { “/”: “&lt;hash pointing to a Place&gt;” },</a:t>
            </a:r>
          </a:p>
          <a:p>
            <a:pPr lvl="0">
              <a:lnSpc>
                <a:spcPct val="100000"/>
              </a:lnSpc>
              <a:spcBef>
                <a:spcPts val="0"/>
              </a:spcBef>
              <a:buNone/>
            </a:pPr>
            <a:r>
              <a:rPr lang="en" sz="1200" b="1" dirty="0">
                <a:solidFill>
                  <a:srgbClr val="174F7A"/>
                </a:solidFill>
                <a:latin typeface="Courier New"/>
                <a:ea typeface="Courier New"/>
                <a:cs typeface="Courier New"/>
                <a:sym typeface="Courier New"/>
              </a:rPr>
              <a:t>    “context”: “</a:t>
            </a:r>
            <a:r>
              <a:rPr lang="en" sz="1200" b="1" dirty="0" err="1">
                <a:solidFill>
                  <a:srgbClr val="174F7A"/>
                </a:solidFill>
                <a:latin typeface="Courier New"/>
                <a:ea typeface="Courier New"/>
                <a:cs typeface="Courier New"/>
                <a:sym typeface="Courier New"/>
              </a:rPr>
              <a:t>inflight|inpublic|commercialuse</a:t>
            </a:r>
            <a:r>
              <a:rPr lang="en" sz="1200" b="1" dirty="0">
                <a:solidFill>
                  <a:srgbClr val="174F7A"/>
                </a:solidFill>
                <a:latin typeface="Courier New"/>
                <a:ea typeface="Courier New"/>
                <a:cs typeface="Courier New"/>
                <a:sym typeface="Courier New"/>
              </a:rPr>
              <a:t>…”,</a:t>
            </a:r>
          </a:p>
          <a:p>
            <a:pPr lvl="0">
              <a:lnSpc>
                <a:spcPct val="100000"/>
              </a:lnSpc>
              <a:spcBef>
                <a:spcPts val="0"/>
              </a:spcBef>
              <a:buNone/>
            </a:pPr>
            <a:r>
              <a:rPr lang="en" sz="1200" b="1" dirty="0">
                <a:solidFill>
                  <a:srgbClr val="174F7A"/>
                </a:solidFill>
                <a:latin typeface="Courier New"/>
                <a:ea typeface="Courier New"/>
                <a:cs typeface="Courier New"/>
                <a:sym typeface="Courier New"/>
              </a:rPr>
              <a:t>    “exclusive”: </a:t>
            </a:r>
            <a:r>
              <a:rPr lang="en" sz="1200" b="1" dirty="0" err="1">
                <a:solidFill>
                  <a:srgbClr val="174F7A"/>
                </a:solidFill>
                <a:latin typeface="Courier New"/>
                <a:ea typeface="Courier New"/>
                <a:cs typeface="Courier New"/>
                <a:sym typeface="Courier New"/>
              </a:rPr>
              <a:t>true|false</a:t>
            </a:r>
            <a:r>
              <a:rPr lang="en" sz="1200" b="1" dirty="0">
                <a:solidFill>
                  <a:srgbClr val="174F7A"/>
                </a:solidFill>
                <a:latin typeface="Courier New"/>
                <a:ea typeface="Courier New"/>
                <a:cs typeface="Courier New"/>
                <a:sym typeface="Courier New"/>
              </a:rPr>
              <a:t>,</a:t>
            </a:r>
          </a:p>
          <a:p>
            <a:pPr lvl="0" rtl="0">
              <a:lnSpc>
                <a:spcPct val="100000"/>
              </a:lnSpc>
              <a:spcBef>
                <a:spcPts val="0"/>
              </a:spcBef>
              <a:buNone/>
            </a:pPr>
            <a:r>
              <a:rPr lang="en" sz="1200" b="1" dirty="0">
                <a:solidFill>
                  <a:srgbClr val="174F7A"/>
                </a:solidFill>
                <a:latin typeface="Courier New"/>
                <a:ea typeface="Courier New"/>
                <a:cs typeface="Courier New"/>
                <a:sym typeface="Courier New"/>
              </a:rPr>
              <a:t>     ...</a:t>
            </a:r>
          </a:p>
          <a:p>
            <a:pPr lvl="0">
              <a:lnSpc>
                <a:spcPct val="100000"/>
              </a:lnSpc>
              <a:spcBef>
                <a:spcPts val="0"/>
              </a:spcBef>
              <a:buNone/>
            </a:pPr>
            <a:r>
              <a:rPr lang="en" sz="1200" b="1" dirty="0">
                <a:solidFill>
                  <a:srgbClr val="174F7A"/>
                </a:solidFill>
                <a:latin typeface="Courier New"/>
                <a:ea typeface="Courier New"/>
                <a:cs typeface="Courier New"/>
                <a:sym typeface="Courier New"/>
              </a:rPr>
              <a:t>    "manifestation": { "/": "&lt;hash pointing to the Manifestation&gt;" },</a:t>
            </a:r>
          </a:p>
          <a:p>
            <a:pPr lvl="0" rtl="0">
              <a:lnSpc>
                <a:spcPct val="100000"/>
              </a:lnSpc>
              <a:spcBef>
                <a:spcPts val="0"/>
              </a:spcBef>
              <a:buNone/>
            </a:pPr>
            <a:r>
              <a:rPr lang="en" sz="1200" b="1" dirty="0">
                <a:solidFill>
                  <a:srgbClr val="174F7A"/>
                </a:solidFill>
                <a:latin typeface="Courier New"/>
                <a:ea typeface="Courier New"/>
                <a:cs typeface="Courier New"/>
                <a:sym typeface="Courier New"/>
              </a:rPr>
              <a:t>    "license": { "/": "&lt;hash pointing to the License&gt;" }</a:t>
            </a:r>
          </a:p>
          <a:p>
            <a:pPr lvl="0" rtl="0">
              <a:lnSpc>
                <a:spcPct val="100000"/>
              </a:lnSpc>
              <a:spcBef>
                <a:spcPts val="0"/>
              </a:spcBef>
              <a:buNone/>
            </a:pPr>
            <a:r>
              <a:rPr lang="en" sz="1200" b="1" dirty="0">
                <a:solidFill>
                  <a:srgbClr val="174F7A"/>
                </a:solidFill>
                <a:latin typeface="Courier New"/>
                <a:ea typeface="Courier New"/>
                <a:cs typeface="Courier New"/>
                <a:sym typeface="Courier New"/>
              </a:rPr>
              <a:t>}</a:t>
            </a:r>
          </a:p>
          <a:p>
            <a:pPr lvl="0" rtl="0">
              <a:lnSpc>
                <a:spcPct val="100000"/>
              </a:lnSpc>
              <a:spcBef>
                <a:spcPts val="0"/>
              </a:spcBef>
              <a:buNone/>
            </a:pPr>
            <a:endParaRPr sz="1200" b="1" dirty="0">
              <a:solidFill>
                <a:srgbClr val="174F7A"/>
              </a:solidFill>
              <a:latin typeface="Courier New"/>
              <a:ea typeface="Courier New"/>
              <a:cs typeface="Courier New"/>
              <a:sym typeface="Courier New"/>
            </a:endParaRPr>
          </a:p>
          <a:p>
            <a:pPr lvl="0" rtl="0">
              <a:lnSpc>
                <a:spcPct val="100000"/>
              </a:lnSpc>
              <a:spcBef>
                <a:spcPts val="0"/>
              </a:spcBef>
              <a:buNone/>
            </a:pPr>
            <a:endParaRPr sz="1200" b="1" dirty="0">
              <a:solidFill>
                <a:srgbClr val="174F7A"/>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Goals</a:t>
            </a:r>
          </a:p>
        </p:txBody>
      </p:sp>
      <p:sp>
        <p:nvSpPr>
          <p:cNvPr id="60" name="Shape 60"/>
          <p:cNvSpPr txBox="1">
            <a:spLocks noGrp="1"/>
          </p:cNvSpPr>
          <p:nvPr>
            <p:ph type="body" idx="4294967295"/>
          </p:nvPr>
        </p:nvSpPr>
        <p:spPr>
          <a:xfrm>
            <a:off x="311700" y="991417"/>
            <a:ext cx="8521700" cy="3813175"/>
          </a:xfrm>
          <a:prstGeom prst="rect">
            <a:avLst/>
          </a:prstGeom>
        </p:spPr>
        <p:txBody>
          <a:bodyPr lIns="91425" tIns="91425" rIns="91425" bIns="91425" anchor="t" anchorCtr="0">
            <a:noAutofit/>
          </a:bodyPr>
          <a:lstStyle/>
          <a:p>
            <a:pPr marL="457200" lvl="0" indent="-406400" rtl="0">
              <a:spcBef>
                <a:spcPts val="0"/>
              </a:spcBef>
              <a:buSzPct val="100000"/>
            </a:pPr>
            <a:r>
              <a:rPr lang="en" sz="1600" b="0" dirty="0">
                <a:solidFill>
                  <a:srgbClr val="174F7A"/>
                </a:solidFill>
                <a:sym typeface="Arial"/>
              </a:rPr>
              <a:t>A licensing framework for digital assets that:</a:t>
            </a:r>
          </a:p>
          <a:p>
            <a:pPr marL="359550" lvl="1" indent="-285750" rtl="0">
              <a:spcBef>
                <a:spcPts val="0"/>
              </a:spcBef>
              <a:buFont typeface="Arial" charset="0"/>
              <a:buChar char="•"/>
            </a:pPr>
            <a:r>
              <a:rPr lang="en" sz="1600" dirty="0">
                <a:solidFill>
                  <a:srgbClr val="174F7A"/>
                </a:solidFill>
              </a:rPr>
              <a:t>Is easily approachable by all participants </a:t>
            </a:r>
            <a:r>
              <a:rPr lang="en" sz="1600" i="1" dirty="0">
                <a:solidFill>
                  <a:srgbClr val="174F7A"/>
                </a:solidFill>
              </a:rPr>
              <a:t>(</a:t>
            </a:r>
            <a:r>
              <a:rPr lang="en" sz="1600" i="1" dirty="0" err="1">
                <a:solidFill>
                  <a:srgbClr val="174F7A"/>
                </a:solidFill>
              </a:rPr>
              <a:t>devs</a:t>
            </a:r>
            <a:r>
              <a:rPr lang="en" sz="1600" i="1" dirty="0">
                <a:solidFill>
                  <a:srgbClr val="174F7A"/>
                </a:solidFill>
              </a:rPr>
              <a:t>, rights holders, copyright societies, …)</a:t>
            </a:r>
          </a:p>
          <a:p>
            <a:pPr marL="359550" lvl="1" indent="-285750" rtl="0">
              <a:spcBef>
                <a:spcPts val="0"/>
              </a:spcBef>
              <a:buFont typeface="Arial" charset="0"/>
              <a:buChar char="•"/>
            </a:pPr>
            <a:r>
              <a:rPr lang="en" sz="1600" dirty="0">
                <a:solidFill>
                  <a:srgbClr val="174F7A"/>
                </a:solidFill>
              </a:rPr>
              <a:t>Is easily extensible and future-proof</a:t>
            </a:r>
          </a:p>
          <a:p>
            <a:pPr marL="359550" lvl="1" indent="-285750" rtl="0">
              <a:spcBef>
                <a:spcPts val="0"/>
              </a:spcBef>
              <a:buFont typeface="Arial" charset="0"/>
              <a:buChar char="•"/>
            </a:pPr>
            <a:r>
              <a:rPr lang="en" sz="1600" dirty="0">
                <a:solidFill>
                  <a:srgbClr val="174F7A"/>
                </a:solidFill>
              </a:rPr>
              <a:t>Guarantees immutability and tamper-resistance</a:t>
            </a:r>
          </a:p>
          <a:p>
            <a:pPr marL="359550" lvl="1" indent="-285750" rtl="0">
              <a:spcBef>
                <a:spcPts val="0"/>
              </a:spcBef>
              <a:buFont typeface="Arial" charset="0"/>
              <a:buChar char="•"/>
            </a:pPr>
            <a:r>
              <a:rPr lang="en" sz="1600" dirty="0">
                <a:solidFill>
                  <a:srgbClr val="174F7A"/>
                </a:solidFill>
              </a:rPr>
              <a:t>Is </a:t>
            </a:r>
            <a:r>
              <a:rPr lang="en" sz="1600" dirty="0" err="1">
                <a:solidFill>
                  <a:srgbClr val="174F7A"/>
                </a:solidFill>
              </a:rPr>
              <a:t>blockchain</a:t>
            </a:r>
            <a:r>
              <a:rPr lang="en" sz="1600" dirty="0">
                <a:solidFill>
                  <a:srgbClr val="174F7A"/>
                </a:solidFill>
              </a:rPr>
              <a:t>-agnostic</a:t>
            </a:r>
          </a:p>
          <a:p>
            <a:pPr marL="359550" lvl="1" indent="-285750" rtl="0">
              <a:spcBef>
                <a:spcPts val="0"/>
              </a:spcBef>
              <a:buFont typeface="Arial" charset="0"/>
              <a:buChar char="•"/>
            </a:pPr>
            <a:r>
              <a:rPr lang="en" sz="1600" dirty="0">
                <a:solidFill>
                  <a:srgbClr val="174F7A"/>
                </a:solidFill>
              </a:rPr>
              <a:t>Is free (free as in FOSS) for everyone to participate and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rtl="0">
              <a:spcBef>
                <a:spcPts val="0"/>
              </a:spcBef>
              <a:buNone/>
            </a:pPr>
            <a:r>
              <a:rPr lang="en"/>
              <a:t>COALA IP: RightsAssignment</a:t>
            </a:r>
          </a:p>
        </p:txBody>
      </p:sp>
      <p:sp>
        <p:nvSpPr>
          <p:cNvPr id="189" name="Shape 189"/>
          <p:cNvSpPr txBox="1"/>
          <p:nvPr/>
        </p:nvSpPr>
        <p:spPr>
          <a:xfrm>
            <a:off x="333250" y="1115625"/>
            <a:ext cx="8345400" cy="3795900"/>
          </a:xfrm>
          <a:prstGeom prst="rect">
            <a:avLst/>
          </a:prstGeom>
          <a:noFill/>
          <a:ln>
            <a:noFill/>
          </a:ln>
        </p:spPr>
        <p:txBody>
          <a:bodyPr lIns="91425" tIns="91425" rIns="91425" bIns="91425" anchor="t" anchorCtr="0">
            <a:noAutofit/>
          </a:bodyPr>
          <a:lstStyle/>
          <a:p>
            <a:pPr marL="285750" lvl="0" indent="-285750" rtl="0">
              <a:spcBef>
                <a:spcPts val="600"/>
              </a:spcBef>
              <a:spcAft>
                <a:spcPts val="600"/>
              </a:spcAft>
              <a:buSzPct val="100000"/>
              <a:buFont typeface="Arial" charset="0"/>
              <a:buChar char="•"/>
            </a:pPr>
            <a:r>
              <a:rPr lang="en" sz="1600" dirty="0">
                <a:solidFill>
                  <a:srgbClr val="174F7A"/>
                </a:solidFill>
              </a:rPr>
              <a:t>A special case: </a:t>
            </a:r>
            <a:r>
              <a:rPr lang="en" sz="1600" dirty="0" err="1">
                <a:solidFill>
                  <a:srgbClr val="174F7A"/>
                </a:solidFill>
              </a:rPr>
              <a:t>RightsAssignments</a:t>
            </a:r>
            <a:r>
              <a:rPr lang="en" sz="1600" dirty="0">
                <a:solidFill>
                  <a:srgbClr val="174F7A"/>
                </a:solidFill>
              </a:rPr>
              <a:t> must be stored in an </a:t>
            </a:r>
            <a:r>
              <a:rPr lang="en" sz="1600" i="1" dirty="0">
                <a:solidFill>
                  <a:srgbClr val="174F7A"/>
                </a:solidFill>
              </a:rPr>
              <a:t>ordered </a:t>
            </a:r>
            <a:r>
              <a:rPr lang="en" sz="1600" i="1" dirty="0" smtClean="0">
                <a:solidFill>
                  <a:srgbClr val="174F7A"/>
                </a:solidFill>
              </a:rPr>
              <a:t>fashion</a:t>
            </a:r>
            <a:endParaRPr sz="1600" dirty="0">
              <a:solidFill>
                <a:srgbClr val="174F7A"/>
              </a:solidFill>
            </a:endParaRPr>
          </a:p>
          <a:p>
            <a:pPr marL="285750" lvl="0" indent="-285750" rtl="0">
              <a:spcBef>
                <a:spcPts val="600"/>
              </a:spcBef>
              <a:spcAft>
                <a:spcPts val="600"/>
              </a:spcAft>
              <a:buSzPct val="100000"/>
              <a:buFont typeface="Arial" charset="0"/>
              <a:buChar char="•"/>
            </a:pPr>
            <a:r>
              <a:rPr lang="en" sz="1600" dirty="0">
                <a:solidFill>
                  <a:srgbClr val="174F7A"/>
                </a:solidFill>
              </a:rPr>
              <a:t>Store on an </a:t>
            </a:r>
            <a:r>
              <a:rPr lang="en" sz="1600" b="1" dirty="0" err="1">
                <a:solidFill>
                  <a:srgbClr val="174F7A"/>
                </a:solidFill>
              </a:rPr>
              <a:t>Interledger</a:t>
            </a:r>
            <a:r>
              <a:rPr lang="en" sz="1600" b="1" dirty="0">
                <a:solidFill>
                  <a:srgbClr val="174F7A"/>
                </a:solidFill>
              </a:rPr>
              <a:t> Protocol compliant </a:t>
            </a:r>
            <a:r>
              <a:rPr lang="en" sz="1600" b="1" dirty="0" smtClean="0">
                <a:solidFill>
                  <a:srgbClr val="174F7A"/>
                </a:solidFill>
              </a:rPr>
              <a:t>ledger</a:t>
            </a:r>
            <a:endParaRPr lang="pl-PL" sz="1600" b="1" dirty="0" smtClean="0">
              <a:solidFill>
                <a:srgbClr val="174F7A"/>
              </a:solidFill>
            </a:endParaRPr>
          </a:p>
          <a:p>
            <a:pPr marL="504000" lvl="3">
              <a:spcBef>
                <a:spcPts val="600"/>
              </a:spcBef>
              <a:spcAft>
                <a:spcPts val="600"/>
              </a:spcAft>
              <a:buSzPct val="100000"/>
            </a:pPr>
            <a:r>
              <a:rPr lang="pl-PL" sz="1600" dirty="0" smtClean="0">
                <a:solidFill>
                  <a:srgbClr val="174F7A"/>
                </a:solidFill>
              </a:rPr>
              <a:t>- </a:t>
            </a:r>
            <a:r>
              <a:rPr lang="en" sz="1600" dirty="0" smtClean="0">
                <a:solidFill>
                  <a:srgbClr val="174F7A"/>
                </a:solidFill>
              </a:rPr>
              <a:t>Provenance </a:t>
            </a:r>
            <a:r>
              <a:rPr lang="en" sz="1600" dirty="0">
                <a:solidFill>
                  <a:srgbClr val="174F7A"/>
                </a:solidFill>
              </a:rPr>
              <a:t>of assets (chain of </a:t>
            </a:r>
            <a:r>
              <a:rPr lang="en" sz="1600" dirty="0" smtClean="0">
                <a:solidFill>
                  <a:srgbClr val="174F7A"/>
                </a:solidFill>
              </a:rPr>
              <a:t>events)</a:t>
            </a:r>
            <a:endParaRPr lang="pl-PL" sz="1600" dirty="0" smtClean="0">
              <a:solidFill>
                <a:srgbClr val="174F7A"/>
              </a:solidFill>
            </a:endParaRPr>
          </a:p>
          <a:p>
            <a:pPr marL="504000" lvl="3">
              <a:spcBef>
                <a:spcPts val="600"/>
              </a:spcBef>
              <a:spcAft>
                <a:spcPts val="600"/>
              </a:spcAft>
              <a:buSzPct val="100000"/>
            </a:pPr>
            <a:r>
              <a:rPr lang="pl-PL" sz="1600" i="1" dirty="0" smtClean="0">
                <a:solidFill>
                  <a:srgbClr val="174F7A"/>
                </a:solidFill>
              </a:rPr>
              <a:t>- </a:t>
            </a:r>
            <a:r>
              <a:rPr lang="en" sz="1600" i="1" dirty="0" smtClean="0">
                <a:solidFill>
                  <a:srgbClr val="174F7A"/>
                </a:solidFill>
              </a:rPr>
              <a:t>True</a:t>
            </a:r>
            <a:r>
              <a:rPr lang="en" sz="1600" dirty="0" smtClean="0">
                <a:solidFill>
                  <a:srgbClr val="174F7A"/>
                </a:solidFill>
              </a:rPr>
              <a:t> </a:t>
            </a:r>
            <a:r>
              <a:rPr lang="en" sz="1600" dirty="0">
                <a:solidFill>
                  <a:srgbClr val="174F7A"/>
                </a:solidFill>
              </a:rPr>
              <a:t>ownership of assets (</a:t>
            </a:r>
            <a:r>
              <a:rPr lang="en" sz="1600" dirty="0" err="1">
                <a:solidFill>
                  <a:srgbClr val="174F7A"/>
                </a:solidFill>
              </a:rPr>
              <a:t>priv</a:t>
            </a:r>
            <a:r>
              <a:rPr lang="en" sz="1600" dirty="0">
                <a:solidFill>
                  <a:srgbClr val="174F7A"/>
                </a:solidFill>
              </a:rPr>
              <a:t> and pub </a:t>
            </a:r>
            <a:r>
              <a:rPr lang="en" sz="1600" dirty="0" smtClean="0">
                <a:solidFill>
                  <a:srgbClr val="174F7A"/>
                </a:solidFill>
              </a:rPr>
              <a:t>key)</a:t>
            </a:r>
            <a:endParaRPr lang="pl-PL" sz="1600" dirty="0" smtClean="0">
              <a:solidFill>
                <a:srgbClr val="174F7A"/>
              </a:solidFill>
            </a:endParaRPr>
          </a:p>
          <a:p>
            <a:pPr marL="504000" lvl="3">
              <a:spcBef>
                <a:spcPts val="600"/>
              </a:spcBef>
              <a:spcAft>
                <a:spcPts val="600"/>
              </a:spcAft>
              <a:buSzPct val="100000"/>
            </a:pPr>
            <a:r>
              <a:rPr lang="pl-PL" sz="1600" dirty="0" smtClean="0">
                <a:solidFill>
                  <a:srgbClr val="174F7A"/>
                </a:solidFill>
              </a:rPr>
              <a:t>- </a:t>
            </a:r>
            <a:r>
              <a:rPr lang="en" sz="1600" dirty="0" smtClean="0">
                <a:solidFill>
                  <a:srgbClr val="174F7A"/>
                </a:solidFill>
              </a:rPr>
              <a:t>Enhanced </a:t>
            </a:r>
            <a:r>
              <a:rPr lang="en" sz="1600" dirty="0">
                <a:solidFill>
                  <a:srgbClr val="174F7A"/>
                </a:solidFill>
              </a:rPr>
              <a:t>transfers (escrowed, multi-sig</a:t>
            </a:r>
            <a:r>
              <a:rPr lang="en" sz="1600" dirty="0" smtClean="0">
                <a:solidFill>
                  <a:srgbClr val="174F7A"/>
                </a:solidFill>
              </a:rPr>
              <a:t>)</a:t>
            </a:r>
            <a:endParaRPr lang="en" sz="1600" dirty="0">
              <a:solidFill>
                <a:srgbClr val="174F7A"/>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311700" y="81575"/>
            <a:ext cx="8520600" cy="572700"/>
          </a:xfrm>
          <a:prstGeom prst="rect">
            <a:avLst/>
          </a:prstGeom>
        </p:spPr>
        <p:txBody>
          <a:bodyPr lIns="91425" tIns="91425" rIns="91425" bIns="91425" anchor="t" anchorCtr="0">
            <a:noAutofit/>
          </a:bodyPr>
          <a:lstStyle/>
          <a:p>
            <a:pPr lvl="0" rtl="0">
              <a:spcBef>
                <a:spcPts val="0"/>
              </a:spcBef>
              <a:buNone/>
            </a:pPr>
            <a:r>
              <a:rPr lang="en">
                <a:solidFill>
                  <a:srgbClr val="174F7A"/>
                </a:solidFill>
              </a:rPr>
              <a:t>COALA IP: Assertion</a:t>
            </a:r>
          </a:p>
        </p:txBody>
      </p:sp>
      <p:sp>
        <p:nvSpPr>
          <p:cNvPr id="195" name="Shape 195"/>
          <p:cNvSpPr/>
          <p:nvPr/>
        </p:nvSpPr>
        <p:spPr>
          <a:xfrm>
            <a:off x="311700" y="894050"/>
            <a:ext cx="20052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solidFill>
                  <a:srgbClr val="174F7A"/>
                </a:solidFill>
              </a:rPr>
              <a:t>Individual: </a:t>
            </a:r>
            <a:r>
              <a:rPr lang="en">
                <a:solidFill>
                  <a:srgbClr val="174F7A"/>
                </a:solidFill>
              </a:rPr>
              <a:t>“Andy Warhol”</a:t>
            </a:r>
          </a:p>
        </p:txBody>
      </p:sp>
      <p:sp>
        <p:nvSpPr>
          <p:cNvPr id="196" name="Shape 196"/>
          <p:cNvSpPr/>
          <p:nvPr/>
        </p:nvSpPr>
        <p:spPr>
          <a:xfrm>
            <a:off x="2806500" y="894050"/>
            <a:ext cx="27681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solidFill>
                  <a:srgbClr val="174F7A"/>
                </a:solidFill>
              </a:rPr>
              <a:t>Creation: </a:t>
            </a:r>
            <a:r>
              <a:rPr lang="en">
                <a:solidFill>
                  <a:srgbClr val="174F7A"/>
                </a:solidFill>
              </a:rPr>
              <a:t>“32 Campbell’s Soup Cans”</a:t>
            </a:r>
          </a:p>
        </p:txBody>
      </p:sp>
      <p:sp>
        <p:nvSpPr>
          <p:cNvPr id="197" name="Shape 197"/>
          <p:cNvSpPr/>
          <p:nvPr/>
        </p:nvSpPr>
        <p:spPr>
          <a:xfrm>
            <a:off x="6064200" y="894050"/>
            <a:ext cx="27681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solidFill>
                  <a:srgbClr val="174F7A"/>
                </a:solidFill>
              </a:rPr>
              <a:t>Manifestation: </a:t>
            </a:r>
            <a:r>
              <a:rPr lang="en">
                <a:solidFill>
                  <a:srgbClr val="174F7A"/>
                </a:solidFill>
              </a:rPr>
              <a:t>“32 Campbell’s Soup Cans” Poster</a:t>
            </a:r>
          </a:p>
        </p:txBody>
      </p:sp>
      <p:cxnSp>
        <p:nvCxnSpPr>
          <p:cNvPr id="198" name="Shape 198"/>
          <p:cNvCxnSpPr>
            <a:stCxn id="196" idx="1"/>
            <a:endCxn id="195" idx="3"/>
          </p:cNvCxnSpPr>
          <p:nvPr/>
        </p:nvCxnSpPr>
        <p:spPr>
          <a:xfrm rot="10800000">
            <a:off x="2316900" y="1180400"/>
            <a:ext cx="489600" cy="0"/>
          </a:xfrm>
          <a:prstGeom prst="straightConnector1">
            <a:avLst/>
          </a:prstGeom>
          <a:noFill/>
          <a:ln w="9525" cap="flat" cmpd="sng">
            <a:solidFill>
              <a:schemeClr val="dk2"/>
            </a:solidFill>
            <a:prstDash val="solid"/>
            <a:round/>
            <a:headEnd type="none" w="lg" len="lg"/>
            <a:tailEnd type="triangle" w="lg" len="lg"/>
          </a:ln>
        </p:spPr>
      </p:cxnSp>
      <p:cxnSp>
        <p:nvCxnSpPr>
          <p:cNvPr id="199" name="Shape 199"/>
          <p:cNvCxnSpPr>
            <a:endCxn id="196" idx="3"/>
          </p:cNvCxnSpPr>
          <p:nvPr/>
        </p:nvCxnSpPr>
        <p:spPr>
          <a:xfrm flipH="1">
            <a:off x="5574600" y="1177400"/>
            <a:ext cx="495300" cy="3000"/>
          </a:xfrm>
          <a:prstGeom prst="straightConnector1">
            <a:avLst/>
          </a:prstGeom>
          <a:noFill/>
          <a:ln w="9525" cap="flat" cmpd="sng">
            <a:solidFill>
              <a:schemeClr val="dk2"/>
            </a:solidFill>
            <a:prstDash val="solid"/>
            <a:round/>
            <a:headEnd type="none" w="lg" len="lg"/>
            <a:tailEnd type="triangle" w="lg" len="lg"/>
          </a:ln>
        </p:spPr>
      </p:cxnSp>
      <p:sp>
        <p:nvSpPr>
          <p:cNvPr id="200" name="Shape 200"/>
          <p:cNvSpPr/>
          <p:nvPr/>
        </p:nvSpPr>
        <p:spPr>
          <a:xfrm>
            <a:off x="6064200" y="2514000"/>
            <a:ext cx="27681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solidFill>
                  <a:srgbClr val="174F7A"/>
                </a:solidFill>
              </a:rPr>
              <a:t>Right: </a:t>
            </a:r>
            <a:r>
              <a:rPr lang="en">
                <a:solidFill>
                  <a:srgbClr val="174F7A"/>
                </a:solidFill>
              </a:rPr>
              <a:t>License Manifestation under License “X”</a:t>
            </a:r>
          </a:p>
        </p:txBody>
      </p:sp>
      <p:cxnSp>
        <p:nvCxnSpPr>
          <p:cNvPr id="201" name="Shape 201"/>
          <p:cNvCxnSpPr>
            <a:stCxn id="200" idx="0"/>
            <a:endCxn id="197" idx="2"/>
          </p:cNvCxnSpPr>
          <p:nvPr/>
        </p:nvCxnSpPr>
        <p:spPr>
          <a:xfrm rot="10800000">
            <a:off x="7448250" y="1466700"/>
            <a:ext cx="0" cy="1047300"/>
          </a:xfrm>
          <a:prstGeom prst="straightConnector1">
            <a:avLst/>
          </a:prstGeom>
          <a:noFill/>
          <a:ln w="9525" cap="flat" cmpd="sng">
            <a:solidFill>
              <a:schemeClr val="dk2"/>
            </a:solidFill>
            <a:prstDash val="solid"/>
            <a:round/>
            <a:headEnd type="none" w="lg" len="lg"/>
            <a:tailEnd type="triangle" w="lg" len="lg"/>
          </a:ln>
        </p:spPr>
      </p:cxnSp>
      <p:sp>
        <p:nvSpPr>
          <p:cNvPr id="202" name="Shape 202"/>
          <p:cNvSpPr/>
          <p:nvPr/>
        </p:nvSpPr>
        <p:spPr>
          <a:xfrm>
            <a:off x="311700" y="4304225"/>
            <a:ext cx="24948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solidFill>
                  <a:srgbClr val="174F7A"/>
                </a:solidFill>
              </a:rPr>
              <a:t>Organization: </a:t>
            </a:r>
            <a:r>
              <a:rPr lang="en">
                <a:solidFill>
                  <a:srgbClr val="174F7A"/>
                </a:solidFill>
              </a:rPr>
              <a:t>“MoMA, NYC”</a:t>
            </a:r>
          </a:p>
        </p:txBody>
      </p:sp>
      <p:sp>
        <p:nvSpPr>
          <p:cNvPr id="203" name="Shape 203"/>
          <p:cNvSpPr/>
          <p:nvPr/>
        </p:nvSpPr>
        <p:spPr>
          <a:xfrm>
            <a:off x="2806500" y="1841225"/>
            <a:ext cx="27681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solidFill>
                  <a:srgbClr val="174F7A"/>
                </a:solidFill>
              </a:rPr>
              <a:t>Creation: </a:t>
            </a:r>
            <a:r>
              <a:rPr lang="en">
                <a:solidFill>
                  <a:srgbClr val="174F7A"/>
                </a:solidFill>
              </a:rPr>
              <a:t>“The Scream”</a:t>
            </a:r>
          </a:p>
        </p:txBody>
      </p:sp>
      <p:cxnSp>
        <p:nvCxnSpPr>
          <p:cNvPr id="204" name="Shape 204"/>
          <p:cNvCxnSpPr>
            <a:endCxn id="195" idx="2"/>
          </p:cNvCxnSpPr>
          <p:nvPr/>
        </p:nvCxnSpPr>
        <p:spPr>
          <a:xfrm rot="10800000">
            <a:off x="1314300" y="1466750"/>
            <a:ext cx="1497300" cy="680400"/>
          </a:xfrm>
          <a:prstGeom prst="bentConnector2">
            <a:avLst/>
          </a:prstGeom>
          <a:noFill/>
          <a:ln w="9525" cap="flat" cmpd="sng">
            <a:solidFill>
              <a:schemeClr val="dk2"/>
            </a:solidFill>
            <a:prstDash val="dot"/>
            <a:round/>
            <a:headEnd type="none" w="lg" len="lg"/>
            <a:tailEnd type="triangle" w="lg" len="lg"/>
          </a:ln>
        </p:spPr>
      </p:cxnSp>
      <p:sp>
        <p:nvSpPr>
          <p:cNvPr id="205" name="Shape 205"/>
          <p:cNvSpPr/>
          <p:nvPr/>
        </p:nvSpPr>
        <p:spPr>
          <a:xfrm>
            <a:off x="2943150" y="2996525"/>
            <a:ext cx="2494800" cy="572700"/>
          </a:xfrm>
          <a:prstGeom prst="rect">
            <a:avLst/>
          </a:prstGeom>
          <a:solidFill>
            <a:schemeClr val="lt2"/>
          </a:solid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solidFill>
                  <a:srgbClr val="174F7A"/>
                </a:solidFill>
              </a:rPr>
              <a:t>Assertion: </a:t>
            </a:r>
            <a:r>
              <a:rPr lang="en">
                <a:solidFill>
                  <a:srgbClr val="174F7A"/>
                </a:solidFill>
              </a:rPr>
              <a:t>“Incorrect!”</a:t>
            </a:r>
          </a:p>
        </p:txBody>
      </p:sp>
      <p:sp>
        <p:nvSpPr>
          <p:cNvPr id="206" name="Shape 206"/>
          <p:cNvSpPr/>
          <p:nvPr/>
        </p:nvSpPr>
        <p:spPr>
          <a:xfrm>
            <a:off x="311700" y="2996525"/>
            <a:ext cx="2494800" cy="572700"/>
          </a:xfrm>
          <a:prstGeom prst="rect">
            <a:avLst/>
          </a:prstGeom>
          <a:solidFill>
            <a:schemeClr val="lt2"/>
          </a:solidFill>
          <a:ln w="9525" cap="flat" cmpd="sng">
            <a:solidFill>
              <a:srgbClr val="38761D"/>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solidFill>
                  <a:srgbClr val="174F7A"/>
                </a:solidFill>
              </a:rPr>
              <a:t>Assertion: </a:t>
            </a:r>
            <a:r>
              <a:rPr lang="en">
                <a:solidFill>
                  <a:srgbClr val="174F7A"/>
                </a:solidFill>
              </a:rPr>
              <a:t>“Correct!”</a:t>
            </a:r>
          </a:p>
        </p:txBody>
      </p:sp>
      <p:cxnSp>
        <p:nvCxnSpPr>
          <p:cNvPr id="207" name="Shape 207"/>
          <p:cNvCxnSpPr>
            <a:stCxn id="206" idx="2"/>
            <a:endCxn id="202" idx="0"/>
          </p:cNvCxnSpPr>
          <p:nvPr/>
        </p:nvCxnSpPr>
        <p:spPr>
          <a:xfrm>
            <a:off x="1559100" y="3569225"/>
            <a:ext cx="0" cy="735000"/>
          </a:xfrm>
          <a:prstGeom prst="straightConnector1">
            <a:avLst/>
          </a:prstGeom>
          <a:noFill/>
          <a:ln w="9525" cap="flat" cmpd="sng">
            <a:solidFill>
              <a:schemeClr val="dk2"/>
            </a:solidFill>
            <a:prstDash val="solid"/>
            <a:round/>
            <a:headEnd type="none" w="lg" len="lg"/>
            <a:tailEnd type="triangle" w="lg" len="lg"/>
          </a:ln>
        </p:spPr>
      </p:cxnSp>
      <p:cxnSp>
        <p:nvCxnSpPr>
          <p:cNvPr id="208" name="Shape 208"/>
          <p:cNvCxnSpPr>
            <a:stCxn id="205" idx="2"/>
            <a:endCxn id="202" idx="3"/>
          </p:cNvCxnSpPr>
          <p:nvPr/>
        </p:nvCxnSpPr>
        <p:spPr>
          <a:xfrm rot="5400000">
            <a:off x="2987850" y="3388025"/>
            <a:ext cx="1021500" cy="1383900"/>
          </a:xfrm>
          <a:prstGeom prst="bentConnector2">
            <a:avLst/>
          </a:prstGeom>
          <a:noFill/>
          <a:ln w="9525" cap="flat" cmpd="sng">
            <a:solidFill>
              <a:srgbClr val="FF0000"/>
            </a:solidFill>
            <a:prstDash val="solid"/>
            <a:round/>
            <a:headEnd type="none" w="lg" len="lg"/>
            <a:tailEnd type="triangle" w="lg" len="lg"/>
          </a:ln>
        </p:spPr>
      </p:cxnSp>
      <p:sp>
        <p:nvSpPr>
          <p:cNvPr id="209" name="Shape 209"/>
          <p:cNvSpPr txBox="1"/>
          <p:nvPr/>
        </p:nvSpPr>
        <p:spPr>
          <a:xfrm>
            <a:off x="1192800" y="3755975"/>
            <a:ext cx="732600" cy="361500"/>
          </a:xfrm>
          <a:prstGeom prst="rect">
            <a:avLst/>
          </a:prstGeom>
          <a:noFill/>
          <a:ln>
            <a:noFill/>
          </a:ln>
        </p:spPr>
        <p:txBody>
          <a:bodyPr lIns="91425" tIns="91425" rIns="91425" bIns="91425" anchor="t" anchorCtr="0">
            <a:noAutofit/>
          </a:bodyPr>
          <a:lstStyle/>
          <a:p>
            <a:pPr lvl="0" rtl="0">
              <a:spcBef>
                <a:spcPts val="0"/>
              </a:spcBef>
              <a:buNone/>
            </a:pPr>
            <a:r>
              <a:rPr lang="en">
                <a:solidFill>
                  <a:srgbClr val="174F7A"/>
                </a:solidFill>
              </a:rPr>
              <a:t>author</a:t>
            </a:r>
          </a:p>
        </p:txBody>
      </p:sp>
      <p:sp>
        <p:nvSpPr>
          <p:cNvPr id="210" name="Shape 210"/>
          <p:cNvSpPr txBox="1"/>
          <p:nvPr/>
        </p:nvSpPr>
        <p:spPr>
          <a:xfrm>
            <a:off x="3824250" y="3899225"/>
            <a:ext cx="732600" cy="361500"/>
          </a:xfrm>
          <a:prstGeom prst="rect">
            <a:avLst/>
          </a:prstGeom>
          <a:noFill/>
          <a:ln>
            <a:noFill/>
          </a:ln>
        </p:spPr>
        <p:txBody>
          <a:bodyPr lIns="91425" tIns="91425" rIns="91425" bIns="91425" anchor="t" anchorCtr="0">
            <a:noAutofit/>
          </a:bodyPr>
          <a:lstStyle/>
          <a:p>
            <a:pPr lvl="0" rtl="0">
              <a:spcBef>
                <a:spcPts val="0"/>
              </a:spcBef>
              <a:buNone/>
            </a:pPr>
            <a:r>
              <a:rPr lang="en">
                <a:solidFill>
                  <a:srgbClr val="174F7A"/>
                </a:solidFill>
              </a:rPr>
              <a:t>author</a:t>
            </a:r>
          </a:p>
        </p:txBody>
      </p:sp>
      <p:cxnSp>
        <p:nvCxnSpPr>
          <p:cNvPr id="211" name="Shape 211"/>
          <p:cNvCxnSpPr>
            <a:stCxn id="205" idx="0"/>
            <a:endCxn id="212" idx="2"/>
          </p:cNvCxnSpPr>
          <p:nvPr/>
        </p:nvCxnSpPr>
        <p:spPr>
          <a:xfrm rot="10800000">
            <a:off x="1314450" y="2068025"/>
            <a:ext cx="2876100" cy="928500"/>
          </a:xfrm>
          <a:prstGeom prst="straightConnector1">
            <a:avLst/>
          </a:prstGeom>
          <a:noFill/>
          <a:ln w="9525" cap="flat" cmpd="sng">
            <a:solidFill>
              <a:srgbClr val="FF0000"/>
            </a:solidFill>
            <a:prstDash val="solid"/>
            <a:round/>
            <a:headEnd type="none" w="lg" len="lg"/>
            <a:tailEnd type="triangle" w="lg" len="lg"/>
          </a:ln>
        </p:spPr>
      </p:cxnSp>
      <p:sp>
        <p:nvSpPr>
          <p:cNvPr id="213" name="Shape 213"/>
          <p:cNvSpPr txBox="1"/>
          <p:nvPr/>
        </p:nvSpPr>
        <p:spPr>
          <a:xfrm>
            <a:off x="3742800" y="2524475"/>
            <a:ext cx="895500" cy="361500"/>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174F7A"/>
                </a:solidFill>
              </a:rPr>
              <a:t>toAssert</a:t>
            </a:r>
          </a:p>
        </p:txBody>
      </p:sp>
      <p:sp>
        <p:nvSpPr>
          <p:cNvPr id="214" name="Shape 214"/>
          <p:cNvSpPr txBox="1"/>
          <p:nvPr/>
        </p:nvSpPr>
        <p:spPr>
          <a:xfrm>
            <a:off x="1314300" y="2524475"/>
            <a:ext cx="895500" cy="361500"/>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174F7A"/>
                </a:solidFill>
              </a:rPr>
              <a:t>toAssert</a:t>
            </a:r>
          </a:p>
        </p:txBody>
      </p:sp>
      <p:sp>
        <p:nvSpPr>
          <p:cNvPr id="215" name="Shape 215"/>
          <p:cNvSpPr txBox="1"/>
          <p:nvPr/>
        </p:nvSpPr>
        <p:spPr>
          <a:xfrm>
            <a:off x="6824550" y="1809625"/>
            <a:ext cx="1247400" cy="361500"/>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174F7A"/>
                </a:solidFill>
              </a:rPr>
              <a:t>manifestation</a:t>
            </a:r>
          </a:p>
        </p:txBody>
      </p:sp>
      <p:sp>
        <p:nvSpPr>
          <p:cNvPr id="216" name="Shape 216"/>
          <p:cNvSpPr txBox="1"/>
          <p:nvPr/>
        </p:nvSpPr>
        <p:spPr>
          <a:xfrm>
            <a:off x="5198550" y="532550"/>
            <a:ext cx="1247400" cy="361500"/>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174F7A"/>
                </a:solidFill>
              </a:rPr>
              <a:t>creation</a:t>
            </a:r>
          </a:p>
        </p:txBody>
      </p:sp>
      <p:sp>
        <p:nvSpPr>
          <p:cNvPr id="217" name="Shape 217"/>
          <p:cNvSpPr txBox="1"/>
          <p:nvPr/>
        </p:nvSpPr>
        <p:spPr>
          <a:xfrm>
            <a:off x="1938000" y="532550"/>
            <a:ext cx="1247400" cy="361500"/>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174F7A"/>
                </a:solidFill>
              </a:rPr>
              <a:t>author</a:t>
            </a:r>
          </a:p>
        </p:txBody>
      </p:sp>
      <p:sp>
        <p:nvSpPr>
          <p:cNvPr id="212" name="Shape 212"/>
          <p:cNvSpPr txBox="1"/>
          <p:nvPr/>
        </p:nvSpPr>
        <p:spPr>
          <a:xfrm>
            <a:off x="690600" y="1706525"/>
            <a:ext cx="1247400" cy="361500"/>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174F7A"/>
                </a:solidFill>
              </a:rPr>
              <a:t>author</a:t>
            </a:r>
          </a:p>
        </p:txBody>
      </p:sp>
      <p:cxnSp>
        <p:nvCxnSpPr>
          <p:cNvPr id="218" name="Shape 218"/>
          <p:cNvCxnSpPr/>
          <p:nvPr/>
        </p:nvCxnSpPr>
        <p:spPr>
          <a:xfrm rot="10800000" flipH="1">
            <a:off x="1559100" y="1180400"/>
            <a:ext cx="1056000" cy="1800300"/>
          </a:xfrm>
          <a:prstGeom prst="straightConnector1">
            <a:avLst/>
          </a:prstGeom>
          <a:noFill/>
          <a:ln w="9525" cap="flat" cmpd="sng">
            <a:solidFill>
              <a:srgbClr val="38761D"/>
            </a:solidFill>
            <a:prstDash val="solid"/>
            <a:round/>
            <a:headEnd type="none" w="lg" len="lg"/>
            <a:tailEnd type="triangle" w="lg" len="lg"/>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rtl="0">
              <a:spcBef>
                <a:spcPts val="0"/>
              </a:spcBef>
              <a:buNone/>
            </a:pPr>
            <a:r>
              <a:rPr lang="en" dirty="0"/>
              <a:t>Summary</a:t>
            </a:r>
          </a:p>
        </p:txBody>
      </p:sp>
      <p:sp>
        <p:nvSpPr>
          <p:cNvPr id="224" name="Shape 224"/>
          <p:cNvSpPr txBox="1">
            <a:spLocks noGrp="1"/>
          </p:cNvSpPr>
          <p:nvPr>
            <p:ph type="body" idx="4294967295"/>
          </p:nvPr>
        </p:nvSpPr>
        <p:spPr>
          <a:xfrm>
            <a:off x="416288" y="1027611"/>
            <a:ext cx="8919300" cy="3735406"/>
          </a:xfrm>
          <a:prstGeom prst="rect">
            <a:avLst/>
          </a:prstGeom>
        </p:spPr>
        <p:txBody>
          <a:bodyPr lIns="91425" tIns="91425" rIns="91425" bIns="91425" anchor="t" anchorCtr="0">
            <a:noAutofit/>
          </a:bodyPr>
          <a:lstStyle/>
          <a:p>
            <a:pPr marL="36000" lvl="0" indent="-406400" rtl="0">
              <a:lnSpc>
                <a:spcPct val="100000"/>
              </a:lnSpc>
              <a:spcBef>
                <a:spcPts val="600"/>
              </a:spcBef>
              <a:spcAft>
                <a:spcPts val="600"/>
              </a:spcAft>
              <a:buClr>
                <a:schemeClr val="dk1"/>
              </a:buClr>
              <a:buSzPct val="100000"/>
            </a:pPr>
            <a:r>
              <a:rPr lang="en" sz="1600" b="1" dirty="0" smtClean="0">
                <a:solidFill>
                  <a:srgbClr val="174F7A"/>
                </a:solidFill>
              </a:rPr>
              <a:t>Goal </a:t>
            </a:r>
            <a:r>
              <a:rPr lang="en" sz="1600" b="1" dirty="0">
                <a:solidFill>
                  <a:srgbClr val="174F7A"/>
                </a:solidFill>
              </a:rPr>
              <a:t>is licensing framework for digital </a:t>
            </a:r>
            <a:r>
              <a:rPr lang="en" sz="1600" b="1" dirty="0" smtClean="0">
                <a:solidFill>
                  <a:srgbClr val="174F7A"/>
                </a:solidFill>
              </a:rPr>
              <a:t>assets</a:t>
            </a:r>
            <a:endParaRPr lang="pl-PL" sz="1600" b="1" dirty="0" smtClean="0">
              <a:solidFill>
                <a:srgbClr val="174F7A"/>
              </a:solidFill>
            </a:endParaRPr>
          </a:p>
          <a:p>
            <a:pPr marL="36000" indent="-406400">
              <a:lnSpc>
                <a:spcPct val="100000"/>
              </a:lnSpc>
              <a:spcBef>
                <a:spcPts val="600"/>
              </a:spcBef>
              <a:spcAft>
                <a:spcPts val="600"/>
              </a:spcAft>
              <a:buClr>
                <a:schemeClr val="dk1"/>
              </a:buClr>
            </a:pPr>
            <a:r>
              <a:rPr lang="pl-PL" sz="1600" dirty="0" smtClean="0">
                <a:solidFill>
                  <a:srgbClr val="174F7A"/>
                </a:solidFill>
              </a:rPr>
              <a:t>- </a:t>
            </a:r>
            <a:r>
              <a:rPr lang="en" sz="1600" dirty="0">
                <a:solidFill>
                  <a:srgbClr val="174F7A"/>
                </a:solidFill>
              </a:rPr>
              <a:t>Using previous building blocks as much as possible</a:t>
            </a:r>
            <a:endParaRPr lang="pl-PL" sz="1600" dirty="0">
              <a:solidFill>
                <a:srgbClr val="174F7A"/>
              </a:solidFill>
            </a:endParaRPr>
          </a:p>
          <a:p>
            <a:pPr marL="36000" lvl="1" indent="-228600" rtl="0">
              <a:lnSpc>
                <a:spcPct val="100000"/>
              </a:lnSpc>
              <a:spcBef>
                <a:spcPts val="600"/>
              </a:spcBef>
              <a:spcAft>
                <a:spcPts val="600"/>
              </a:spcAft>
              <a:buClr>
                <a:schemeClr val="dk1"/>
              </a:buClr>
            </a:pPr>
            <a:endParaRPr lang="en" sz="1600" dirty="0">
              <a:solidFill>
                <a:srgbClr val="174F7A"/>
              </a:solidFill>
            </a:endParaRPr>
          </a:p>
          <a:p>
            <a:pPr marL="36000" lvl="0" indent="-228600" rtl="0">
              <a:lnSpc>
                <a:spcPct val="100000"/>
              </a:lnSpc>
              <a:spcBef>
                <a:spcPts val="600"/>
              </a:spcBef>
              <a:spcAft>
                <a:spcPts val="600"/>
              </a:spcAft>
            </a:pPr>
            <a:r>
              <a:rPr lang="en" sz="1600" b="1" dirty="0">
                <a:solidFill>
                  <a:srgbClr val="174F7A"/>
                </a:solidFill>
              </a:rPr>
              <a:t>COALA IP Protocol is</a:t>
            </a:r>
          </a:p>
          <a:p>
            <a:pPr marL="36000" indent="-228600">
              <a:lnSpc>
                <a:spcPct val="100000"/>
              </a:lnSpc>
              <a:spcBef>
                <a:spcPts val="400"/>
              </a:spcBef>
              <a:spcAft>
                <a:spcPts val="400"/>
              </a:spcAft>
            </a:pPr>
            <a:r>
              <a:rPr lang="pl-PL" sz="1600" dirty="0">
                <a:solidFill>
                  <a:srgbClr val="174F7A"/>
                </a:solidFill>
              </a:rPr>
              <a:t>- </a:t>
            </a:r>
            <a:r>
              <a:rPr lang="en" sz="1600" dirty="0">
                <a:solidFill>
                  <a:srgbClr val="174F7A"/>
                </a:solidFill>
              </a:rPr>
              <a:t>A minimum-viable set of data for IP licensing (RDF schema definitions, JSON-LD)</a:t>
            </a:r>
          </a:p>
          <a:p>
            <a:pPr marL="36000" lvl="1" indent="-228600" rtl="0">
              <a:lnSpc>
                <a:spcPct val="100000"/>
              </a:lnSpc>
              <a:spcBef>
                <a:spcPts val="400"/>
              </a:spcBef>
              <a:spcAft>
                <a:spcPts val="400"/>
              </a:spcAft>
            </a:pPr>
            <a:r>
              <a:rPr lang="pl-PL" sz="1600" dirty="0">
                <a:solidFill>
                  <a:srgbClr val="174F7A"/>
                </a:solidFill>
              </a:rPr>
              <a:t>- </a:t>
            </a:r>
            <a:r>
              <a:rPr lang="en" sz="1600" dirty="0">
                <a:solidFill>
                  <a:srgbClr val="174F7A"/>
                </a:solidFill>
              </a:rPr>
              <a:t>A free and open messaging protocol for license-transactions (</a:t>
            </a:r>
            <a:r>
              <a:rPr lang="en" sz="1600" dirty="0" err="1">
                <a:solidFill>
                  <a:srgbClr val="174F7A"/>
                </a:solidFill>
              </a:rPr>
              <a:t>Interledger</a:t>
            </a:r>
            <a:r>
              <a:rPr lang="en" sz="1600" dirty="0">
                <a:solidFill>
                  <a:srgbClr val="174F7A"/>
                </a:solidFill>
              </a:rPr>
              <a:t>, IPLD, LCC)</a:t>
            </a:r>
            <a:endParaRPr lang="pl-PL" sz="1600" dirty="0">
              <a:solidFill>
                <a:srgbClr val="174F7A"/>
              </a:solidFill>
            </a:endParaRPr>
          </a:p>
          <a:p>
            <a:pPr marL="36000" lvl="1" indent="-228600" rtl="0">
              <a:lnSpc>
                <a:spcPct val="100000"/>
              </a:lnSpc>
              <a:spcBef>
                <a:spcPts val="600"/>
              </a:spcBef>
              <a:spcAft>
                <a:spcPts val="600"/>
              </a:spcAft>
            </a:pPr>
            <a:endParaRPr lang="en" sz="1600" dirty="0">
              <a:solidFill>
                <a:srgbClr val="174F7A"/>
              </a:solidFill>
            </a:endParaRPr>
          </a:p>
          <a:p>
            <a:pPr marL="36000" lvl="0" indent="-228600" rtl="0">
              <a:lnSpc>
                <a:spcPct val="100000"/>
              </a:lnSpc>
              <a:spcBef>
                <a:spcPts val="600"/>
              </a:spcBef>
              <a:spcAft>
                <a:spcPts val="600"/>
              </a:spcAft>
            </a:pPr>
            <a:r>
              <a:rPr lang="en" sz="1600" b="1" dirty="0">
                <a:solidFill>
                  <a:srgbClr val="174F7A"/>
                </a:solidFill>
              </a:rPr>
              <a:t>A community is defining, refining and deploying it</a:t>
            </a:r>
          </a:p>
          <a:p>
            <a:pPr marL="36000" lvl="1" indent="-228600" rtl="0">
              <a:lnSpc>
                <a:spcPct val="100000"/>
              </a:lnSpc>
              <a:spcBef>
                <a:spcPts val="600"/>
              </a:spcBef>
              <a:spcAft>
                <a:spcPts val="600"/>
              </a:spcAft>
            </a:pPr>
            <a:r>
              <a:rPr lang="pl-PL" sz="1600" dirty="0" smtClean="0">
                <a:solidFill>
                  <a:srgbClr val="174F7A"/>
                </a:solidFill>
              </a:rPr>
              <a:t>- </a:t>
            </a:r>
            <a:r>
              <a:rPr lang="en" sz="1600" dirty="0" smtClean="0">
                <a:solidFill>
                  <a:srgbClr val="174F7A"/>
                </a:solidFill>
              </a:rPr>
              <a:t>Into </a:t>
            </a:r>
            <a:r>
              <a:rPr lang="en" sz="1600" dirty="0" err="1">
                <a:solidFill>
                  <a:srgbClr val="174F7A"/>
                </a:solidFill>
              </a:rPr>
              <a:t>Ethereum</a:t>
            </a:r>
            <a:r>
              <a:rPr lang="en" sz="1600" dirty="0">
                <a:solidFill>
                  <a:srgbClr val="174F7A"/>
                </a:solidFill>
              </a:rPr>
              <a:t>, IPFS, IPDB (public </a:t>
            </a:r>
            <a:r>
              <a:rPr lang="en" sz="1600" dirty="0" err="1">
                <a:solidFill>
                  <a:srgbClr val="174F7A"/>
                </a:solidFill>
              </a:rPr>
              <a:t>BigchainDB</a:t>
            </a:r>
            <a:r>
              <a:rPr lang="en" sz="1600" dirty="0">
                <a:solidFill>
                  <a:srgbClr val="174F7A"/>
                </a:solidFill>
              </a:rPr>
              <a:t>)  networks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2" name="Title 1"/>
          <p:cNvSpPr>
            <a:spLocks noGrp="1"/>
          </p:cNvSpPr>
          <p:nvPr>
            <p:ph type="title"/>
          </p:nvPr>
        </p:nvSpPr>
        <p:spPr/>
        <p:txBody>
          <a:bodyPr/>
          <a:lstStyle/>
          <a:p>
            <a:r>
              <a:rPr lang="en-GB" smtClean="0"/>
              <a:t>History</a:t>
            </a:r>
            <a:endParaRPr lang="en-GB"/>
          </a:p>
        </p:txBody>
      </p:sp>
      <p:sp>
        <p:nvSpPr>
          <p:cNvPr id="66" name="Shape 66"/>
          <p:cNvSpPr txBox="1">
            <a:spLocks noGrp="1"/>
          </p:cNvSpPr>
          <p:nvPr>
            <p:ph idx="1"/>
          </p:nvPr>
        </p:nvSpPr>
        <p:spPr>
          <a:xfrm>
            <a:off x="398786" y="966651"/>
            <a:ext cx="8520600" cy="3602224"/>
          </a:xfrm>
          <a:prstGeom prst="rect">
            <a:avLst/>
          </a:prstGeom>
        </p:spPr>
        <p:txBody>
          <a:bodyPr lIns="91425" tIns="91425" rIns="91425" bIns="91425" anchor="t" anchorCtr="0">
            <a:noAutofit/>
          </a:bodyPr>
          <a:lstStyle/>
          <a:p>
            <a:pPr marL="285750" indent="-285750">
              <a:lnSpc>
                <a:spcPct val="100000"/>
              </a:lnSpc>
              <a:buClr>
                <a:srgbClr val="000000"/>
              </a:buClr>
              <a:buFont typeface="Arial" charset="0"/>
              <a:buChar char="•"/>
            </a:pPr>
            <a:r>
              <a:rPr lang="en" sz="1600" dirty="0">
                <a:solidFill>
                  <a:srgbClr val="174F7A"/>
                </a:solidFill>
              </a:rPr>
              <a:t>COALA - organize </a:t>
            </a:r>
            <a:r>
              <a:rPr lang="en" sz="1600" dirty="0" err="1">
                <a:solidFill>
                  <a:srgbClr val="174F7A"/>
                </a:solidFill>
              </a:rPr>
              <a:t>blockchain</a:t>
            </a:r>
            <a:r>
              <a:rPr lang="en" sz="1600" dirty="0">
                <a:solidFill>
                  <a:srgbClr val="174F7A"/>
                </a:solidFill>
              </a:rPr>
              <a:t> workshops &amp; working groups. Meet 3-4 times per year.</a:t>
            </a:r>
          </a:p>
          <a:p>
            <a:pPr marL="285750" indent="-285750">
              <a:lnSpc>
                <a:spcPct val="100000"/>
              </a:lnSpc>
              <a:buFont typeface="Arial" charset="0"/>
              <a:buChar char="•"/>
            </a:pPr>
            <a:r>
              <a:rPr lang="en" sz="1600" dirty="0">
                <a:solidFill>
                  <a:srgbClr val="174F7A"/>
                </a:solidFill>
              </a:rPr>
              <a:t>COALA IP working group started in fall 2015</a:t>
            </a:r>
          </a:p>
          <a:p>
            <a:pPr marL="285750" indent="-285750">
              <a:lnSpc>
                <a:spcPct val="100000"/>
              </a:lnSpc>
              <a:buFont typeface="Arial" charset="0"/>
              <a:buChar char="•"/>
            </a:pPr>
            <a:r>
              <a:rPr lang="en" sz="1600" dirty="0">
                <a:solidFill>
                  <a:srgbClr val="174F7A"/>
                </a:solidFill>
              </a:rPr>
              <a:t>Contributors from COALA, IPFS, </a:t>
            </a:r>
            <a:r>
              <a:rPr lang="en" sz="1600" dirty="0" err="1">
                <a:solidFill>
                  <a:srgbClr val="174F7A"/>
                </a:solidFill>
              </a:rPr>
              <a:t>Ujo</a:t>
            </a:r>
            <a:r>
              <a:rPr lang="en" sz="1600" dirty="0">
                <a:solidFill>
                  <a:srgbClr val="174F7A"/>
                </a:solidFill>
              </a:rPr>
              <a:t> / </a:t>
            </a:r>
            <a:r>
              <a:rPr lang="en" sz="1600" dirty="0" err="1">
                <a:solidFill>
                  <a:srgbClr val="174F7A"/>
                </a:solidFill>
              </a:rPr>
              <a:t>Consensys</a:t>
            </a:r>
            <a:r>
              <a:rPr lang="en" sz="1600" dirty="0">
                <a:solidFill>
                  <a:srgbClr val="174F7A"/>
                </a:solidFill>
              </a:rPr>
              <a:t>, Mycelia, ascribe / </a:t>
            </a:r>
            <a:r>
              <a:rPr lang="en" sz="1600" dirty="0" err="1">
                <a:solidFill>
                  <a:srgbClr val="174F7A"/>
                </a:solidFill>
              </a:rPr>
              <a:t>BigchainDB</a:t>
            </a:r>
            <a:r>
              <a:rPr lang="en" sz="1600" dirty="0">
                <a:solidFill>
                  <a:srgbClr val="174F7A"/>
                </a:solidFill>
              </a:rPr>
              <a:t>, </a:t>
            </a:r>
            <a:r>
              <a:rPr lang="en" sz="1600" dirty="0" err="1">
                <a:solidFill>
                  <a:srgbClr val="174F7A"/>
                </a:solidFill>
              </a:rPr>
              <a:t>Synereo</a:t>
            </a:r>
            <a:r>
              <a:rPr lang="en" sz="1600" dirty="0">
                <a:solidFill>
                  <a:srgbClr val="174F7A"/>
                </a:solidFill>
              </a:rPr>
              <a:t>, </a:t>
            </a:r>
            <a:r>
              <a:rPr lang="en" sz="1600" dirty="0" err="1">
                <a:solidFill>
                  <a:srgbClr val="174F7A"/>
                </a:solidFill>
              </a:rPr>
              <a:t>mediachain</a:t>
            </a:r>
            <a:r>
              <a:rPr lang="en" sz="1600" dirty="0">
                <a:solidFill>
                  <a:srgbClr val="174F7A"/>
                </a:solidFill>
              </a:rPr>
              <a:t>, more. </a:t>
            </a:r>
            <a:r>
              <a:rPr lang="pl-PL" sz="1600" dirty="0" smtClean="0">
                <a:solidFill>
                  <a:srgbClr val="174F7A"/>
                </a:solidFill>
              </a:rPr>
              <a:t/>
            </a:r>
            <a:br>
              <a:rPr lang="pl-PL" sz="1600" dirty="0" smtClean="0">
                <a:solidFill>
                  <a:srgbClr val="174F7A"/>
                </a:solidFill>
              </a:rPr>
            </a:br>
            <a:r>
              <a:rPr lang="pl-PL" sz="1600" dirty="0" smtClean="0">
                <a:solidFill>
                  <a:srgbClr val="174F7A"/>
                </a:solidFill>
              </a:rPr>
              <a:t/>
            </a:r>
            <a:br>
              <a:rPr lang="pl-PL" sz="1600" dirty="0" smtClean="0">
                <a:solidFill>
                  <a:srgbClr val="174F7A"/>
                </a:solidFill>
              </a:rPr>
            </a:br>
            <a:r>
              <a:rPr lang="pl-PL" sz="1600" dirty="0" smtClean="0">
                <a:solidFill>
                  <a:srgbClr val="174F7A"/>
                </a:solidFill>
              </a:rPr>
              <a:t>- </a:t>
            </a:r>
            <a:r>
              <a:rPr lang="en" sz="1600" dirty="0" smtClean="0">
                <a:solidFill>
                  <a:srgbClr val="174F7A"/>
                </a:solidFill>
              </a:rPr>
              <a:t>Relations </a:t>
            </a:r>
            <a:r>
              <a:rPr lang="en" sz="1600" dirty="0">
                <a:solidFill>
                  <a:srgbClr val="174F7A"/>
                </a:solidFill>
              </a:rPr>
              <a:t>with Copyright Hub, Open Music Initiative, many </a:t>
            </a:r>
            <a:r>
              <a:rPr lang="en" sz="1600" dirty="0" err="1">
                <a:solidFill>
                  <a:srgbClr val="174F7A"/>
                </a:solidFill>
              </a:rPr>
              <a:t>blockchain</a:t>
            </a:r>
            <a:r>
              <a:rPr lang="en" sz="1600" dirty="0">
                <a:solidFill>
                  <a:srgbClr val="174F7A"/>
                </a:solidFill>
              </a:rPr>
              <a:t> IP </a:t>
            </a:r>
            <a:r>
              <a:rPr lang="en" sz="1600" dirty="0" smtClean="0">
                <a:solidFill>
                  <a:srgbClr val="174F7A"/>
                </a:solidFill>
              </a:rPr>
              <a:t>startups</a:t>
            </a:r>
            <a:r>
              <a:rPr lang="pl-PL" sz="1600" dirty="0">
                <a:solidFill>
                  <a:srgbClr val="174F7A"/>
                </a:solidFill>
              </a:rPr>
              <a:t/>
            </a:r>
            <a:br>
              <a:rPr lang="pl-PL" sz="1600" dirty="0">
                <a:solidFill>
                  <a:srgbClr val="174F7A"/>
                </a:solidFill>
              </a:rPr>
            </a:br>
            <a:r>
              <a:rPr lang="pl-PL" sz="1600" dirty="0" smtClean="0">
                <a:solidFill>
                  <a:srgbClr val="174F7A"/>
                </a:solidFill>
              </a:rPr>
              <a:t>- </a:t>
            </a:r>
            <a:r>
              <a:rPr lang="en" sz="1600" dirty="0" smtClean="0">
                <a:solidFill>
                  <a:srgbClr val="174F7A"/>
                </a:solidFill>
              </a:rPr>
              <a:t>Bolt </a:t>
            </a:r>
            <a:r>
              <a:rPr lang="en" sz="1600" dirty="0">
                <a:solidFill>
                  <a:srgbClr val="174F7A"/>
                </a:solidFill>
              </a:rPr>
              <a:t>into </a:t>
            </a:r>
            <a:r>
              <a:rPr lang="en" sz="1600" dirty="0" err="1">
                <a:solidFill>
                  <a:srgbClr val="174F7A"/>
                </a:solidFill>
              </a:rPr>
              <a:t>Ethereum</a:t>
            </a:r>
            <a:r>
              <a:rPr lang="en" sz="1600" dirty="0">
                <a:solidFill>
                  <a:srgbClr val="174F7A"/>
                </a:solidFill>
              </a:rPr>
              <a:t>, IPFS, IPDB (public </a:t>
            </a:r>
            <a:r>
              <a:rPr lang="en" sz="1600" dirty="0" err="1">
                <a:solidFill>
                  <a:srgbClr val="174F7A"/>
                </a:solidFill>
              </a:rPr>
              <a:t>BigchainDB</a:t>
            </a:r>
            <a:r>
              <a:rPr lang="en" sz="1600" dirty="0">
                <a:solidFill>
                  <a:srgbClr val="174F7A"/>
                </a:solidFill>
              </a:rPr>
              <a:t>)</a:t>
            </a:r>
          </a:p>
          <a:p>
            <a:pPr marL="285750" indent="-285750">
              <a:lnSpc>
                <a:spcPct val="100000"/>
              </a:lnSpc>
              <a:buFont typeface="Arial" charset="0"/>
              <a:buChar char="•"/>
            </a:pPr>
            <a:r>
              <a:rPr lang="en" sz="1600" dirty="0">
                <a:solidFill>
                  <a:srgbClr val="174F7A"/>
                </a:solidFill>
              </a:rPr>
              <a:t>Mantra: invent as little as possible, reuse well-considered building blocks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Building blocks</a:t>
            </a:r>
          </a:p>
        </p:txBody>
      </p:sp>
      <p:sp>
        <p:nvSpPr>
          <p:cNvPr id="72" name="Shape 72"/>
          <p:cNvSpPr txBox="1">
            <a:spLocks noGrp="1"/>
          </p:cNvSpPr>
          <p:nvPr>
            <p:ph type="body" idx="4294967295"/>
          </p:nvPr>
        </p:nvSpPr>
        <p:spPr>
          <a:xfrm>
            <a:off x="311700" y="947874"/>
            <a:ext cx="8521700" cy="3813175"/>
          </a:xfrm>
          <a:prstGeom prst="rect">
            <a:avLst/>
          </a:prstGeom>
        </p:spPr>
        <p:txBody>
          <a:bodyPr lIns="91425" tIns="91425" rIns="91425" bIns="91425" anchor="t" anchorCtr="0">
            <a:noAutofit/>
          </a:bodyPr>
          <a:lstStyle/>
          <a:p>
            <a:pPr marL="457200" lvl="0" indent="-381000" rtl="0">
              <a:lnSpc>
                <a:spcPct val="100000"/>
              </a:lnSpc>
              <a:spcBef>
                <a:spcPts val="1000"/>
              </a:spcBef>
              <a:spcAft>
                <a:spcPts val="1000"/>
              </a:spcAft>
              <a:buClr>
                <a:schemeClr val="dk1"/>
              </a:buClr>
              <a:buSzPct val="100000"/>
            </a:pPr>
            <a:r>
              <a:rPr lang="en" sz="1600" b="1" dirty="0">
                <a:solidFill>
                  <a:srgbClr val="174F7A"/>
                </a:solidFill>
              </a:rPr>
              <a:t>LCC framework</a:t>
            </a:r>
            <a:r>
              <a:rPr lang="en" sz="1600" dirty="0">
                <a:solidFill>
                  <a:srgbClr val="174F7A"/>
                </a:solidFill>
              </a:rPr>
              <a:t>, it’s concise and </a:t>
            </a:r>
            <a:r>
              <a:rPr lang="en" sz="1600" dirty="0" smtClean="0">
                <a:solidFill>
                  <a:srgbClr val="174F7A"/>
                </a:solidFill>
              </a:rPr>
              <a:t>applicable</a:t>
            </a:r>
            <a:r>
              <a:rPr lang="pl-PL" sz="1600" dirty="0" smtClean="0">
                <a:solidFill>
                  <a:srgbClr val="174F7A"/>
                </a:solidFill>
              </a:rPr>
              <a:t/>
            </a:r>
            <a:br>
              <a:rPr lang="pl-PL" sz="1600" dirty="0" smtClean="0">
                <a:solidFill>
                  <a:srgbClr val="174F7A"/>
                </a:solidFill>
              </a:rPr>
            </a:br>
            <a:r>
              <a:rPr lang="en" sz="1600" dirty="0" smtClean="0">
                <a:solidFill>
                  <a:srgbClr val="174F7A"/>
                </a:solidFill>
              </a:rPr>
              <a:t>Generalizes </a:t>
            </a:r>
            <a:r>
              <a:rPr lang="en" sz="1600" dirty="0">
                <a:solidFill>
                  <a:srgbClr val="174F7A"/>
                </a:solidFill>
              </a:rPr>
              <a:t>DDEX (music), PLUS (photos), </a:t>
            </a:r>
            <a:r>
              <a:rPr lang="en" sz="1600" dirty="0" smtClean="0">
                <a:solidFill>
                  <a:srgbClr val="174F7A"/>
                </a:solidFill>
              </a:rPr>
              <a:t>more</a:t>
            </a:r>
            <a:r>
              <a:rPr lang="pl-PL" sz="1600" dirty="0" smtClean="0">
                <a:solidFill>
                  <a:srgbClr val="174F7A"/>
                </a:solidFill>
              </a:rPr>
              <a:t/>
            </a:r>
            <a:br>
              <a:rPr lang="pl-PL" sz="1600" dirty="0" smtClean="0">
                <a:solidFill>
                  <a:srgbClr val="174F7A"/>
                </a:solidFill>
              </a:rPr>
            </a:br>
            <a:r>
              <a:rPr lang="en" sz="1600" dirty="0" smtClean="0">
                <a:solidFill>
                  <a:srgbClr val="174F7A"/>
                </a:solidFill>
              </a:rPr>
              <a:t>By </a:t>
            </a:r>
            <a:r>
              <a:rPr lang="en" sz="1600" dirty="0">
                <a:solidFill>
                  <a:srgbClr val="174F7A"/>
                </a:solidFill>
              </a:rPr>
              <a:t>Copyright Hub with 90 partner orgs</a:t>
            </a:r>
          </a:p>
          <a:p>
            <a:pPr marL="457200" marR="0" lvl="0" indent="-381000" algn="l" rtl="0">
              <a:lnSpc>
                <a:spcPct val="100000"/>
              </a:lnSpc>
              <a:spcBef>
                <a:spcPts val="1000"/>
              </a:spcBef>
              <a:spcAft>
                <a:spcPts val="1000"/>
              </a:spcAft>
              <a:buClr>
                <a:srgbClr val="000000"/>
              </a:buClr>
              <a:buSzPct val="100000"/>
              <a:buFont typeface="Arial"/>
            </a:pPr>
            <a:r>
              <a:rPr lang="en" sz="1600" b="1" dirty="0">
                <a:solidFill>
                  <a:srgbClr val="174F7A"/>
                </a:solidFill>
              </a:rPr>
              <a:t>Linked Data</a:t>
            </a:r>
            <a:r>
              <a:rPr lang="en" sz="1600" dirty="0">
                <a:solidFill>
                  <a:srgbClr val="174F7A"/>
                </a:solidFill>
              </a:rPr>
              <a:t>, it’s easily </a:t>
            </a:r>
            <a:r>
              <a:rPr lang="en" sz="1600" dirty="0" smtClean="0">
                <a:solidFill>
                  <a:srgbClr val="174F7A"/>
                </a:solidFill>
              </a:rPr>
              <a:t>extensible</a:t>
            </a:r>
            <a:r>
              <a:rPr lang="pl-PL" sz="1600" dirty="0" smtClean="0">
                <a:solidFill>
                  <a:srgbClr val="174F7A"/>
                </a:solidFill>
              </a:rPr>
              <a:t/>
            </a:r>
            <a:br>
              <a:rPr lang="pl-PL" sz="1600" dirty="0" smtClean="0">
                <a:solidFill>
                  <a:srgbClr val="174F7A"/>
                </a:solidFill>
              </a:rPr>
            </a:br>
            <a:r>
              <a:rPr lang="en" sz="1600" dirty="0" smtClean="0">
                <a:solidFill>
                  <a:srgbClr val="174F7A"/>
                </a:solidFill>
              </a:rPr>
              <a:t>JSON-LD</a:t>
            </a:r>
            <a:r>
              <a:rPr lang="en" sz="1600" dirty="0">
                <a:solidFill>
                  <a:srgbClr val="174F7A"/>
                </a:solidFill>
              </a:rPr>
              <a:t>: URI-linking of JSON objects</a:t>
            </a:r>
          </a:p>
          <a:p>
            <a:pPr marL="457200" lvl="0" indent="-381000" rtl="0">
              <a:lnSpc>
                <a:spcPct val="100000"/>
              </a:lnSpc>
              <a:spcBef>
                <a:spcPts val="1000"/>
              </a:spcBef>
              <a:spcAft>
                <a:spcPts val="1000"/>
              </a:spcAft>
              <a:buSzPct val="100000"/>
            </a:pPr>
            <a:r>
              <a:rPr lang="en" sz="1600" b="1" dirty="0">
                <a:solidFill>
                  <a:srgbClr val="174F7A"/>
                </a:solidFill>
              </a:rPr>
              <a:t>IPLD</a:t>
            </a:r>
            <a:r>
              <a:rPr lang="en" sz="1600" dirty="0">
                <a:solidFill>
                  <a:srgbClr val="174F7A"/>
                </a:solidFill>
              </a:rPr>
              <a:t>, for cryptographically verifiable </a:t>
            </a:r>
            <a:r>
              <a:rPr lang="en" sz="1600" dirty="0" smtClean="0">
                <a:solidFill>
                  <a:srgbClr val="174F7A"/>
                </a:solidFill>
              </a:rPr>
              <a:t>integrity</a:t>
            </a:r>
            <a:r>
              <a:rPr lang="pl-PL" sz="1600" dirty="0" smtClean="0">
                <a:solidFill>
                  <a:srgbClr val="174F7A"/>
                </a:solidFill>
              </a:rPr>
              <a:t/>
            </a:r>
            <a:br>
              <a:rPr lang="pl-PL" sz="1600" dirty="0" smtClean="0">
                <a:solidFill>
                  <a:srgbClr val="174F7A"/>
                </a:solidFill>
              </a:rPr>
            </a:br>
            <a:r>
              <a:rPr lang="en" sz="1600" dirty="0" smtClean="0">
                <a:solidFill>
                  <a:srgbClr val="174F7A"/>
                </a:solidFill>
              </a:rPr>
              <a:t>Via </a:t>
            </a:r>
            <a:r>
              <a:rPr lang="en" sz="1600" dirty="0" err="1">
                <a:solidFill>
                  <a:srgbClr val="174F7A"/>
                </a:solidFill>
              </a:rPr>
              <a:t>Merkle</a:t>
            </a:r>
            <a:r>
              <a:rPr lang="en" sz="1600" dirty="0">
                <a:solidFill>
                  <a:srgbClr val="174F7A"/>
                </a:solidFill>
              </a:rPr>
              <a:t>-linking of JSON objects</a:t>
            </a:r>
          </a:p>
          <a:p>
            <a:pPr marL="457200" lvl="0" indent="-381000" rtl="0">
              <a:lnSpc>
                <a:spcPct val="100000"/>
              </a:lnSpc>
              <a:spcBef>
                <a:spcPts val="1000"/>
              </a:spcBef>
              <a:spcAft>
                <a:spcPts val="1000"/>
              </a:spcAft>
              <a:buSzPct val="100000"/>
            </a:pPr>
            <a:r>
              <a:rPr lang="en" sz="1600" b="1" dirty="0" err="1">
                <a:solidFill>
                  <a:srgbClr val="174F7A"/>
                </a:solidFill>
              </a:rPr>
              <a:t>Interledger</a:t>
            </a:r>
            <a:r>
              <a:rPr lang="en" sz="1600" b="1" dirty="0">
                <a:solidFill>
                  <a:srgbClr val="174F7A"/>
                </a:solidFill>
              </a:rPr>
              <a:t> Protocol</a:t>
            </a:r>
            <a:r>
              <a:rPr lang="en" sz="1600" dirty="0">
                <a:solidFill>
                  <a:srgbClr val="174F7A"/>
                </a:solidFill>
              </a:rPr>
              <a:t>, allows IP to live on many </a:t>
            </a:r>
            <a:r>
              <a:rPr lang="en" sz="1600" dirty="0" smtClean="0">
                <a:solidFill>
                  <a:srgbClr val="174F7A"/>
                </a:solidFill>
              </a:rPr>
              <a:t>ledgers</a:t>
            </a:r>
            <a:r>
              <a:rPr lang="pl-PL" sz="1600" dirty="0" smtClean="0">
                <a:solidFill>
                  <a:srgbClr val="174F7A"/>
                </a:solidFill>
              </a:rPr>
              <a:t/>
            </a:r>
            <a:br>
              <a:rPr lang="pl-PL" sz="1600" dirty="0" smtClean="0">
                <a:solidFill>
                  <a:srgbClr val="174F7A"/>
                </a:solidFill>
              </a:rPr>
            </a:br>
            <a:r>
              <a:rPr lang="en" sz="1600" dirty="0" smtClean="0">
                <a:solidFill>
                  <a:srgbClr val="174F7A"/>
                </a:solidFill>
              </a:rPr>
              <a:t>Linking </a:t>
            </a:r>
            <a:r>
              <a:rPr lang="en" sz="1600" dirty="0">
                <a:solidFill>
                  <a:srgbClr val="174F7A"/>
                </a:solidFill>
              </a:rPr>
              <a:t>of ordered transactions on </a:t>
            </a:r>
            <a:r>
              <a:rPr lang="en" sz="1600" dirty="0" err="1">
                <a:solidFill>
                  <a:srgbClr val="174F7A"/>
                </a:solidFill>
              </a:rPr>
              <a:t>blockchains</a:t>
            </a:r>
            <a:endParaRPr lang="en" sz="1600" dirty="0">
              <a:solidFill>
                <a:srgbClr val="174F7A"/>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dirty="0"/>
              <a:t>The LCC Framework</a:t>
            </a:r>
          </a:p>
        </p:txBody>
      </p:sp>
      <p:sp>
        <p:nvSpPr>
          <p:cNvPr id="4" name="Shape 78"/>
          <p:cNvSpPr txBox="1">
            <a:spLocks/>
          </p:cNvSpPr>
          <p:nvPr/>
        </p:nvSpPr>
        <p:spPr>
          <a:xfrm>
            <a:off x="310600" y="1000125"/>
            <a:ext cx="8521700" cy="3813175"/>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SzPct val="100000"/>
              <a:buNone/>
              <a:defRPr sz="1800" b="0" i="0" u="none" strike="noStrike" cap="none">
                <a:solidFill>
                  <a:srgbClr val="000000"/>
                </a:solidFill>
                <a:latin typeface="Arial"/>
                <a:ea typeface="Arial"/>
                <a:cs typeface="Arial"/>
                <a:sym typeface="Arial"/>
              </a:defRPr>
            </a:lvl1pPr>
            <a:lvl2pPr marR="0" lvl="1" algn="l" rtl="0">
              <a:lnSpc>
                <a:spcPct val="115000"/>
              </a:lnSpc>
              <a:spcBef>
                <a:spcPts val="0"/>
              </a:spcBef>
              <a:spcAft>
                <a:spcPts val="1600"/>
              </a:spcAft>
              <a:buNone/>
              <a:defRPr sz="1400" b="0" i="0" u="none" strike="noStrike" cap="none">
                <a:solidFill>
                  <a:srgbClr val="000000"/>
                </a:solidFill>
                <a:latin typeface="Arial"/>
                <a:ea typeface="Arial"/>
                <a:cs typeface="Arial"/>
                <a:sym typeface="Arial"/>
              </a:defRPr>
            </a:lvl2pPr>
            <a:lvl3pPr marR="0" lvl="2" algn="l" rtl="0">
              <a:lnSpc>
                <a:spcPct val="115000"/>
              </a:lnSpc>
              <a:spcBef>
                <a:spcPts val="0"/>
              </a:spcBef>
              <a:spcAft>
                <a:spcPts val="1600"/>
              </a:spcAft>
              <a:buNone/>
              <a:defRPr sz="1400" b="0" i="0" u="none" strike="noStrike" cap="none">
                <a:solidFill>
                  <a:srgbClr val="000000"/>
                </a:solidFill>
                <a:latin typeface="Arial"/>
                <a:ea typeface="Arial"/>
                <a:cs typeface="Arial"/>
                <a:sym typeface="Arial"/>
              </a:defRPr>
            </a:lvl3pPr>
            <a:lvl4pPr marR="0" lvl="3" algn="l" rtl="0">
              <a:lnSpc>
                <a:spcPct val="115000"/>
              </a:lnSpc>
              <a:spcBef>
                <a:spcPts val="0"/>
              </a:spcBef>
              <a:spcAft>
                <a:spcPts val="1600"/>
              </a:spcAft>
              <a:buNone/>
              <a:defRPr sz="1400" b="0" i="0" u="none" strike="noStrike" cap="none">
                <a:solidFill>
                  <a:srgbClr val="000000"/>
                </a:solidFill>
                <a:latin typeface="Arial"/>
                <a:ea typeface="Arial"/>
                <a:cs typeface="Arial"/>
                <a:sym typeface="Arial"/>
              </a:defRPr>
            </a:lvl4pPr>
            <a:lvl5pPr marR="0" lvl="4" algn="l" rtl="0">
              <a:lnSpc>
                <a:spcPct val="115000"/>
              </a:lnSpc>
              <a:spcBef>
                <a:spcPts val="0"/>
              </a:spcBef>
              <a:spcAft>
                <a:spcPts val="1600"/>
              </a:spcAft>
              <a:buNone/>
              <a:defRPr sz="1400" b="0" i="0" u="none" strike="noStrike" cap="none">
                <a:solidFill>
                  <a:srgbClr val="000000"/>
                </a:solidFill>
                <a:latin typeface="Arial"/>
                <a:ea typeface="Arial"/>
                <a:cs typeface="Arial"/>
                <a:sym typeface="Arial"/>
              </a:defRPr>
            </a:lvl5pPr>
            <a:lvl6pPr marR="0" lvl="5" algn="l" rtl="0">
              <a:lnSpc>
                <a:spcPct val="115000"/>
              </a:lnSpc>
              <a:spcBef>
                <a:spcPts val="0"/>
              </a:spcBef>
              <a:spcAft>
                <a:spcPts val="1600"/>
              </a:spcAft>
              <a:buNone/>
              <a:defRPr sz="1400" b="0" i="0" u="none" strike="noStrike" cap="none">
                <a:solidFill>
                  <a:srgbClr val="000000"/>
                </a:solidFill>
                <a:latin typeface="Arial"/>
                <a:ea typeface="Arial"/>
                <a:cs typeface="Arial"/>
                <a:sym typeface="Arial"/>
              </a:defRPr>
            </a:lvl6pPr>
            <a:lvl7pPr marR="0" lvl="6" algn="l" rtl="0">
              <a:lnSpc>
                <a:spcPct val="115000"/>
              </a:lnSpc>
              <a:spcBef>
                <a:spcPts val="0"/>
              </a:spcBef>
              <a:spcAft>
                <a:spcPts val="1600"/>
              </a:spcAft>
              <a:buNone/>
              <a:defRPr sz="1400" b="0" i="0" u="none" strike="noStrike" cap="none">
                <a:solidFill>
                  <a:srgbClr val="000000"/>
                </a:solidFill>
                <a:latin typeface="Arial"/>
                <a:ea typeface="Arial"/>
                <a:cs typeface="Arial"/>
                <a:sym typeface="Arial"/>
              </a:defRPr>
            </a:lvl7pPr>
            <a:lvl8pPr marR="0" lvl="7" algn="l" rtl="0">
              <a:lnSpc>
                <a:spcPct val="115000"/>
              </a:lnSpc>
              <a:spcBef>
                <a:spcPts val="0"/>
              </a:spcBef>
              <a:spcAft>
                <a:spcPts val="1600"/>
              </a:spcAft>
              <a:buNone/>
              <a:defRPr sz="1400" b="0" i="0" u="none" strike="noStrike" cap="none">
                <a:solidFill>
                  <a:srgbClr val="000000"/>
                </a:solidFill>
                <a:latin typeface="Arial"/>
                <a:ea typeface="Arial"/>
                <a:cs typeface="Arial"/>
                <a:sym typeface="Arial"/>
              </a:defRPr>
            </a:lvl8pPr>
            <a:lvl9pPr marR="0" lvl="8" algn="l" rtl="0">
              <a:lnSpc>
                <a:spcPct val="115000"/>
              </a:lnSpc>
              <a:spcBef>
                <a:spcPts val="0"/>
              </a:spcBef>
              <a:spcAft>
                <a:spcPts val="1600"/>
              </a:spcAft>
              <a:buNone/>
              <a:defRPr sz="1400" b="0" i="0" u="none" strike="noStrike" cap="none">
                <a:solidFill>
                  <a:srgbClr val="000000"/>
                </a:solidFill>
                <a:latin typeface="Arial"/>
                <a:ea typeface="Arial"/>
                <a:cs typeface="Arial"/>
                <a:sym typeface="Arial"/>
              </a:defRPr>
            </a:lvl9pPr>
          </a:lstStyle>
          <a:p>
            <a:r>
              <a:rPr lang="en" sz="1600" dirty="0" smtClean="0">
                <a:solidFill>
                  <a:srgbClr val="174F7A"/>
                </a:solidFill>
              </a:rPr>
              <a:t>A standard that generalizes existing, widely used IP standards, including DDEX (music), PLUS (photos)</a:t>
            </a:r>
          </a:p>
          <a:p>
            <a:r>
              <a:rPr lang="en" sz="1600" b="1" dirty="0" smtClean="0">
                <a:solidFill>
                  <a:srgbClr val="174F7A"/>
                </a:solidFill>
              </a:rPr>
              <a:t>Documentation:</a:t>
            </a:r>
          </a:p>
          <a:p>
            <a:pPr marL="514350" indent="-285750">
              <a:buClr>
                <a:schemeClr val="dk1"/>
              </a:buClr>
              <a:buFont typeface="Arial" charset="0"/>
              <a:buChar char="•"/>
            </a:pPr>
            <a:r>
              <a:rPr lang="en" sz="1600" dirty="0" smtClean="0">
                <a:solidFill>
                  <a:srgbClr val="174F7A"/>
                </a:solidFill>
              </a:rPr>
              <a:t>LCC Ten Targets for a Rights Network</a:t>
            </a:r>
          </a:p>
          <a:p>
            <a:pPr marL="514350" indent="-285750">
              <a:buFont typeface="Arial" charset="0"/>
              <a:buChar char="•"/>
            </a:pPr>
            <a:r>
              <a:rPr lang="en" sz="1600" dirty="0" smtClean="0">
                <a:solidFill>
                  <a:srgbClr val="174F7A"/>
                </a:solidFill>
              </a:rPr>
              <a:t>LCC Principles of Identification</a:t>
            </a:r>
          </a:p>
          <a:p>
            <a:pPr marL="514350" indent="-285750">
              <a:buFont typeface="Arial" charset="0"/>
              <a:buChar char="•"/>
            </a:pPr>
            <a:r>
              <a:rPr lang="en" sz="1600" dirty="0" smtClean="0">
                <a:solidFill>
                  <a:srgbClr val="174F7A"/>
                </a:solidFill>
              </a:rPr>
              <a:t>LCC Entity Model (short: LCC EM)</a:t>
            </a:r>
          </a:p>
          <a:p>
            <a:pPr marL="514350" indent="-285750">
              <a:buFont typeface="Arial" charset="0"/>
              <a:buChar char="•"/>
            </a:pPr>
            <a:r>
              <a:rPr lang="en" sz="1600" dirty="0" smtClean="0">
                <a:solidFill>
                  <a:srgbClr val="174F7A"/>
                </a:solidFill>
              </a:rPr>
              <a:t>LCC Rights Reference Model (short: LCC RRM)</a:t>
            </a:r>
          </a:p>
          <a:p>
            <a:endParaRPr lang="en" sz="1600" dirty="0">
              <a:solidFill>
                <a:srgbClr val="174F7A"/>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4" name="Title 3"/>
          <p:cNvSpPr>
            <a:spLocks noGrp="1"/>
          </p:cNvSpPr>
          <p:nvPr>
            <p:ph type="title"/>
          </p:nvPr>
        </p:nvSpPr>
        <p:spPr>
          <a:xfrm>
            <a:off x="311700" y="246255"/>
            <a:ext cx="2048323" cy="572700"/>
          </a:xfrm>
        </p:spPr>
        <p:txBody>
          <a:bodyPr/>
          <a:lstStyle/>
          <a:p>
            <a:r>
              <a:rPr lang="en" dirty="0"/>
              <a:t>The LCC Rights Reference Model</a:t>
            </a:r>
            <a:r>
              <a:rPr lang="pl-PL" dirty="0"/>
              <a:t/>
            </a:r>
            <a:br>
              <a:rPr lang="pl-PL" dirty="0"/>
            </a:br>
            <a:endParaRPr lang="en-GB" dirty="0"/>
          </a:p>
        </p:txBody>
      </p:sp>
      <p:sp>
        <p:nvSpPr>
          <p:cNvPr id="84" name="Shape 84"/>
          <p:cNvSpPr txBox="1">
            <a:spLocks noGrp="1"/>
          </p:cNvSpPr>
          <p:nvPr>
            <p:ph type="body" idx="4294967295"/>
          </p:nvPr>
        </p:nvSpPr>
        <p:spPr>
          <a:xfrm>
            <a:off x="139337" y="1463040"/>
            <a:ext cx="2333897" cy="3463472"/>
          </a:xfrm>
          <a:prstGeom prst="rect">
            <a:avLst/>
          </a:prstGeom>
        </p:spPr>
        <p:txBody>
          <a:bodyPr lIns="91425" tIns="91425" rIns="91425" bIns="91425" anchor="ctr" anchorCtr="0">
            <a:noAutofit/>
          </a:bodyPr>
          <a:lstStyle/>
          <a:p>
            <a:pPr marL="228600">
              <a:lnSpc>
                <a:spcPct val="100000"/>
              </a:lnSpc>
            </a:pPr>
            <a:r>
              <a:rPr lang="en" sz="1600" dirty="0" smtClean="0">
                <a:solidFill>
                  <a:srgbClr val="174F7A"/>
                </a:solidFill>
              </a:rPr>
              <a:t>Represent </a:t>
            </a:r>
            <a:r>
              <a:rPr lang="en" sz="1600" dirty="0">
                <a:solidFill>
                  <a:srgbClr val="174F7A"/>
                </a:solidFill>
              </a:rPr>
              <a:t>IP rights </a:t>
            </a:r>
            <a:r>
              <a:rPr lang="en" sz="1600" dirty="0" smtClean="0">
                <a:solidFill>
                  <a:srgbClr val="174F7A"/>
                </a:solidFill>
              </a:rPr>
              <a:t>digitally</a:t>
            </a:r>
            <a:endParaRPr sz="1600" dirty="0">
              <a:solidFill>
                <a:srgbClr val="174F7A"/>
              </a:solidFill>
            </a:endParaRPr>
          </a:p>
          <a:p>
            <a:pPr marL="228600">
              <a:lnSpc>
                <a:spcPct val="100000"/>
              </a:lnSpc>
            </a:pPr>
            <a:r>
              <a:rPr lang="en" sz="1600" dirty="0">
                <a:solidFill>
                  <a:srgbClr val="174F7A"/>
                </a:solidFill>
              </a:rPr>
              <a:t>Data model on top of the LCC </a:t>
            </a:r>
            <a:r>
              <a:rPr lang="en" sz="1600" dirty="0" smtClean="0">
                <a:solidFill>
                  <a:srgbClr val="174F7A"/>
                </a:solidFill>
              </a:rPr>
              <a:t>EM</a:t>
            </a:r>
            <a:endParaRPr lang="pl-PL" sz="1600" dirty="0">
              <a:solidFill>
                <a:srgbClr val="174F7A"/>
              </a:solidFill>
            </a:endParaRPr>
          </a:p>
          <a:p>
            <a:pPr marL="228600">
              <a:lnSpc>
                <a:spcPct val="100000"/>
              </a:lnSpc>
            </a:pPr>
            <a:r>
              <a:rPr lang="en" sz="1600" dirty="0" smtClean="0">
                <a:solidFill>
                  <a:srgbClr val="174F7A"/>
                </a:solidFill>
              </a:rPr>
              <a:t>⇒ </a:t>
            </a:r>
            <a:r>
              <a:rPr lang="en" sz="1600" dirty="0">
                <a:solidFill>
                  <a:srgbClr val="174F7A"/>
                </a:solidFill>
              </a:rPr>
              <a:t>7 (main) entities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3234" y="309010"/>
            <a:ext cx="6783976" cy="46864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IPLD</a:t>
            </a:r>
          </a:p>
        </p:txBody>
      </p:sp>
      <p:sp>
        <p:nvSpPr>
          <p:cNvPr id="91" name="Shape 91"/>
          <p:cNvSpPr txBox="1">
            <a:spLocks noGrp="1"/>
          </p:cNvSpPr>
          <p:nvPr>
            <p:ph idx="1"/>
          </p:nvPr>
        </p:nvSpPr>
        <p:spPr>
          <a:xfrm>
            <a:off x="311700" y="966651"/>
            <a:ext cx="4303843" cy="3602224"/>
          </a:xfrm>
          <a:prstGeom prst="rect">
            <a:avLst/>
          </a:prstGeom>
        </p:spPr>
        <p:txBody>
          <a:bodyPr lIns="91425" tIns="91425" rIns="91425" bIns="91425" anchor="t" anchorCtr="0">
            <a:noAutofit/>
          </a:bodyPr>
          <a:lstStyle/>
          <a:p>
            <a:pPr marL="36000">
              <a:lnSpc>
                <a:spcPct val="150000"/>
              </a:lnSpc>
              <a:spcBef>
                <a:spcPts val="800"/>
              </a:spcBef>
              <a:spcAft>
                <a:spcPts val="800"/>
              </a:spcAft>
            </a:pPr>
            <a:r>
              <a:rPr lang="en" sz="1600" b="1" dirty="0" err="1">
                <a:solidFill>
                  <a:srgbClr val="174F7A"/>
                </a:solidFill>
              </a:rPr>
              <a:t>Merkle</a:t>
            </a:r>
            <a:r>
              <a:rPr lang="en" sz="1600" b="1" dirty="0">
                <a:solidFill>
                  <a:srgbClr val="174F7A"/>
                </a:solidFill>
              </a:rPr>
              <a:t>-linking JSON objects</a:t>
            </a:r>
          </a:p>
          <a:p>
            <a:pPr marL="36000" indent="-285750">
              <a:lnSpc>
                <a:spcPct val="150000"/>
              </a:lnSpc>
              <a:spcAft>
                <a:spcPts val="800"/>
              </a:spcAft>
              <a:buFont typeface="Arial" charset="0"/>
              <a:buChar char="•"/>
            </a:pPr>
            <a:r>
              <a:rPr lang="en" sz="1600" dirty="0">
                <a:solidFill>
                  <a:srgbClr val="174F7A"/>
                </a:solidFill>
              </a:rPr>
              <a:t>Cryptographic integrity-checking of data</a:t>
            </a:r>
          </a:p>
          <a:p>
            <a:pPr marL="36000" lvl="2">
              <a:lnSpc>
                <a:spcPct val="150000"/>
              </a:lnSpc>
              <a:spcBef>
                <a:spcPts val="800"/>
              </a:spcBef>
              <a:spcAft>
                <a:spcPts val="800"/>
              </a:spcAft>
            </a:pPr>
            <a:r>
              <a:rPr lang="en" sz="1600" b="1" dirty="0" err="1">
                <a:solidFill>
                  <a:srgbClr val="174F7A"/>
                </a:solidFill>
              </a:rPr>
              <a:t>Merkle</a:t>
            </a:r>
            <a:r>
              <a:rPr lang="en" sz="1600" b="1" dirty="0">
                <a:solidFill>
                  <a:srgbClr val="174F7A"/>
                </a:solidFill>
              </a:rPr>
              <a:t>-paths JSON objects</a:t>
            </a:r>
          </a:p>
          <a:p>
            <a:pPr marL="36000" indent="-285750">
              <a:lnSpc>
                <a:spcPct val="150000"/>
              </a:lnSpc>
              <a:spcAft>
                <a:spcPts val="800"/>
              </a:spcAft>
              <a:buFont typeface="Arial" charset="0"/>
              <a:buChar char="•"/>
            </a:pPr>
            <a:r>
              <a:rPr lang="en" sz="1600" dirty="0">
                <a:solidFill>
                  <a:srgbClr val="174F7A"/>
                </a:solidFill>
              </a:rPr>
              <a:t>Content-addressable data/storage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pSp>
        <p:nvGrpSpPr>
          <p:cNvPr id="5" name="Group 4"/>
          <p:cNvGrpSpPr/>
          <p:nvPr/>
        </p:nvGrpSpPr>
        <p:grpSpPr>
          <a:xfrm>
            <a:off x="293225" y="1000075"/>
            <a:ext cx="8539075" cy="3975486"/>
            <a:chOff x="293225" y="1000075"/>
            <a:chExt cx="8539075" cy="3975486"/>
          </a:xfrm>
        </p:grpSpPr>
        <p:sp>
          <p:nvSpPr>
            <p:cNvPr id="6" name="Shape 181"/>
            <p:cNvSpPr/>
            <p:nvPr/>
          </p:nvSpPr>
          <p:spPr>
            <a:xfrm>
              <a:off x="354000" y="1107361"/>
              <a:ext cx="8478300" cy="3868200"/>
            </a:xfrm>
            <a:prstGeom prst="rect">
              <a:avLst/>
            </a:prstGeom>
            <a:solidFill>
              <a:schemeClr val="bg1">
                <a:lumMod val="85000"/>
              </a:schemeClr>
            </a:solidFill>
            <a:ln w="9525" cap="flat" cmpd="sng">
              <a:no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181"/>
            <p:cNvSpPr/>
            <p:nvPr/>
          </p:nvSpPr>
          <p:spPr>
            <a:xfrm>
              <a:off x="293225" y="1000075"/>
              <a:ext cx="8478300" cy="3868200"/>
            </a:xfrm>
            <a:prstGeom prst="rect">
              <a:avLst/>
            </a:prstGeom>
            <a:solidFill>
              <a:schemeClr val="lt2"/>
            </a:solidFill>
            <a:ln w="9525" cap="flat" cmpd="sng">
              <a:no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7" name="Shape 97"/>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IPLD: Merkle-Linking example</a:t>
            </a:r>
          </a:p>
        </p:txBody>
      </p:sp>
      <p:sp>
        <p:nvSpPr>
          <p:cNvPr id="98" name="Shape 98"/>
          <p:cNvSpPr txBox="1">
            <a:spLocks noGrp="1"/>
          </p:cNvSpPr>
          <p:nvPr>
            <p:ph idx="1"/>
          </p:nvPr>
        </p:nvSpPr>
        <p:spPr>
          <a:prstGeom prst="rect">
            <a:avLst/>
          </a:prstGeom>
          <a:noFill/>
        </p:spPr>
        <p:txBody>
          <a:bodyPr lIns="91425" tIns="91425" rIns="91425" bIns="91425" anchor="t" anchorCtr="0">
            <a:noAutofit/>
          </a:bodyPr>
          <a:lstStyle/>
          <a:p>
            <a:pPr lvl="0" rtl="0">
              <a:spcBef>
                <a:spcPts val="0"/>
              </a:spcBef>
              <a:buNone/>
            </a:pPr>
            <a:r>
              <a:rPr lang="en" sz="1000" b="1" dirty="0">
                <a:solidFill>
                  <a:srgbClr val="174F7A"/>
                </a:solidFill>
                <a:latin typeface="Courier New"/>
                <a:ea typeface="Courier New"/>
                <a:cs typeface="Courier New"/>
                <a:sym typeface="Courier New"/>
              </a:rPr>
              <a:t>import </a:t>
            </a:r>
            <a:r>
              <a:rPr lang="en" sz="1000" b="1" dirty="0" err="1">
                <a:solidFill>
                  <a:srgbClr val="174F7A"/>
                </a:solidFill>
                <a:latin typeface="Courier New"/>
                <a:ea typeface="Courier New"/>
                <a:cs typeface="Courier New"/>
                <a:sym typeface="Courier New"/>
              </a:rPr>
              <a:t>ipld</a:t>
            </a:r>
            <a:endParaRPr lang="en" sz="1000" b="1" dirty="0">
              <a:solidFill>
                <a:srgbClr val="174F7A"/>
              </a:solidFill>
              <a:latin typeface="Courier New"/>
              <a:ea typeface="Courier New"/>
              <a:cs typeface="Courier New"/>
              <a:sym typeface="Courier New"/>
            </a:endParaRPr>
          </a:p>
          <a:p>
            <a:pPr lvl="0" rtl="0">
              <a:spcBef>
                <a:spcPts val="0"/>
              </a:spcBef>
              <a:buClr>
                <a:schemeClr val="dk1"/>
              </a:buClr>
              <a:buSzPct val="110000"/>
              <a:buFont typeface="Arial"/>
              <a:buNone/>
            </a:pPr>
            <a:r>
              <a:rPr lang="en" sz="1000" b="1" dirty="0">
                <a:solidFill>
                  <a:srgbClr val="174F7A"/>
                </a:solidFill>
                <a:latin typeface="Courier New"/>
                <a:ea typeface="Courier New"/>
                <a:cs typeface="Courier New"/>
                <a:sym typeface="Courier New"/>
              </a:rPr>
              <a:t>In [2]: person = {</a:t>
            </a:r>
          </a:p>
          <a:p>
            <a:pPr lvl="0" rtl="0">
              <a:spcBef>
                <a:spcPts val="0"/>
              </a:spcBef>
              <a:buNone/>
            </a:pPr>
            <a:r>
              <a:rPr lang="en" sz="1000" b="1" dirty="0">
                <a:solidFill>
                  <a:srgbClr val="174F7A"/>
                </a:solidFill>
                <a:latin typeface="Courier New"/>
                <a:ea typeface="Courier New"/>
                <a:cs typeface="Courier New"/>
                <a:sym typeface="Courier New"/>
              </a:rPr>
              <a:t>...:     "</a:t>
            </a:r>
            <a:r>
              <a:rPr lang="en" sz="1000" b="1" dirty="0" err="1">
                <a:solidFill>
                  <a:srgbClr val="174F7A"/>
                </a:solidFill>
                <a:latin typeface="Courier New"/>
                <a:ea typeface="Courier New"/>
                <a:cs typeface="Courier New"/>
                <a:sym typeface="Courier New"/>
              </a:rPr>
              <a:t>givenName</a:t>
            </a:r>
            <a:r>
              <a:rPr lang="en" sz="1000" b="1" dirty="0">
                <a:solidFill>
                  <a:srgbClr val="174F7A"/>
                </a:solidFill>
                <a:latin typeface="Courier New"/>
                <a:ea typeface="Courier New"/>
                <a:cs typeface="Courier New"/>
                <a:sym typeface="Courier New"/>
              </a:rPr>
              <a:t>": "Andy",</a:t>
            </a:r>
          </a:p>
          <a:p>
            <a:pPr lvl="0" rtl="0">
              <a:spcBef>
                <a:spcPts val="0"/>
              </a:spcBef>
              <a:buClr>
                <a:schemeClr val="dk1"/>
              </a:buClr>
              <a:buSzPct val="110000"/>
              <a:buFont typeface="Arial"/>
              <a:buNone/>
            </a:pPr>
            <a:r>
              <a:rPr lang="en" sz="1000" b="1" dirty="0">
                <a:solidFill>
                  <a:srgbClr val="174F7A"/>
                </a:solidFill>
                <a:latin typeface="Courier New"/>
                <a:ea typeface="Courier New"/>
                <a:cs typeface="Courier New"/>
                <a:sym typeface="Courier New"/>
              </a:rPr>
              <a:t>...:     "</a:t>
            </a:r>
            <a:r>
              <a:rPr lang="en" sz="1000" b="1" dirty="0" err="1">
                <a:solidFill>
                  <a:srgbClr val="174F7A"/>
                </a:solidFill>
                <a:latin typeface="Courier New"/>
                <a:ea typeface="Courier New"/>
                <a:cs typeface="Courier New"/>
                <a:sym typeface="Courier New"/>
              </a:rPr>
              <a:t>familyName</a:t>
            </a:r>
            <a:r>
              <a:rPr lang="en" sz="1000" b="1" dirty="0">
                <a:solidFill>
                  <a:srgbClr val="174F7A"/>
                </a:solidFill>
                <a:latin typeface="Courier New"/>
                <a:ea typeface="Courier New"/>
                <a:cs typeface="Courier New"/>
                <a:sym typeface="Courier New"/>
              </a:rPr>
              <a:t>": "Warhol",</a:t>
            </a:r>
          </a:p>
          <a:p>
            <a:pPr lvl="0" rtl="0">
              <a:spcBef>
                <a:spcPts val="0"/>
              </a:spcBef>
              <a:buNone/>
            </a:pPr>
            <a:r>
              <a:rPr lang="en" sz="1000" b="1" dirty="0">
                <a:solidFill>
                  <a:srgbClr val="174F7A"/>
                </a:solidFill>
                <a:latin typeface="Courier New"/>
                <a:ea typeface="Courier New"/>
                <a:cs typeface="Courier New"/>
                <a:sym typeface="Courier New"/>
              </a:rPr>
              <a:t>...:     "</a:t>
            </a:r>
            <a:r>
              <a:rPr lang="en" sz="1000" b="1" dirty="0" err="1">
                <a:solidFill>
                  <a:srgbClr val="174F7A"/>
                </a:solidFill>
                <a:latin typeface="Courier New"/>
                <a:ea typeface="Courier New"/>
                <a:cs typeface="Courier New"/>
                <a:sym typeface="Courier New"/>
              </a:rPr>
              <a:t>birthDate</a:t>
            </a:r>
            <a:r>
              <a:rPr lang="en" sz="1000" b="1" dirty="0">
                <a:solidFill>
                  <a:srgbClr val="174F7A"/>
                </a:solidFill>
                <a:latin typeface="Courier New"/>
                <a:ea typeface="Courier New"/>
                <a:cs typeface="Courier New"/>
                <a:sym typeface="Courier New"/>
              </a:rPr>
              <a:t>": "1928-08-06"</a:t>
            </a:r>
          </a:p>
          <a:p>
            <a:pPr lvl="0" rtl="0">
              <a:spcBef>
                <a:spcPts val="0"/>
              </a:spcBef>
              <a:buClr>
                <a:schemeClr val="dk1"/>
              </a:buClr>
              <a:buSzPct val="110000"/>
              <a:buFont typeface="Arial"/>
              <a:buNone/>
            </a:pPr>
            <a:r>
              <a:rPr lang="en" sz="1000" b="1" dirty="0">
                <a:solidFill>
                  <a:srgbClr val="174F7A"/>
                </a:solidFill>
                <a:latin typeface="Courier New"/>
                <a:ea typeface="Courier New"/>
                <a:cs typeface="Courier New"/>
                <a:sym typeface="Courier New"/>
              </a:rPr>
              <a:t>...: }</a:t>
            </a:r>
          </a:p>
          <a:p>
            <a:pPr lvl="0" rtl="0">
              <a:spcBef>
                <a:spcPts val="0"/>
              </a:spcBef>
              <a:buClr>
                <a:schemeClr val="dk1"/>
              </a:buClr>
              <a:buSzPct val="110000"/>
              <a:buFont typeface="Arial"/>
              <a:buNone/>
            </a:pPr>
            <a:r>
              <a:rPr lang="en" sz="1000" b="1" dirty="0">
                <a:solidFill>
                  <a:srgbClr val="174F7A"/>
                </a:solidFill>
                <a:latin typeface="Courier New"/>
                <a:ea typeface="Courier New"/>
                <a:cs typeface="Courier New"/>
                <a:sym typeface="Courier New"/>
              </a:rPr>
              <a:t>In [3]: </a:t>
            </a:r>
            <a:r>
              <a:rPr lang="en" sz="1000" b="1" dirty="0" err="1">
                <a:solidFill>
                  <a:srgbClr val="174F7A"/>
                </a:solidFill>
                <a:latin typeface="Courier New"/>
                <a:ea typeface="Courier New"/>
                <a:cs typeface="Courier New"/>
                <a:sym typeface="Courier New"/>
              </a:rPr>
              <a:t>serialized_person</a:t>
            </a:r>
            <a:r>
              <a:rPr lang="en" sz="1000" b="1" dirty="0">
                <a:solidFill>
                  <a:srgbClr val="174F7A"/>
                </a:solidFill>
                <a:latin typeface="Courier New"/>
                <a:ea typeface="Courier New"/>
                <a:cs typeface="Courier New"/>
                <a:sym typeface="Courier New"/>
              </a:rPr>
              <a:t> = </a:t>
            </a:r>
            <a:r>
              <a:rPr lang="en" sz="1000" b="1" dirty="0" err="1">
                <a:solidFill>
                  <a:srgbClr val="174F7A"/>
                </a:solidFill>
                <a:latin typeface="Courier New"/>
                <a:ea typeface="Courier New"/>
                <a:cs typeface="Courier New"/>
                <a:sym typeface="Courier New"/>
              </a:rPr>
              <a:t>ipld.marshal</a:t>
            </a:r>
            <a:r>
              <a:rPr lang="en" sz="1000" b="1" dirty="0">
                <a:solidFill>
                  <a:srgbClr val="174F7A"/>
                </a:solidFill>
                <a:latin typeface="Courier New"/>
                <a:ea typeface="Courier New"/>
                <a:cs typeface="Courier New"/>
                <a:sym typeface="Courier New"/>
              </a:rPr>
              <a:t>(person) # serialize using CBOR</a:t>
            </a:r>
          </a:p>
          <a:p>
            <a:pPr lvl="0" rtl="0">
              <a:spcBef>
                <a:spcPts val="0"/>
              </a:spcBef>
              <a:buNone/>
            </a:pPr>
            <a:r>
              <a:rPr lang="en" sz="1000" b="1" dirty="0">
                <a:solidFill>
                  <a:srgbClr val="174F7A"/>
                </a:solidFill>
                <a:latin typeface="Courier New"/>
                <a:ea typeface="Courier New"/>
                <a:cs typeface="Courier New"/>
                <a:sym typeface="Courier New"/>
              </a:rPr>
              <a:t>Out[3]: b'\xa3ibirthDatej1928-08-06jfamilyNamefWarholigivenNamedAndy'</a:t>
            </a:r>
          </a:p>
          <a:p>
            <a:pPr lvl="0" rtl="0">
              <a:spcBef>
                <a:spcPts val="0"/>
              </a:spcBef>
              <a:buNone/>
            </a:pPr>
            <a:r>
              <a:rPr lang="en" sz="1000" b="1" dirty="0">
                <a:solidFill>
                  <a:srgbClr val="174F7A"/>
                </a:solidFill>
                <a:latin typeface="Courier New"/>
                <a:ea typeface="Courier New"/>
                <a:cs typeface="Courier New"/>
                <a:sym typeface="Courier New"/>
              </a:rPr>
              <a:t>In [4]: </a:t>
            </a:r>
            <a:r>
              <a:rPr lang="en" sz="1000" b="1" dirty="0" err="1">
                <a:solidFill>
                  <a:srgbClr val="174F7A"/>
                </a:solidFill>
                <a:latin typeface="Courier New"/>
                <a:ea typeface="Courier New"/>
                <a:cs typeface="Courier New"/>
                <a:sym typeface="Courier New"/>
              </a:rPr>
              <a:t>ipld.multihash</a:t>
            </a:r>
            <a:r>
              <a:rPr lang="en" sz="1000" b="1" dirty="0">
                <a:solidFill>
                  <a:srgbClr val="174F7A"/>
                </a:solidFill>
                <a:latin typeface="Courier New"/>
                <a:ea typeface="Courier New"/>
                <a:cs typeface="Courier New"/>
                <a:sym typeface="Courier New"/>
              </a:rPr>
              <a:t>(</a:t>
            </a:r>
            <a:r>
              <a:rPr lang="en" sz="1000" b="1" dirty="0" err="1">
                <a:solidFill>
                  <a:srgbClr val="174F7A"/>
                </a:solidFill>
                <a:latin typeface="Courier New"/>
                <a:ea typeface="Courier New"/>
                <a:cs typeface="Courier New"/>
                <a:sym typeface="Courier New"/>
              </a:rPr>
              <a:t>serialized_person</a:t>
            </a:r>
            <a:r>
              <a:rPr lang="en" sz="1000" b="1" dirty="0">
                <a:solidFill>
                  <a:srgbClr val="174F7A"/>
                </a:solidFill>
                <a:latin typeface="Courier New"/>
                <a:ea typeface="Courier New"/>
                <a:cs typeface="Courier New"/>
                <a:sym typeface="Courier New"/>
              </a:rPr>
              <a:t>) # hash CBOR value and get a hash digest</a:t>
            </a:r>
          </a:p>
          <a:p>
            <a:pPr lvl="0" rtl="0">
              <a:spcBef>
                <a:spcPts val="0"/>
              </a:spcBef>
              <a:buNone/>
            </a:pPr>
            <a:r>
              <a:rPr lang="en" sz="1000" b="1" dirty="0">
                <a:solidFill>
                  <a:srgbClr val="174F7A"/>
                </a:solidFill>
                <a:latin typeface="Courier New"/>
                <a:ea typeface="Courier New"/>
                <a:cs typeface="Courier New"/>
                <a:sym typeface="Courier New"/>
              </a:rPr>
              <a:t>Out[4]: ‘QmRinxtytQFizqBbcRfJ3i1ts617W8AA8xt53DsPGTfisC’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Linked Data:</a:t>
            </a:r>
          </a:p>
          <a:p>
            <a:pPr lvl="0">
              <a:spcBef>
                <a:spcPts val="0"/>
              </a:spcBef>
              <a:buNone/>
            </a:pPr>
            <a:r>
              <a:rPr lang="en"/>
              <a:t>Resource Description Framework (short: RDF)</a:t>
            </a:r>
          </a:p>
        </p:txBody>
      </p:sp>
      <p:sp>
        <p:nvSpPr>
          <p:cNvPr id="104" name="Shape 104"/>
          <p:cNvSpPr txBox="1">
            <a:spLocks noGrp="1"/>
          </p:cNvSpPr>
          <p:nvPr>
            <p:ph idx="1"/>
          </p:nvPr>
        </p:nvSpPr>
        <p:spPr>
          <a:xfrm>
            <a:off x="311700" y="1375954"/>
            <a:ext cx="8520600" cy="3192920"/>
          </a:xfrm>
          <a:prstGeom prst="rect">
            <a:avLst/>
          </a:prstGeom>
        </p:spPr>
        <p:txBody>
          <a:bodyPr lIns="91425" tIns="91425" rIns="91425" bIns="91425" anchor="t" anchorCtr="0">
            <a:noAutofit/>
          </a:bodyPr>
          <a:lstStyle/>
          <a:p>
            <a:pPr marL="36000" lvl="0" indent="-228600">
              <a:spcBef>
                <a:spcPts val="0"/>
              </a:spcBef>
            </a:pPr>
            <a:r>
              <a:rPr lang="en" dirty="0"/>
              <a:t>A way to express assertions in a schematic way</a:t>
            </a:r>
          </a:p>
        </p:txBody>
      </p:sp>
      <p:pic>
        <p:nvPicPr>
          <p:cNvPr id="105" name="Shape 105"/>
          <p:cNvPicPr preferRelativeResize="0"/>
          <p:nvPr/>
        </p:nvPicPr>
        <p:blipFill>
          <a:blip r:embed="rId3">
            <a:alphaModFix/>
          </a:blip>
          <a:stretch>
            <a:fillRect/>
          </a:stretch>
        </p:blipFill>
        <p:spPr>
          <a:xfrm>
            <a:off x="1534606" y="1980673"/>
            <a:ext cx="6181188" cy="2742900"/>
          </a:xfrm>
          <a:prstGeom prst="rect">
            <a:avLst/>
          </a:prstGeom>
          <a:noFill/>
          <a:ln>
            <a:noFill/>
          </a:ln>
        </p:spPr>
      </p:pic>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2275</Words>
  <Application>Microsoft Macintosh PowerPoint</Application>
  <PresentationFormat>On-screen Show (16:9)</PresentationFormat>
  <Paragraphs>247</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Courier New</vt:lpstr>
      <vt:lpstr>Arial</vt:lpstr>
      <vt:lpstr>Helvetica Neue</vt:lpstr>
      <vt:lpstr>Open Sans</vt:lpstr>
      <vt:lpstr>simple-light-2</vt:lpstr>
      <vt:lpstr>COALA IP Protocol</vt:lpstr>
      <vt:lpstr>Goals</vt:lpstr>
      <vt:lpstr>History</vt:lpstr>
      <vt:lpstr>Building blocks</vt:lpstr>
      <vt:lpstr>The LCC Framework</vt:lpstr>
      <vt:lpstr>The LCC Rights Reference Model </vt:lpstr>
      <vt:lpstr>IPLD</vt:lpstr>
      <vt:lpstr>IPLD: Merkle-Linking example</vt:lpstr>
      <vt:lpstr>Linked Data: Resource Description Framework (short: RDF)</vt:lpstr>
      <vt:lpstr>Linked Data: JSON-LD</vt:lpstr>
      <vt:lpstr>Useful RDF schemata</vt:lpstr>
      <vt:lpstr>Interledger Protocol (ILP)</vt:lpstr>
      <vt:lpstr>Bringing it together: COALA IP Protocol</vt:lpstr>
      <vt:lpstr>COALA IP: Place</vt:lpstr>
      <vt:lpstr>COALA IP: Party (only Individual)</vt:lpstr>
      <vt:lpstr>COALA IP: Creation</vt:lpstr>
      <vt:lpstr>COALA IP: Creation (a digital Manifestation)</vt:lpstr>
      <vt:lpstr>COALA IP: Creation (a physical Manifestation)</vt:lpstr>
      <vt:lpstr>COALA IP: Right</vt:lpstr>
      <vt:lpstr>COALA IP: RightsAssignment</vt:lpstr>
      <vt:lpstr>COALA IP: Assertion</vt:lpstr>
      <vt:lpstr>Summary</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COALA IP Protocol  </dc:title>
  <cp:lastModifiedBy>Wojciech Hupert</cp:lastModifiedBy>
  <cp:revision>11</cp:revision>
  <cp:lastPrinted>2016-10-31T14:23:22Z</cp:lastPrinted>
  <dcterms:modified xsi:type="dcterms:W3CDTF">2016-10-31T14:23:25Z</dcterms:modified>
</cp:coreProperties>
</file>