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1" r:id="rId1"/>
  </p:sldMasterIdLst>
  <p:notesMasterIdLst>
    <p:notesMasterId r:id="rId32"/>
  </p:notesMasterIdLst>
  <p:handoutMasterIdLst>
    <p:handoutMasterId r:id="rId33"/>
  </p:handoutMasterIdLst>
  <p:sldIdLst>
    <p:sldId id="1879" r:id="rId2"/>
    <p:sldId id="2210" r:id="rId3"/>
    <p:sldId id="2320" r:id="rId4"/>
    <p:sldId id="2361" r:id="rId5"/>
    <p:sldId id="2382" r:id="rId6"/>
    <p:sldId id="2362" r:id="rId7"/>
    <p:sldId id="2386" r:id="rId8"/>
    <p:sldId id="2364" r:id="rId9"/>
    <p:sldId id="2384" r:id="rId10"/>
    <p:sldId id="2385" r:id="rId11"/>
    <p:sldId id="2383" r:id="rId12"/>
    <p:sldId id="2332" r:id="rId13"/>
    <p:sldId id="2326" r:id="rId14"/>
    <p:sldId id="2360" r:id="rId15"/>
    <p:sldId id="2365" r:id="rId16"/>
    <p:sldId id="2367" r:id="rId17"/>
    <p:sldId id="2368" r:id="rId18"/>
    <p:sldId id="2369" r:id="rId19"/>
    <p:sldId id="2374" r:id="rId20"/>
    <p:sldId id="2375" r:id="rId21"/>
    <p:sldId id="2370" r:id="rId22"/>
    <p:sldId id="2371" r:id="rId23"/>
    <p:sldId id="2376" r:id="rId24"/>
    <p:sldId id="2372" r:id="rId25"/>
    <p:sldId id="2377" r:id="rId26"/>
    <p:sldId id="2378" r:id="rId27"/>
    <p:sldId id="2379" r:id="rId28"/>
    <p:sldId id="2380" r:id="rId29"/>
    <p:sldId id="2373" r:id="rId30"/>
    <p:sldId id="2381" r:id="rId31"/>
  </p:sldIdLst>
  <p:sldSz cx="9906000" cy="6858000" type="A4"/>
  <p:notesSz cx="7104063" cy="10234613"/>
  <p:defaultTextStyle>
    <a:defPPr>
      <a:defRPr lang="ja-JP"/>
    </a:defPPr>
    <a:lvl1pPr algn="l" rtl="0" fontAlgn="base">
      <a:spcBef>
        <a:spcPct val="50000"/>
      </a:spcBef>
      <a:spcAft>
        <a:spcPct val="0"/>
      </a:spcAft>
      <a:defRPr kumimoji="1" sz="1600" b="1" kern="1200">
        <a:solidFill>
          <a:schemeClr val="tx1"/>
        </a:solidFill>
        <a:latin typeface="Times New Roman" panose="02020603050405020304" pitchFamily="18" charset="0"/>
        <a:ea typeface="ＭＳ Ｐゴシック" panose="020B0600070205080204" pitchFamily="50" charset="-128"/>
        <a:cs typeface="+mn-cs"/>
      </a:defRPr>
    </a:lvl1pPr>
    <a:lvl2pPr marL="457200" algn="l" rtl="0" fontAlgn="base">
      <a:spcBef>
        <a:spcPct val="50000"/>
      </a:spcBef>
      <a:spcAft>
        <a:spcPct val="0"/>
      </a:spcAft>
      <a:defRPr kumimoji="1" sz="1600" b="1" kern="1200">
        <a:solidFill>
          <a:schemeClr val="tx1"/>
        </a:solidFill>
        <a:latin typeface="Times New Roman" panose="02020603050405020304" pitchFamily="18" charset="0"/>
        <a:ea typeface="ＭＳ Ｐゴシック" panose="020B0600070205080204" pitchFamily="50" charset="-128"/>
        <a:cs typeface="+mn-cs"/>
      </a:defRPr>
    </a:lvl2pPr>
    <a:lvl3pPr marL="914400" algn="l" rtl="0" fontAlgn="base">
      <a:spcBef>
        <a:spcPct val="50000"/>
      </a:spcBef>
      <a:spcAft>
        <a:spcPct val="0"/>
      </a:spcAft>
      <a:defRPr kumimoji="1" sz="1600" b="1" kern="1200">
        <a:solidFill>
          <a:schemeClr val="tx1"/>
        </a:solidFill>
        <a:latin typeface="Times New Roman" panose="02020603050405020304" pitchFamily="18" charset="0"/>
        <a:ea typeface="ＭＳ Ｐゴシック" panose="020B0600070205080204" pitchFamily="50" charset="-128"/>
        <a:cs typeface="+mn-cs"/>
      </a:defRPr>
    </a:lvl3pPr>
    <a:lvl4pPr marL="1371600" algn="l" rtl="0" fontAlgn="base">
      <a:spcBef>
        <a:spcPct val="50000"/>
      </a:spcBef>
      <a:spcAft>
        <a:spcPct val="0"/>
      </a:spcAft>
      <a:defRPr kumimoji="1" sz="1600" b="1" kern="1200">
        <a:solidFill>
          <a:schemeClr val="tx1"/>
        </a:solidFill>
        <a:latin typeface="Times New Roman" panose="02020603050405020304" pitchFamily="18" charset="0"/>
        <a:ea typeface="ＭＳ Ｐゴシック" panose="020B0600070205080204" pitchFamily="50" charset="-128"/>
        <a:cs typeface="+mn-cs"/>
      </a:defRPr>
    </a:lvl4pPr>
    <a:lvl5pPr marL="1828800" algn="l" rtl="0" fontAlgn="base">
      <a:spcBef>
        <a:spcPct val="50000"/>
      </a:spcBef>
      <a:spcAft>
        <a:spcPct val="0"/>
      </a:spcAft>
      <a:defRPr kumimoji="1" sz="1600" b="1" kern="1200">
        <a:solidFill>
          <a:schemeClr val="tx1"/>
        </a:solidFill>
        <a:latin typeface="Times New Roman" panose="02020603050405020304" pitchFamily="18" charset="0"/>
        <a:ea typeface="ＭＳ Ｐゴシック" panose="020B0600070205080204" pitchFamily="50" charset="-128"/>
        <a:cs typeface="+mn-cs"/>
      </a:defRPr>
    </a:lvl5pPr>
    <a:lvl6pPr marL="2286000" algn="l" defTabSz="914400" rtl="0" eaLnBrk="1" latinLnBrk="0" hangingPunct="1">
      <a:defRPr kumimoji="1" sz="1600" b="1" kern="1200">
        <a:solidFill>
          <a:schemeClr val="tx1"/>
        </a:solidFill>
        <a:latin typeface="Times New Roman" panose="02020603050405020304" pitchFamily="18" charset="0"/>
        <a:ea typeface="ＭＳ Ｐゴシック" panose="020B0600070205080204" pitchFamily="50" charset="-128"/>
        <a:cs typeface="+mn-cs"/>
      </a:defRPr>
    </a:lvl6pPr>
    <a:lvl7pPr marL="2743200" algn="l" defTabSz="914400" rtl="0" eaLnBrk="1" latinLnBrk="0" hangingPunct="1">
      <a:defRPr kumimoji="1" sz="1600" b="1" kern="1200">
        <a:solidFill>
          <a:schemeClr val="tx1"/>
        </a:solidFill>
        <a:latin typeface="Times New Roman" panose="02020603050405020304" pitchFamily="18" charset="0"/>
        <a:ea typeface="ＭＳ Ｐゴシック" panose="020B0600070205080204" pitchFamily="50" charset="-128"/>
        <a:cs typeface="+mn-cs"/>
      </a:defRPr>
    </a:lvl7pPr>
    <a:lvl8pPr marL="3200400" algn="l" defTabSz="914400" rtl="0" eaLnBrk="1" latinLnBrk="0" hangingPunct="1">
      <a:defRPr kumimoji="1" sz="1600" b="1" kern="1200">
        <a:solidFill>
          <a:schemeClr val="tx1"/>
        </a:solidFill>
        <a:latin typeface="Times New Roman" panose="02020603050405020304" pitchFamily="18" charset="0"/>
        <a:ea typeface="ＭＳ Ｐゴシック" panose="020B0600070205080204" pitchFamily="50" charset="-128"/>
        <a:cs typeface="+mn-cs"/>
      </a:defRPr>
    </a:lvl8pPr>
    <a:lvl9pPr marL="3657600" algn="l" defTabSz="914400" rtl="0" eaLnBrk="1" latinLnBrk="0" hangingPunct="1">
      <a:defRPr kumimoji="1" sz="1600" b="1" kern="1200">
        <a:solidFill>
          <a:schemeClr val="tx1"/>
        </a:solidFill>
        <a:latin typeface="Times New Roman" panose="02020603050405020304" pitchFamily="18" charset="0"/>
        <a:ea typeface="ＭＳ Ｐゴシック" panose="020B0600070205080204" pitchFamily="50" charset="-128"/>
        <a:cs typeface="+mn-cs"/>
      </a:defRPr>
    </a:lvl9pPr>
  </p:defaultTextStyle>
  <p:extLst>
    <p:ext uri="{EFAFB233-063F-42B5-8137-9DF3F51BA10A}">
      <p15:sldGuideLst xmlns="" xmlns:p15="http://schemas.microsoft.com/office/powerpoint/2012/main">
        <p15:guide id="1" orient="horz" pos="4319">
          <p15:clr>
            <a:srgbClr val="A4A3A4"/>
          </p15:clr>
        </p15:guide>
        <p15:guide id="2" orient="horz" pos="2160">
          <p15:clr>
            <a:srgbClr val="A4A3A4"/>
          </p15:clr>
        </p15:guide>
        <p15:guide id="3" pos="87">
          <p15:clr>
            <a:srgbClr val="A4A3A4"/>
          </p15:clr>
        </p15:guide>
      </p15:sldGuideLst>
    </p:ext>
    <p:ext uri="{2D200454-40CA-4A62-9FC3-DE9A4176ACB9}">
      <p15:notesGuideLst xmlns="" xmlns:p15="http://schemas.microsoft.com/office/powerpoint/2012/main">
        <p15:guide id="1" orient="horz" pos="3129" userDrawn="1">
          <p15:clr>
            <a:srgbClr val="A4A3A4"/>
          </p15:clr>
        </p15:guide>
        <p15:guide id="2" pos="214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70C0"/>
    <a:srgbClr val="B3D9FF"/>
    <a:srgbClr val="99CCFF"/>
    <a:srgbClr val="A9C8DD"/>
    <a:srgbClr val="FF6D6D"/>
    <a:srgbClr val="FFA7A7"/>
    <a:srgbClr val="FFCCCC"/>
    <a:srgbClr val="FFE1E1"/>
    <a:srgbClr val="CC0000"/>
    <a:srgbClr val="FFCDC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77" autoAdjust="0"/>
    <p:restoredTop sz="97233" autoAdjust="0"/>
  </p:normalViewPr>
  <p:slideViewPr>
    <p:cSldViewPr snapToObjects="1">
      <p:cViewPr>
        <p:scale>
          <a:sx n="100" d="100"/>
          <a:sy n="100" d="100"/>
        </p:scale>
        <p:origin x="-619" y="149"/>
      </p:cViewPr>
      <p:guideLst>
        <p:guide orient="horz" pos="4319"/>
        <p:guide orient="horz" pos="2160"/>
        <p:guide pos="8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58"/>
    </p:cViewPr>
  </p:sorterViewPr>
  <p:notesViewPr>
    <p:cSldViewPr snapToObjects="1">
      <p:cViewPr>
        <p:scale>
          <a:sx n="100" d="100"/>
          <a:sy n="100" d="100"/>
        </p:scale>
        <p:origin x="-876" y="1812"/>
      </p:cViewPr>
      <p:guideLst>
        <p:guide orient="horz" pos="3222"/>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1"/>
            <a:ext cx="3076550" cy="513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5501" tIns="47750" rIns="95501" bIns="47750" numCol="1" anchor="t" anchorCtr="0" compatLnSpc="1">
            <a:prstTxWarp prst="textNoShape">
              <a:avLst/>
            </a:prstTxWarp>
          </a:bodyPr>
          <a:lstStyle>
            <a:lvl1pPr defTabSz="954897">
              <a:spcBef>
                <a:spcPct val="0"/>
              </a:spcBef>
              <a:defRPr kumimoji="0" sz="1200" b="0"/>
            </a:lvl1pPr>
          </a:lstStyle>
          <a:p>
            <a:endParaRPr lang="en-US" altLang="ja-JP"/>
          </a:p>
        </p:txBody>
      </p:sp>
      <p:sp>
        <p:nvSpPr>
          <p:cNvPr id="52227" name="Rectangle 3"/>
          <p:cNvSpPr>
            <a:spLocks noGrp="1" noChangeArrowheads="1"/>
          </p:cNvSpPr>
          <p:nvPr>
            <p:ph type="dt" sz="quarter" idx="1"/>
          </p:nvPr>
        </p:nvSpPr>
        <p:spPr bwMode="auto">
          <a:xfrm>
            <a:off x="4027515" y="1"/>
            <a:ext cx="3076549" cy="513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5501" tIns="47750" rIns="95501" bIns="47750" numCol="1" anchor="t" anchorCtr="0" compatLnSpc="1">
            <a:prstTxWarp prst="textNoShape">
              <a:avLst/>
            </a:prstTxWarp>
          </a:bodyPr>
          <a:lstStyle>
            <a:lvl1pPr algn="r" defTabSz="954897">
              <a:spcBef>
                <a:spcPct val="0"/>
              </a:spcBef>
              <a:defRPr kumimoji="0" sz="1200" b="0"/>
            </a:lvl1pPr>
          </a:lstStyle>
          <a:p>
            <a:endParaRPr lang="en-US" altLang="ja-JP"/>
          </a:p>
        </p:txBody>
      </p:sp>
      <p:sp>
        <p:nvSpPr>
          <p:cNvPr id="52228" name="Rectangle 4"/>
          <p:cNvSpPr>
            <a:spLocks noGrp="1" noChangeArrowheads="1"/>
          </p:cNvSpPr>
          <p:nvPr>
            <p:ph type="ftr" sz="quarter" idx="2"/>
          </p:nvPr>
        </p:nvSpPr>
        <p:spPr bwMode="auto">
          <a:xfrm>
            <a:off x="1" y="9721330"/>
            <a:ext cx="3076550" cy="513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5501" tIns="47750" rIns="95501" bIns="47750" numCol="1" anchor="b" anchorCtr="0" compatLnSpc="1">
            <a:prstTxWarp prst="textNoShape">
              <a:avLst/>
            </a:prstTxWarp>
          </a:bodyPr>
          <a:lstStyle>
            <a:lvl1pPr defTabSz="954897">
              <a:spcBef>
                <a:spcPct val="0"/>
              </a:spcBef>
              <a:defRPr kumimoji="0" sz="1200" b="0"/>
            </a:lvl1pPr>
          </a:lstStyle>
          <a:p>
            <a:endParaRPr lang="en-US" altLang="ja-JP"/>
          </a:p>
        </p:txBody>
      </p:sp>
      <p:sp>
        <p:nvSpPr>
          <p:cNvPr id="52229" name="Rectangle 5"/>
          <p:cNvSpPr>
            <a:spLocks noGrp="1" noChangeArrowheads="1"/>
          </p:cNvSpPr>
          <p:nvPr>
            <p:ph type="sldNum" sz="quarter" idx="3"/>
          </p:nvPr>
        </p:nvSpPr>
        <p:spPr bwMode="auto">
          <a:xfrm>
            <a:off x="4027515" y="9721330"/>
            <a:ext cx="3076549" cy="513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5501" tIns="47750" rIns="95501" bIns="47750" numCol="1" anchor="b" anchorCtr="0" compatLnSpc="1">
            <a:prstTxWarp prst="textNoShape">
              <a:avLst/>
            </a:prstTxWarp>
          </a:bodyPr>
          <a:lstStyle>
            <a:lvl1pPr algn="r" defTabSz="954897">
              <a:spcBef>
                <a:spcPct val="0"/>
              </a:spcBef>
              <a:defRPr kumimoji="0" sz="1200" b="0"/>
            </a:lvl1pPr>
          </a:lstStyle>
          <a:p>
            <a:fld id="{6241DE1C-78D5-46E9-862C-ECD40322FB47}" type="slidenum">
              <a:rPr lang="en-US" altLang="ja-JP"/>
              <a:pPr/>
              <a:t>‹#›</a:t>
            </a:fld>
            <a:endParaRPr lang="en-US" altLang="ja-JP"/>
          </a:p>
        </p:txBody>
      </p:sp>
    </p:spTree>
    <p:extLst>
      <p:ext uri="{BB962C8B-B14F-4D97-AF65-F5344CB8AC3E}">
        <p14:creationId xmlns="" xmlns:p14="http://schemas.microsoft.com/office/powerpoint/2010/main" val="17752548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1" y="1"/>
            <a:ext cx="3076550" cy="513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5501" tIns="47750" rIns="95501" bIns="47750" numCol="1" anchor="t" anchorCtr="0" compatLnSpc="1">
            <a:prstTxWarp prst="textNoShape">
              <a:avLst/>
            </a:prstTxWarp>
          </a:bodyPr>
          <a:lstStyle>
            <a:lvl1pPr defTabSz="954897">
              <a:spcBef>
                <a:spcPct val="0"/>
              </a:spcBef>
              <a:defRPr kumimoji="0" sz="1200" b="0"/>
            </a:lvl1pPr>
          </a:lstStyle>
          <a:p>
            <a:endParaRPr lang="en-US" altLang="ja-JP"/>
          </a:p>
        </p:txBody>
      </p:sp>
      <p:sp>
        <p:nvSpPr>
          <p:cNvPr id="232451" name="Rectangle 3"/>
          <p:cNvSpPr>
            <a:spLocks noGrp="1" noChangeArrowheads="1"/>
          </p:cNvSpPr>
          <p:nvPr>
            <p:ph type="dt" idx="1"/>
          </p:nvPr>
        </p:nvSpPr>
        <p:spPr bwMode="auto">
          <a:xfrm>
            <a:off x="4027515" y="1"/>
            <a:ext cx="3076549" cy="513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5501" tIns="47750" rIns="95501" bIns="47750" numCol="1" anchor="t" anchorCtr="0" compatLnSpc="1">
            <a:prstTxWarp prst="textNoShape">
              <a:avLst/>
            </a:prstTxWarp>
          </a:bodyPr>
          <a:lstStyle>
            <a:lvl1pPr algn="r" defTabSz="954897">
              <a:spcBef>
                <a:spcPct val="0"/>
              </a:spcBef>
              <a:defRPr kumimoji="0" sz="1200" b="0"/>
            </a:lvl1pPr>
          </a:lstStyle>
          <a:p>
            <a:endParaRPr lang="en-US" altLang="ja-JP"/>
          </a:p>
        </p:txBody>
      </p:sp>
      <p:sp>
        <p:nvSpPr>
          <p:cNvPr id="86020" name="Rectangle 4"/>
          <p:cNvSpPr>
            <a:spLocks noGrp="1" noRot="1" noChangeAspect="1" noChangeArrowheads="1" noTextEdit="1"/>
          </p:cNvSpPr>
          <p:nvPr>
            <p:ph type="sldImg" idx="2"/>
          </p:nvPr>
        </p:nvSpPr>
        <p:spPr bwMode="auto">
          <a:xfrm>
            <a:off x="782638" y="768350"/>
            <a:ext cx="5548312" cy="38401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2453" name="Rectangle 5"/>
          <p:cNvSpPr>
            <a:spLocks noGrp="1" noChangeArrowheads="1"/>
          </p:cNvSpPr>
          <p:nvPr>
            <p:ph type="body" sz="quarter" idx="3"/>
          </p:nvPr>
        </p:nvSpPr>
        <p:spPr bwMode="auto">
          <a:xfrm>
            <a:off x="945996" y="4863117"/>
            <a:ext cx="5212076" cy="4603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5501" tIns="47750" rIns="95501" bIns="4775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232454" name="Rectangle 6"/>
          <p:cNvSpPr>
            <a:spLocks noGrp="1" noChangeArrowheads="1"/>
          </p:cNvSpPr>
          <p:nvPr>
            <p:ph type="ftr" sz="quarter" idx="4"/>
          </p:nvPr>
        </p:nvSpPr>
        <p:spPr bwMode="auto">
          <a:xfrm>
            <a:off x="1" y="9721330"/>
            <a:ext cx="3076550" cy="513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5501" tIns="47750" rIns="95501" bIns="47750" numCol="1" anchor="b" anchorCtr="0" compatLnSpc="1">
            <a:prstTxWarp prst="textNoShape">
              <a:avLst/>
            </a:prstTxWarp>
          </a:bodyPr>
          <a:lstStyle>
            <a:lvl1pPr defTabSz="954897">
              <a:spcBef>
                <a:spcPct val="0"/>
              </a:spcBef>
              <a:defRPr kumimoji="0" sz="1200" b="0"/>
            </a:lvl1pPr>
          </a:lstStyle>
          <a:p>
            <a:endParaRPr lang="en-US" altLang="ja-JP"/>
          </a:p>
        </p:txBody>
      </p:sp>
      <p:sp>
        <p:nvSpPr>
          <p:cNvPr id="232455" name="Rectangle 7"/>
          <p:cNvSpPr>
            <a:spLocks noGrp="1" noChangeArrowheads="1"/>
          </p:cNvSpPr>
          <p:nvPr>
            <p:ph type="sldNum" sz="quarter" idx="5"/>
          </p:nvPr>
        </p:nvSpPr>
        <p:spPr bwMode="auto">
          <a:xfrm>
            <a:off x="4027515" y="9721330"/>
            <a:ext cx="3076549" cy="513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5501" tIns="47750" rIns="95501" bIns="47750" numCol="1" anchor="b" anchorCtr="0" compatLnSpc="1">
            <a:prstTxWarp prst="textNoShape">
              <a:avLst/>
            </a:prstTxWarp>
          </a:bodyPr>
          <a:lstStyle>
            <a:lvl1pPr algn="r" defTabSz="954897">
              <a:spcBef>
                <a:spcPct val="0"/>
              </a:spcBef>
              <a:defRPr kumimoji="0" sz="1200" b="0"/>
            </a:lvl1pPr>
          </a:lstStyle>
          <a:p>
            <a:fld id="{6F332C15-1BE2-4872-B1F8-B63940A4217A}" type="slidenum">
              <a:rPr lang="en-US" altLang="ja-JP"/>
              <a:pPr/>
              <a:t>‹#›</a:t>
            </a:fld>
            <a:endParaRPr lang="en-US" altLang="ja-JP"/>
          </a:p>
        </p:txBody>
      </p:sp>
    </p:spTree>
    <p:extLst>
      <p:ext uri="{BB962C8B-B14F-4D97-AF65-F5344CB8AC3E}">
        <p14:creationId xmlns="" xmlns:p14="http://schemas.microsoft.com/office/powerpoint/2010/main" val="29977765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pPr eaLnBrk="1" hangingPunct="1"/>
            <a:endParaRPr lang="en-US" altLang="ja-JP" smtClean="0">
              <a:latin typeface="Arial" panose="020B0604020202020204" pitchFamily="34" charset="0"/>
              <a:ea typeface="ＭＳ Ｐ明朝" panose="02020600040205080304" pitchFamily="18" charset="-128"/>
            </a:endParaRPr>
          </a:p>
        </p:txBody>
      </p:sp>
    </p:spTree>
    <p:extLst>
      <p:ext uri="{BB962C8B-B14F-4D97-AF65-F5344CB8AC3E}">
        <p14:creationId xmlns="" xmlns:p14="http://schemas.microsoft.com/office/powerpoint/2010/main" val="1050282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dirty="0"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p:txBody>
          <a:bodyPr/>
          <a:lstStyle/>
          <a:p>
            <a:endParaRPr lang="en-US" altLang="ja-JP" smtClean="0">
              <a:ea typeface="ＭＳ Ｐゴシック" panose="020B0600070205080204" pitchFamily="50" charset="-128"/>
            </a:endParaRPr>
          </a:p>
        </p:txBody>
      </p:sp>
    </p:spTree>
    <p:extLst>
      <p:ext uri="{BB962C8B-B14F-4D97-AF65-F5344CB8AC3E}">
        <p14:creationId xmlns="" xmlns:p14="http://schemas.microsoft.com/office/powerpoint/2010/main" val="65931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18"/>
          <p:cNvSpPr>
            <a:spLocks noChangeShapeType="1"/>
          </p:cNvSpPr>
          <p:nvPr/>
        </p:nvSpPr>
        <p:spPr bwMode="auto">
          <a:xfrm>
            <a:off x="742950" y="2133600"/>
            <a:ext cx="8420100" cy="0"/>
          </a:xfrm>
          <a:prstGeom prst="line">
            <a:avLst/>
          </a:prstGeom>
          <a:noFill/>
          <a:ln w="57150">
            <a:solidFill>
              <a:srgbClr val="008000"/>
            </a:solidFill>
            <a:round/>
            <a:headEnd/>
            <a:tailEnd/>
          </a:ln>
          <a:effectLst/>
          <a:extLst/>
        </p:spPr>
        <p:txBody>
          <a:bodyPr/>
          <a:lstStyle/>
          <a:p>
            <a:pPr>
              <a:spcBef>
                <a:spcPct val="0"/>
              </a:spcBef>
              <a:defRPr/>
            </a:pPr>
            <a:endParaRPr lang="ja-JP" altLang="en-US" sz="800"/>
          </a:p>
        </p:txBody>
      </p:sp>
      <p:sp>
        <p:nvSpPr>
          <p:cNvPr id="5" name="Line 19"/>
          <p:cNvSpPr>
            <a:spLocks noChangeShapeType="1"/>
          </p:cNvSpPr>
          <p:nvPr/>
        </p:nvSpPr>
        <p:spPr bwMode="auto">
          <a:xfrm>
            <a:off x="742950" y="3886200"/>
            <a:ext cx="8420100" cy="0"/>
          </a:xfrm>
          <a:prstGeom prst="line">
            <a:avLst/>
          </a:prstGeom>
          <a:noFill/>
          <a:ln w="57150">
            <a:solidFill>
              <a:srgbClr val="008000"/>
            </a:solidFill>
            <a:round/>
            <a:headEnd/>
            <a:tailEnd/>
          </a:ln>
          <a:effectLst/>
          <a:extLst/>
        </p:spPr>
        <p:txBody>
          <a:bodyPr/>
          <a:lstStyle/>
          <a:p>
            <a:pPr>
              <a:spcBef>
                <a:spcPct val="0"/>
              </a:spcBef>
              <a:defRPr/>
            </a:pPr>
            <a:endParaRPr lang="ja-JP" altLang="en-US" sz="800"/>
          </a:p>
        </p:txBody>
      </p:sp>
      <p:graphicFrame>
        <p:nvGraphicFramePr>
          <p:cNvPr id="6" name="Object 1"/>
          <p:cNvGraphicFramePr>
            <a:graphicFrameLocks noChangeAspect="1"/>
          </p:cNvGraphicFramePr>
          <p:nvPr/>
        </p:nvGraphicFramePr>
        <p:xfrm>
          <a:off x="3748088" y="1412875"/>
          <a:ext cx="2578100" cy="442913"/>
        </p:xfrm>
        <a:graphic>
          <a:graphicData uri="http://schemas.openxmlformats.org/presentationml/2006/ole">
            <p:oleObj spid="_x0000_s136355" name="Photo Editor Photo" r:id="rId3" imgW="16876190" imgH="2905531" progId="">
              <p:embed/>
            </p:oleObj>
          </a:graphicData>
        </a:graphic>
      </p:graphicFrame>
      <p:sp>
        <p:nvSpPr>
          <p:cNvPr id="63504" name="Rectangle 16"/>
          <p:cNvSpPr>
            <a:spLocks noGrp="1" noChangeArrowheads="1"/>
          </p:cNvSpPr>
          <p:nvPr>
            <p:ph type="ctrTitle"/>
          </p:nvPr>
        </p:nvSpPr>
        <p:spPr>
          <a:xfrm>
            <a:off x="742950" y="2438400"/>
            <a:ext cx="8420100" cy="1143000"/>
          </a:xfrm>
          <a:extLst/>
        </p:spPr>
        <p:txBody>
          <a:bodyPr anchor="ctr"/>
          <a:lstStyle>
            <a:lvl1pPr algn="ctr">
              <a:defRPr sz="3200">
                <a:latin typeface="Meiryo UI" panose="020B0604030504040204" pitchFamily="34" charset="-128"/>
                <a:ea typeface="Meiryo UI" panose="020B0604030504040204" pitchFamily="34" charset="-128"/>
                <a:cs typeface="Meiryo UI" panose="020B0604030504040204" pitchFamily="34" charset="-128"/>
              </a:defRPr>
            </a:lvl1pPr>
          </a:lstStyle>
          <a:p>
            <a:pPr lvl="0"/>
            <a:r>
              <a:rPr lang="en-US" altLang="en-US" noProof="0" dirty="0" smtClean="0"/>
              <a:t>Click to edit Master title style</a:t>
            </a:r>
          </a:p>
        </p:txBody>
      </p:sp>
      <p:sp>
        <p:nvSpPr>
          <p:cNvPr id="63505" name="Rectangle 17"/>
          <p:cNvSpPr>
            <a:spLocks noGrp="1" noChangeArrowheads="1"/>
          </p:cNvSpPr>
          <p:nvPr>
            <p:ph type="subTitle" idx="1"/>
          </p:nvPr>
        </p:nvSpPr>
        <p:spPr>
          <a:xfrm>
            <a:off x="742950" y="5143500"/>
            <a:ext cx="6934200" cy="261610"/>
          </a:xfrm>
        </p:spPr>
        <p:txBody>
          <a:bodyPr/>
          <a:lstStyle>
            <a:lvl1pPr marL="0" indent="0">
              <a:spcBef>
                <a:spcPct val="10000"/>
              </a:spcBef>
              <a:spcAft>
                <a:spcPct val="0"/>
              </a:spcAft>
              <a:buFont typeface="Wingdings" pitchFamily="2" charset="2"/>
              <a:buNone/>
              <a:defRPr sz="1100">
                <a:latin typeface="Meiryo UI" panose="020B0604030504040204" pitchFamily="34" charset="-128"/>
                <a:ea typeface="Meiryo UI" panose="020B0604030504040204" pitchFamily="34" charset="-128"/>
                <a:cs typeface="Meiryo UI" panose="020B0604030504040204" pitchFamily="34" charset="-128"/>
              </a:defRPr>
            </a:lvl1pPr>
          </a:lstStyle>
          <a:p>
            <a:pPr lvl="0"/>
            <a:r>
              <a:rPr lang="en-US" altLang="en-US" noProof="0" smtClean="0"/>
              <a:t>Click to edit Master subtitle</a:t>
            </a:r>
          </a:p>
        </p:txBody>
      </p:sp>
    </p:spTree>
    <p:extLst>
      <p:ext uri="{BB962C8B-B14F-4D97-AF65-F5344CB8AC3E}">
        <p14:creationId xmlns="" xmlns:p14="http://schemas.microsoft.com/office/powerpoint/2010/main" val="3527232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432066" y="908050"/>
            <a:ext cx="8245334" cy="7429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4"/>
          <p:cNvSpPr>
            <a:spLocks noGrp="1" noChangeArrowheads="1"/>
          </p:cNvSpPr>
          <p:nvPr>
            <p:ph type="ftr" sz="quarter" idx="10"/>
          </p:nvPr>
        </p:nvSpPr>
        <p:spPr/>
        <p:txBody>
          <a:bodyPr/>
          <a:lstStyle>
            <a:lvl1pPr>
              <a:defRPr/>
            </a:lvl1pPr>
          </a:lstStyle>
          <a:p>
            <a:pPr>
              <a:defRPr/>
            </a:pPr>
            <a:r>
              <a:rPr lang="en-US" altLang="ja-JP"/>
              <a:t> © 2012FUJIFILM Business Expert Corporation All rights reserved.</a:t>
            </a:r>
            <a:endParaRPr kumimoji="1" lang="en-US" altLang="ja-JP"/>
          </a:p>
        </p:txBody>
      </p:sp>
    </p:spTree>
    <p:extLst>
      <p:ext uri="{BB962C8B-B14F-4D97-AF65-F5344CB8AC3E}">
        <p14:creationId xmlns="" xmlns:p14="http://schemas.microsoft.com/office/powerpoint/2010/main" val="4480167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19963" y="57150"/>
            <a:ext cx="2357437" cy="159385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2707881" y="57150"/>
            <a:ext cx="4459682" cy="15938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4"/>
          <p:cNvSpPr>
            <a:spLocks noGrp="1" noChangeArrowheads="1"/>
          </p:cNvSpPr>
          <p:nvPr>
            <p:ph type="ftr" sz="quarter" idx="10"/>
          </p:nvPr>
        </p:nvSpPr>
        <p:spPr/>
        <p:txBody>
          <a:bodyPr/>
          <a:lstStyle>
            <a:lvl1pPr>
              <a:defRPr/>
            </a:lvl1pPr>
          </a:lstStyle>
          <a:p>
            <a:pPr>
              <a:defRPr/>
            </a:pPr>
            <a:r>
              <a:rPr lang="en-US" altLang="ja-JP"/>
              <a:t> © 2012FUJIFILM Business Expert Corporation All rights reserved.</a:t>
            </a:r>
            <a:endParaRPr kumimoji="1" lang="en-US" altLang="ja-JP"/>
          </a:p>
        </p:txBody>
      </p:sp>
    </p:spTree>
    <p:extLst>
      <p:ext uri="{BB962C8B-B14F-4D97-AF65-F5344CB8AC3E}">
        <p14:creationId xmlns="" xmlns:p14="http://schemas.microsoft.com/office/powerpoint/2010/main" val="34742926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a:xfrm>
            <a:off x="244483" y="638690"/>
            <a:ext cx="9432925" cy="400110"/>
          </a:xfrm>
        </p:spPr>
        <p:txBody>
          <a:bodyPr/>
          <a:lstStyle>
            <a:lvl1pPr>
              <a:defRPr sz="2000">
                <a:latin typeface="Meiryo UI" panose="020B0604030504040204" pitchFamily="50" charset="-128"/>
                <a:ea typeface="Meiryo UI" panose="020B0604030504040204" pitchFamily="50" charset="-128"/>
                <a:cs typeface="Meiryo UI" panose="020B0604030504040204" pitchFamily="50" charset="-128"/>
              </a:defRPr>
            </a:lvl1pPr>
            <a:lvl2pPr>
              <a:defRPr sz="1800">
                <a:latin typeface="Meiryo UI" panose="020B0604030504040204" pitchFamily="50" charset="-128"/>
                <a:ea typeface="Meiryo UI" panose="020B0604030504040204" pitchFamily="50" charset="-128"/>
                <a:cs typeface="Meiryo UI" panose="020B0604030504040204" pitchFamily="50" charset="-128"/>
              </a:defRPr>
            </a:lvl2pPr>
            <a:lvl3pPr>
              <a:defRPr sz="1600">
                <a:latin typeface="Meiryo UI" panose="020B0604030504040204" pitchFamily="50" charset="-128"/>
                <a:ea typeface="Meiryo UI" panose="020B0604030504040204" pitchFamily="50" charset="-128"/>
                <a:cs typeface="Meiryo UI" panose="020B0604030504040204" pitchFamily="50" charset="-128"/>
              </a:defRPr>
            </a:lvl3pPr>
            <a:lvl4pPr>
              <a:defRPr sz="14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lang="ja-JP" altLang="en-US" dirty="0" smtClean="0"/>
              <a:t>マスター テキストの書式設定</a:t>
            </a:r>
          </a:p>
        </p:txBody>
      </p:sp>
      <p:sp>
        <p:nvSpPr>
          <p:cNvPr id="6" name="コンテンツ プレースホルダー 5"/>
          <p:cNvSpPr>
            <a:spLocks noGrp="1"/>
          </p:cNvSpPr>
          <p:nvPr>
            <p:ph sz="quarter" idx="11"/>
          </p:nvPr>
        </p:nvSpPr>
        <p:spPr>
          <a:xfrm>
            <a:off x="244483" y="1223963"/>
            <a:ext cx="9432925" cy="1421928"/>
          </a:xfrm>
        </p:spPr>
        <p:txBody>
          <a:bodyPr/>
          <a:lstStyle>
            <a:lvl1pPr>
              <a:defRPr sz="2000">
                <a:latin typeface="Meiryo UI" panose="020B0604030504040204" pitchFamily="50" charset="-128"/>
                <a:ea typeface="Meiryo UI" panose="020B0604030504040204" pitchFamily="50" charset="-128"/>
                <a:cs typeface="Meiryo UI" panose="020B0604030504040204" pitchFamily="50" charset="-128"/>
              </a:defRPr>
            </a:lvl1pPr>
            <a:lvl2pPr>
              <a:defRPr sz="1800">
                <a:latin typeface="Meiryo UI" panose="020B0604030504040204" pitchFamily="50" charset="-128"/>
                <a:ea typeface="Meiryo UI" panose="020B0604030504040204" pitchFamily="50" charset="-128"/>
                <a:cs typeface="Meiryo UI" panose="020B0604030504040204" pitchFamily="50" charset="-128"/>
              </a:defRPr>
            </a:lvl2pPr>
            <a:lvl3pPr>
              <a:defRPr sz="1600">
                <a:latin typeface="Meiryo UI" panose="020B0604030504040204" pitchFamily="50" charset="-128"/>
                <a:ea typeface="Meiryo UI" panose="020B0604030504040204" pitchFamily="50" charset="-128"/>
                <a:cs typeface="Meiryo UI" panose="020B0604030504040204" pitchFamily="50" charset="-128"/>
              </a:defRPr>
            </a:lvl3pPr>
            <a:lvl4pPr>
              <a:defRPr sz="14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Rectangle 24"/>
          <p:cNvSpPr>
            <a:spLocks noGrp="1" noChangeArrowheads="1"/>
          </p:cNvSpPr>
          <p:nvPr>
            <p:ph type="ftr" sz="quarter" idx="12"/>
          </p:nvPr>
        </p:nvSpPr>
        <p:spPr>
          <a:xfrm>
            <a:off x="0" y="6669088"/>
            <a:ext cx="3962400" cy="188912"/>
          </a:xfrm>
        </p:spPr>
        <p:txBody>
          <a:bodyPr/>
          <a:lstStyle>
            <a:lvl1pPr>
              <a:defRPr sz="900">
                <a:latin typeface="Meiryo UI" panose="020B0604030504040204" pitchFamily="50" charset="-128"/>
                <a:ea typeface="Meiryo UI" panose="020B0604030504040204" pitchFamily="50" charset="-128"/>
                <a:cs typeface="Meiryo UI" panose="020B0604030504040204" pitchFamily="50" charset="-128"/>
              </a:defRPr>
            </a:lvl1pPr>
          </a:lstStyle>
          <a:p>
            <a:pPr>
              <a:defRPr/>
            </a:pPr>
            <a:r>
              <a:rPr lang="en-US" altLang="ja-JP"/>
              <a:t> © 2014 FUJIFILM Corporation All rights reserved.</a:t>
            </a:r>
            <a:endParaRPr kumimoji="1" lang="en-US" altLang="ja-JP"/>
          </a:p>
        </p:txBody>
      </p:sp>
    </p:spTree>
    <p:extLst>
      <p:ext uri="{BB962C8B-B14F-4D97-AF65-F5344CB8AC3E}">
        <p14:creationId xmlns="" xmlns:p14="http://schemas.microsoft.com/office/powerpoint/2010/main" val="8665825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14"/>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82638" y="4006790"/>
            <a:ext cx="8420100" cy="40011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4"/>
          <p:cNvSpPr>
            <a:spLocks noGrp="1" noChangeArrowheads="1"/>
          </p:cNvSpPr>
          <p:nvPr>
            <p:ph type="ftr" sz="quarter" idx="10"/>
          </p:nvPr>
        </p:nvSpPr>
        <p:spPr>
          <a:ln/>
        </p:spPr>
        <p:txBody>
          <a:bodyPr/>
          <a:lstStyle>
            <a:lvl1pPr>
              <a:defRPr/>
            </a:lvl1pPr>
          </a:lstStyle>
          <a:p>
            <a:pPr>
              <a:defRPr/>
            </a:pPr>
            <a:r>
              <a:rPr lang="en-US" altLang="ja-JP"/>
              <a:t> © 2014 FUJIFILM Corporation All rights reserved.</a:t>
            </a:r>
            <a:endParaRPr kumimoji="1" lang="en-US" altLang="ja-JP" dirty="0"/>
          </a:p>
        </p:txBody>
      </p:sp>
    </p:spTree>
    <p:extLst>
      <p:ext uri="{BB962C8B-B14F-4D97-AF65-F5344CB8AC3E}">
        <p14:creationId xmlns="" xmlns:p14="http://schemas.microsoft.com/office/powerpoint/2010/main" val="27072166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244476" y="908050"/>
            <a:ext cx="4640263" cy="2316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37142" y="908050"/>
            <a:ext cx="4640262" cy="2316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4"/>
          <p:cNvSpPr>
            <a:spLocks noGrp="1" noChangeArrowheads="1"/>
          </p:cNvSpPr>
          <p:nvPr>
            <p:ph type="ftr" sz="quarter" idx="10"/>
          </p:nvPr>
        </p:nvSpPr>
        <p:spPr>
          <a:ln/>
        </p:spPr>
        <p:txBody>
          <a:bodyPr/>
          <a:lstStyle>
            <a:lvl1pPr>
              <a:defRPr/>
            </a:lvl1pPr>
          </a:lstStyle>
          <a:p>
            <a:pPr>
              <a:defRPr/>
            </a:pPr>
            <a:r>
              <a:rPr lang="en-US" altLang="ja-JP"/>
              <a:t> © 2014 FUJIFILM Corporation All rights reserved.</a:t>
            </a:r>
            <a:endParaRPr kumimoji="1" lang="en-US" altLang="ja-JP" dirty="0"/>
          </a:p>
        </p:txBody>
      </p:sp>
    </p:spTree>
    <p:extLst>
      <p:ext uri="{BB962C8B-B14F-4D97-AF65-F5344CB8AC3E}">
        <p14:creationId xmlns="" xmlns:p14="http://schemas.microsoft.com/office/powerpoint/2010/main" val="12487382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713213"/>
            <a:ext cx="4376738"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16527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83" y="1713213"/>
            <a:ext cx="4378325"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83" y="2174875"/>
            <a:ext cx="4378325" cy="16527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4"/>
          <p:cNvSpPr>
            <a:spLocks noGrp="1" noChangeArrowheads="1"/>
          </p:cNvSpPr>
          <p:nvPr>
            <p:ph type="ftr" sz="quarter" idx="10"/>
          </p:nvPr>
        </p:nvSpPr>
        <p:spPr/>
        <p:txBody>
          <a:bodyPr/>
          <a:lstStyle>
            <a:lvl1pPr>
              <a:defRPr/>
            </a:lvl1pPr>
          </a:lstStyle>
          <a:p>
            <a:pPr>
              <a:defRPr/>
            </a:pPr>
            <a:r>
              <a:rPr lang="en-US" altLang="ja-JP"/>
              <a:t> © 2012FUJIFILM Business Expert Corporation All rights reserved.</a:t>
            </a:r>
            <a:endParaRPr kumimoji="1" lang="en-US" altLang="ja-JP"/>
          </a:p>
        </p:txBody>
      </p:sp>
    </p:spTree>
    <p:extLst>
      <p:ext uri="{BB962C8B-B14F-4D97-AF65-F5344CB8AC3E}">
        <p14:creationId xmlns="" xmlns:p14="http://schemas.microsoft.com/office/powerpoint/2010/main" val="92198051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24"/>
          <p:cNvSpPr>
            <a:spLocks noGrp="1" noChangeArrowheads="1"/>
          </p:cNvSpPr>
          <p:nvPr>
            <p:ph type="ftr" sz="quarter" idx="10"/>
          </p:nvPr>
        </p:nvSpPr>
        <p:spPr/>
        <p:txBody>
          <a:bodyPr/>
          <a:lstStyle>
            <a:lvl1pPr>
              <a:defRPr/>
            </a:lvl1pPr>
          </a:lstStyle>
          <a:p>
            <a:pPr>
              <a:defRPr/>
            </a:pPr>
            <a:r>
              <a:rPr lang="en-US" altLang="ja-JP"/>
              <a:t> © 2012FUJIFILM Business Expert Corporation All rights reserved.</a:t>
            </a:r>
            <a:endParaRPr kumimoji="1" lang="en-US" altLang="ja-JP"/>
          </a:p>
        </p:txBody>
      </p:sp>
    </p:spTree>
    <p:extLst>
      <p:ext uri="{BB962C8B-B14F-4D97-AF65-F5344CB8AC3E}">
        <p14:creationId xmlns="" xmlns:p14="http://schemas.microsoft.com/office/powerpoint/2010/main" val="25723629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4"/>
          <p:cNvSpPr>
            <a:spLocks noGrp="1" noChangeArrowheads="1"/>
          </p:cNvSpPr>
          <p:nvPr>
            <p:ph type="ftr" sz="quarter" idx="10"/>
          </p:nvPr>
        </p:nvSpPr>
        <p:spPr/>
        <p:txBody>
          <a:bodyPr/>
          <a:lstStyle>
            <a:lvl1pPr>
              <a:defRPr/>
            </a:lvl1pPr>
          </a:lstStyle>
          <a:p>
            <a:pPr>
              <a:defRPr/>
            </a:pPr>
            <a:r>
              <a:rPr lang="en-US" altLang="ja-JP"/>
              <a:t> © 2012FUJIFILM Business Expert Corporation All rights reserved.</a:t>
            </a:r>
            <a:endParaRPr kumimoji="1" lang="en-US" altLang="ja-JP"/>
          </a:p>
        </p:txBody>
      </p:sp>
    </p:spTree>
    <p:extLst>
      <p:ext uri="{BB962C8B-B14F-4D97-AF65-F5344CB8AC3E}">
        <p14:creationId xmlns="" xmlns:p14="http://schemas.microsoft.com/office/powerpoint/2010/main" val="36416825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499" y="273051"/>
            <a:ext cx="5537201" cy="215135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14"/>
            <a:ext cx="3259138"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4"/>
          <p:cNvSpPr>
            <a:spLocks noGrp="1" noChangeArrowheads="1"/>
          </p:cNvSpPr>
          <p:nvPr>
            <p:ph type="ftr" sz="quarter" idx="10"/>
          </p:nvPr>
        </p:nvSpPr>
        <p:spPr/>
        <p:txBody>
          <a:bodyPr/>
          <a:lstStyle>
            <a:lvl1pPr>
              <a:defRPr/>
            </a:lvl1pPr>
          </a:lstStyle>
          <a:p>
            <a:pPr>
              <a:defRPr/>
            </a:pPr>
            <a:r>
              <a:rPr lang="en-US" altLang="ja-JP"/>
              <a:t> © 2012FUJIFILM Business Expert Corporation All rights reserved.</a:t>
            </a:r>
            <a:endParaRPr kumimoji="1" lang="en-US" altLang="ja-JP"/>
          </a:p>
        </p:txBody>
      </p:sp>
    </p:spTree>
    <p:extLst>
      <p:ext uri="{BB962C8B-B14F-4D97-AF65-F5344CB8AC3E}">
        <p14:creationId xmlns="" xmlns:p14="http://schemas.microsoft.com/office/powerpoint/2010/main" val="29156211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6"/>
            <a:ext cx="59436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941513" y="5367351"/>
            <a:ext cx="59436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4"/>
          <p:cNvSpPr>
            <a:spLocks noGrp="1" noChangeArrowheads="1"/>
          </p:cNvSpPr>
          <p:nvPr>
            <p:ph type="ftr" sz="quarter" idx="10"/>
          </p:nvPr>
        </p:nvSpPr>
        <p:spPr/>
        <p:txBody>
          <a:bodyPr/>
          <a:lstStyle>
            <a:lvl1pPr>
              <a:defRPr/>
            </a:lvl1pPr>
          </a:lstStyle>
          <a:p>
            <a:pPr>
              <a:defRPr/>
            </a:pPr>
            <a:r>
              <a:rPr lang="en-US" altLang="ja-JP"/>
              <a:t> © 2012FUJIFILM Business Expert Corporation All rights reserved.</a:t>
            </a:r>
            <a:endParaRPr kumimoji="1" lang="en-US" altLang="ja-JP"/>
          </a:p>
        </p:txBody>
      </p:sp>
    </p:spTree>
    <p:extLst>
      <p:ext uri="{BB962C8B-B14F-4D97-AF65-F5344CB8AC3E}">
        <p14:creationId xmlns="" xmlns:p14="http://schemas.microsoft.com/office/powerpoint/2010/main" val="210970424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ChangeArrowheads="1"/>
          </p:cNvSpPr>
          <p:nvPr/>
        </p:nvSpPr>
        <p:spPr bwMode="auto">
          <a:xfrm>
            <a:off x="9045575" y="6545263"/>
            <a:ext cx="831850" cy="285750"/>
          </a:xfrm>
          <a:prstGeom prst="rect">
            <a:avLst/>
          </a:prstGeom>
          <a:noFill/>
          <a:ln>
            <a:noFill/>
          </a:ln>
          <a:effectLst/>
          <a:extLst/>
        </p:spPr>
        <p:txBody>
          <a:bodyPr lIns="0" tIns="0" rIns="0" bIns="0" anchor="b"/>
          <a:lstStyle>
            <a:lvl1pPr>
              <a:spcBef>
                <a:spcPct val="0"/>
              </a:spcBef>
              <a:defRPr kumimoji="1" sz="800" b="1">
                <a:solidFill>
                  <a:schemeClr val="tx1"/>
                </a:solidFill>
                <a:latin typeface="Times New Roman" panose="02020603050405020304" pitchFamily="18" charset="0"/>
                <a:ea typeface="ＭＳ Ｐゴシック" panose="020B0600070205080204" pitchFamily="50" charset="-128"/>
              </a:defRPr>
            </a:lvl1pPr>
            <a:lvl2pPr marL="742950" indent="-285750">
              <a:spcBef>
                <a:spcPct val="0"/>
              </a:spcBef>
              <a:defRPr kumimoji="1" sz="800" b="1">
                <a:solidFill>
                  <a:schemeClr val="tx1"/>
                </a:solidFill>
                <a:latin typeface="Times New Roman" panose="02020603050405020304" pitchFamily="18" charset="0"/>
                <a:ea typeface="ＭＳ Ｐゴシック" panose="020B0600070205080204" pitchFamily="50" charset="-128"/>
              </a:defRPr>
            </a:lvl2pPr>
            <a:lvl3pPr marL="1143000" indent="-228600">
              <a:spcBef>
                <a:spcPct val="0"/>
              </a:spcBef>
              <a:defRPr kumimoji="1" sz="800" b="1">
                <a:solidFill>
                  <a:schemeClr val="tx1"/>
                </a:solidFill>
                <a:latin typeface="Times New Roman" panose="02020603050405020304" pitchFamily="18" charset="0"/>
                <a:ea typeface="ＭＳ Ｐゴシック" panose="020B0600070205080204" pitchFamily="50" charset="-128"/>
              </a:defRPr>
            </a:lvl3pPr>
            <a:lvl4pPr marL="1600200" indent="-228600">
              <a:spcBef>
                <a:spcPct val="0"/>
              </a:spcBef>
              <a:defRPr kumimoji="1" sz="800" b="1">
                <a:solidFill>
                  <a:schemeClr val="tx1"/>
                </a:solidFill>
                <a:latin typeface="Times New Roman" panose="02020603050405020304" pitchFamily="18" charset="0"/>
                <a:ea typeface="ＭＳ Ｐゴシック" panose="020B0600070205080204" pitchFamily="50" charset="-128"/>
              </a:defRPr>
            </a:lvl4pPr>
            <a:lvl5pPr marL="2057400" indent="-228600">
              <a:spcBef>
                <a:spcPct val="0"/>
              </a:spcBef>
              <a:defRPr kumimoji="1" sz="800" b="1">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800" b="1">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800" b="1">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800" b="1">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800" b="1">
                <a:solidFill>
                  <a:schemeClr val="tx1"/>
                </a:solidFill>
                <a:latin typeface="Times New Roman" panose="02020603050405020304" pitchFamily="18" charset="0"/>
                <a:ea typeface="ＭＳ Ｐゴシック" panose="020B0600070205080204" pitchFamily="50" charset="-128"/>
              </a:defRPr>
            </a:lvl9pPr>
          </a:lstStyle>
          <a:p>
            <a:pPr algn="r" eaLnBrk="0" hangingPunct="0"/>
            <a:r>
              <a:rPr kumimoji="0" lang="en-US" altLang="ja-JP" b="0">
                <a:latin typeface="Arial" panose="020B0604020202020204" pitchFamily="34" charset="0"/>
              </a:rPr>
              <a:t>       </a:t>
            </a:r>
            <a:fld id="{CAAD5C0A-F36B-4149-AFB6-32F595AB301D}" type="slidenum">
              <a:rPr kumimoji="0" lang="en-US" altLang="ja-JP" sz="1200" b="0">
                <a:latin typeface="Arial" panose="020B0604020202020204" pitchFamily="34" charset="0"/>
              </a:rPr>
              <a:pPr algn="r" eaLnBrk="0" hangingPunct="0"/>
              <a:t>‹#›</a:t>
            </a:fld>
            <a:endParaRPr kumimoji="0" lang="en-US" altLang="ja-JP" sz="1200" b="0">
              <a:latin typeface="Arial" panose="020B0604020202020204" pitchFamily="34" charset="0"/>
            </a:endParaRPr>
          </a:p>
        </p:txBody>
      </p:sp>
      <p:sp>
        <p:nvSpPr>
          <p:cNvPr id="1027" name="Rectangle 20"/>
          <p:cNvSpPr>
            <a:spLocks noGrp="1" noChangeArrowheads="1"/>
          </p:cNvSpPr>
          <p:nvPr>
            <p:ph type="title"/>
          </p:nvPr>
        </p:nvSpPr>
        <p:spPr bwMode="auto">
          <a:xfrm>
            <a:off x="244475" y="57150"/>
            <a:ext cx="78771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22"/>
          <p:cNvSpPr>
            <a:spLocks noGrp="1" noChangeArrowheads="1"/>
          </p:cNvSpPr>
          <p:nvPr>
            <p:ph type="body" idx="1"/>
          </p:nvPr>
        </p:nvSpPr>
        <p:spPr bwMode="auto">
          <a:xfrm>
            <a:off x="244475" y="908050"/>
            <a:ext cx="9432925"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ja-JP" smtClean="0"/>
              <a:t>マスタ テキストの書式設定</a:t>
            </a:r>
          </a:p>
          <a:p>
            <a:pPr lvl="1"/>
            <a:endParaRPr lang="ja-JP" altLang="en-US" smtClean="0"/>
          </a:p>
          <a:p>
            <a:pPr lvl="2"/>
            <a:endParaRPr lang="en-US" altLang="ja-JP" smtClean="0"/>
          </a:p>
        </p:txBody>
      </p:sp>
      <p:sp>
        <p:nvSpPr>
          <p:cNvPr id="62488" name="Rectangle 24"/>
          <p:cNvSpPr>
            <a:spLocks noGrp="1" noChangeArrowheads="1"/>
          </p:cNvSpPr>
          <p:nvPr>
            <p:ph type="ftr" sz="quarter" idx="3"/>
          </p:nvPr>
        </p:nvSpPr>
        <p:spPr bwMode="auto">
          <a:xfrm>
            <a:off x="0" y="6545263"/>
            <a:ext cx="9631363" cy="27463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spcBef>
                <a:spcPct val="0"/>
              </a:spcBef>
              <a:defRPr kumimoji="0" sz="800" b="0" i="1">
                <a:solidFill>
                  <a:schemeClr val="bg2"/>
                </a:solidFill>
                <a:latin typeface="Meiryo UI" panose="020B0604030504040204" pitchFamily="50" charset="-128"/>
                <a:ea typeface="Meiryo UI" panose="020B0604030504040204" pitchFamily="50" charset="-128"/>
                <a:cs typeface="Meiryo UI" panose="020B0604030504040204" pitchFamily="50" charset="-128"/>
              </a:defRPr>
            </a:lvl1pPr>
          </a:lstStyle>
          <a:p>
            <a:pPr>
              <a:defRPr/>
            </a:pPr>
            <a:r>
              <a:rPr lang="en-US" altLang="ja-JP"/>
              <a:t> © 2014 FUJIFILM Corporation All rights reserved.</a:t>
            </a:r>
            <a:endParaRPr kumimoji="1" lang="en-US" altLang="ja-JP" dirty="0"/>
          </a:p>
        </p:txBody>
      </p:sp>
      <p:pic>
        <p:nvPicPr>
          <p:cNvPr id="1030" name="Picture 48" descr="gge_cmyk"/>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0" y="457200"/>
            <a:ext cx="9915525" cy="88900"/>
          </a:xfrm>
          <a:prstGeom prst="rect">
            <a:avLst/>
          </a:prstGeom>
          <a:gradFill rotWithShape="0">
            <a:gsLst>
              <a:gs pos="0">
                <a:schemeClr val="accent1"/>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031" name="Picture 46"/>
          <p:cNvPicPr>
            <a:picLocks noChangeAspect="1" noChangeArrowheads="1"/>
          </p:cNvPicPr>
          <p:nvPr/>
        </p:nvPicPr>
        <p:blipFill>
          <a:blip r:embed="rId14" cstate="print">
            <a:extLst>
              <a:ext uri="{28A0092B-C50C-407E-A947-70E740481C1C}">
                <a14:useLocalDpi xmlns="" xmlns:a14="http://schemas.microsoft.com/office/drawing/2010/main" val="0"/>
              </a:ext>
            </a:extLst>
          </a:blip>
          <a:srcRect t="-7001" b="34164"/>
          <a:stretch>
            <a:fillRect/>
          </a:stretch>
        </p:blipFill>
        <p:spPr bwMode="auto">
          <a:xfrm>
            <a:off x="8261350" y="34925"/>
            <a:ext cx="15684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3" r:id="rId3"/>
    <p:sldLayoutId id="2147483662" r:id="rId4"/>
    <p:sldLayoutId id="2147483666" r:id="rId5"/>
    <p:sldLayoutId id="2147483667" r:id="rId6"/>
    <p:sldLayoutId id="2147483668" r:id="rId7"/>
    <p:sldLayoutId id="2147483669" r:id="rId8"/>
    <p:sldLayoutId id="2147483670" r:id="rId9"/>
    <p:sldLayoutId id="2147483671" r:id="rId10"/>
    <p:sldLayoutId id="2147483672" r:id="rId11"/>
  </p:sldLayoutIdLst>
  <p:transition/>
  <p:hf hd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ea typeface="ＭＳ Ｐゴシック" charset="-128"/>
        </a:defRPr>
      </a:lvl2pPr>
      <a:lvl3pPr algn="l" rtl="0" eaLnBrk="0" fontAlgn="base" hangingPunct="0">
        <a:spcBef>
          <a:spcPct val="0"/>
        </a:spcBef>
        <a:spcAft>
          <a:spcPct val="0"/>
        </a:spcAft>
        <a:defRPr sz="2400" b="1">
          <a:solidFill>
            <a:schemeClr val="tx2"/>
          </a:solidFill>
          <a:latin typeface="Arial" charset="0"/>
          <a:ea typeface="ＭＳ Ｐゴシック" charset="-128"/>
        </a:defRPr>
      </a:lvl3pPr>
      <a:lvl4pPr algn="l" rtl="0" eaLnBrk="0" fontAlgn="base" hangingPunct="0">
        <a:spcBef>
          <a:spcPct val="0"/>
        </a:spcBef>
        <a:spcAft>
          <a:spcPct val="0"/>
        </a:spcAft>
        <a:defRPr sz="2400" b="1">
          <a:solidFill>
            <a:schemeClr val="tx2"/>
          </a:solidFill>
          <a:latin typeface="Arial" charset="0"/>
          <a:ea typeface="ＭＳ Ｐゴシック" charset="-128"/>
        </a:defRPr>
      </a:lvl4pPr>
      <a:lvl5pPr algn="l" rtl="0" eaLnBrk="0" fontAlgn="base" hangingPunct="0">
        <a:spcBef>
          <a:spcPct val="0"/>
        </a:spcBef>
        <a:spcAft>
          <a:spcPct val="0"/>
        </a:spcAft>
        <a:defRPr sz="2400" b="1">
          <a:solidFill>
            <a:schemeClr val="tx2"/>
          </a:solidFill>
          <a:latin typeface="Arial" charset="0"/>
          <a:ea typeface="ＭＳ Ｐゴシック" charset="-128"/>
        </a:defRPr>
      </a:lvl5pPr>
      <a:lvl6pPr marL="457200" algn="l" rtl="0" fontAlgn="base">
        <a:spcBef>
          <a:spcPct val="0"/>
        </a:spcBef>
        <a:spcAft>
          <a:spcPct val="0"/>
        </a:spcAft>
        <a:defRPr sz="2400" b="1">
          <a:solidFill>
            <a:schemeClr val="tx2"/>
          </a:solidFill>
          <a:latin typeface="Arial" charset="0"/>
          <a:ea typeface="ＭＳ Ｐゴシック" charset="-128"/>
        </a:defRPr>
      </a:lvl6pPr>
      <a:lvl7pPr marL="914400" algn="l" rtl="0" fontAlgn="base">
        <a:spcBef>
          <a:spcPct val="0"/>
        </a:spcBef>
        <a:spcAft>
          <a:spcPct val="0"/>
        </a:spcAft>
        <a:defRPr sz="2400" b="1">
          <a:solidFill>
            <a:schemeClr val="tx2"/>
          </a:solidFill>
          <a:latin typeface="Arial" charset="0"/>
          <a:ea typeface="ＭＳ Ｐゴシック" charset="-128"/>
        </a:defRPr>
      </a:lvl7pPr>
      <a:lvl8pPr marL="1371600" algn="l" rtl="0" fontAlgn="base">
        <a:spcBef>
          <a:spcPct val="0"/>
        </a:spcBef>
        <a:spcAft>
          <a:spcPct val="0"/>
        </a:spcAft>
        <a:defRPr sz="2400" b="1">
          <a:solidFill>
            <a:schemeClr val="tx2"/>
          </a:solidFill>
          <a:latin typeface="Arial" charset="0"/>
          <a:ea typeface="ＭＳ Ｐゴシック" charset="-128"/>
        </a:defRPr>
      </a:lvl8pPr>
      <a:lvl9pPr marL="1828800" algn="l" rtl="0" fontAlgn="base">
        <a:spcBef>
          <a:spcPct val="0"/>
        </a:spcBef>
        <a:spcAft>
          <a:spcPct val="0"/>
        </a:spcAft>
        <a:defRPr sz="2400" b="1">
          <a:solidFill>
            <a:schemeClr val="tx2"/>
          </a:solidFill>
          <a:latin typeface="Arial" charset="0"/>
          <a:ea typeface="ＭＳ Ｐゴシック" charset="-128"/>
        </a:defRPr>
      </a:lvl9pPr>
    </p:titleStyle>
    <p:bodyStyle>
      <a:lvl1pPr marL="185738" indent="-185738" algn="l" rtl="0" eaLnBrk="0" fontAlgn="base" hangingPunct="0">
        <a:spcBef>
          <a:spcPct val="5000"/>
        </a:spcBef>
        <a:spcAft>
          <a:spcPct val="5000"/>
        </a:spcAft>
        <a:buClr>
          <a:schemeClr val="folHlink"/>
        </a:buClr>
        <a:buFont typeface="Wingdings" panose="05000000000000000000" pitchFamily="2" charset="2"/>
        <a:buChar char="n"/>
        <a:defRPr sz="14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anose="05000000000000000000"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0"/>
          <p:cNvSpPr>
            <a:spLocks noGrp="1" noChangeArrowheads="1"/>
          </p:cNvSpPr>
          <p:nvPr>
            <p:ph type="subTitle" idx="1"/>
          </p:nvPr>
        </p:nvSpPr>
        <p:spPr>
          <a:xfrm>
            <a:off x="1244600" y="5094288"/>
            <a:ext cx="7380288" cy="341312"/>
          </a:xfrm>
        </p:spPr>
        <p:txBody>
          <a:bodyPr/>
          <a:lstStyle/>
          <a:p>
            <a:pPr algn="ctr" eaLnBrk="1" hangingPunct="1">
              <a:lnSpc>
                <a:spcPct val="90000"/>
              </a:lnSpc>
            </a:pPr>
            <a:r>
              <a:rPr lang="en-US" altLang="ja-JP" sz="1800" b="1" dirty="0" smtClean="0">
                <a:latin typeface="Meiryo UI" panose="020B0604030504040204" pitchFamily="50" charset="-128"/>
                <a:ea typeface="Meiryo UI" panose="020B0604030504040204" pitchFamily="50" charset="-128"/>
                <a:cs typeface="Meiryo UI" panose="020B0604030504040204" pitchFamily="50" charset="-128"/>
              </a:rPr>
              <a:t>Apr</a:t>
            </a:r>
            <a:r>
              <a:rPr lang="en-US" altLang="ja-JP" sz="1800" b="1"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800" b="1" dirty="0" smtClean="0">
                <a:latin typeface="Meiryo UI" panose="020B0604030504040204" pitchFamily="50" charset="-128"/>
                <a:ea typeface="Meiryo UI" panose="020B0604030504040204" pitchFamily="50" charset="-128"/>
                <a:cs typeface="Meiryo UI" panose="020B0604030504040204" pitchFamily="50" charset="-128"/>
              </a:rPr>
              <a:t>04</a:t>
            </a:r>
            <a:r>
              <a:rPr lang="en-US" altLang="ja-JP" sz="1800" b="1"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800" b="1" dirty="0" smtClean="0">
                <a:latin typeface="Meiryo UI" panose="020B0604030504040204" pitchFamily="50" charset="-128"/>
                <a:ea typeface="Meiryo UI" panose="020B0604030504040204" pitchFamily="50" charset="-128"/>
                <a:cs typeface="Meiryo UI" panose="020B0604030504040204" pitchFamily="50" charset="-128"/>
              </a:rPr>
              <a:t>2019</a:t>
            </a:r>
          </a:p>
        </p:txBody>
      </p:sp>
      <p:sp>
        <p:nvSpPr>
          <p:cNvPr id="88066" name="タイトル 1"/>
          <p:cNvSpPr>
            <a:spLocks noGrp="1"/>
          </p:cNvSpPr>
          <p:nvPr>
            <p:ph type="ctrTitle"/>
          </p:nvPr>
        </p:nvSpPr>
        <p:spPr/>
        <p:txBody>
          <a:bodyPr/>
          <a:lstStyle/>
          <a:p>
            <a:pPr eaLnBrk="1" hangingPunct="1">
              <a:lnSpc>
                <a:spcPct val="150000"/>
              </a:lnSpc>
              <a:spcBef>
                <a:spcPts val="1200"/>
              </a:spcBef>
            </a:pPr>
            <a:r>
              <a:rPr kumimoji="1" lang="en-US" altLang="zh-CN" sz="3600" dirty="0" smtClean="0">
                <a:latin typeface="微软雅黑" pitchFamily="34" charset="-122"/>
                <a:ea typeface="微软雅黑" pitchFamily="34" charset="-122"/>
                <a:cs typeface="Meiryo UI" panose="020B0604030504040204" pitchFamily="50" charset="-128"/>
              </a:rPr>
              <a:t>FMTS</a:t>
            </a:r>
            <a:r>
              <a:rPr kumimoji="1" lang="zh-CN" altLang="en-US" sz="3600" dirty="0" smtClean="0">
                <a:latin typeface="微软雅黑" pitchFamily="34" charset="-122"/>
                <a:ea typeface="微软雅黑" pitchFamily="34" charset="-122"/>
                <a:cs typeface="Meiryo UI" panose="020B0604030504040204" pitchFamily="50" charset="-128"/>
              </a:rPr>
              <a:t>医疗设备资产管理系统</a:t>
            </a:r>
            <a:r>
              <a:rPr kumimoji="1" lang="en-US" altLang="zh-CN" sz="3600" dirty="0" smtClean="0">
                <a:latin typeface="微软雅黑" pitchFamily="34" charset="-122"/>
                <a:ea typeface="微软雅黑" pitchFamily="34" charset="-122"/>
                <a:cs typeface="Meiryo UI" panose="020B0604030504040204" pitchFamily="50" charset="-128"/>
              </a:rPr>
              <a:t/>
            </a:r>
            <a:br>
              <a:rPr kumimoji="1" lang="en-US" altLang="zh-CN" sz="3600" dirty="0" smtClean="0">
                <a:latin typeface="微软雅黑" pitchFamily="34" charset="-122"/>
                <a:ea typeface="微软雅黑" pitchFamily="34" charset="-122"/>
                <a:cs typeface="Meiryo UI" panose="020B0604030504040204" pitchFamily="50" charset="-128"/>
              </a:rPr>
            </a:br>
            <a:r>
              <a:rPr kumimoji="1" lang="zh-CN" altLang="en-US" sz="3600" dirty="0" smtClean="0">
                <a:latin typeface="微软雅黑" pitchFamily="34" charset="-122"/>
                <a:ea typeface="微软雅黑" pitchFamily="34" charset="-122"/>
                <a:cs typeface="Meiryo UI" panose="020B0604030504040204" pitchFamily="50" charset="-128"/>
              </a:rPr>
              <a:t>业务需求</a:t>
            </a:r>
            <a:endParaRPr kumimoji="1" lang="ja-JP" altLang="en-US" sz="3600" dirty="0" smtClean="0">
              <a:latin typeface="微软雅黑" pitchFamily="34" charset="-122"/>
              <a:ea typeface="微软雅黑" pitchFamily="34" charset="-122"/>
              <a:cs typeface="Meiryo UI"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258763" y="1094040"/>
            <a:ext cx="9051955" cy="5692546"/>
          </a:xfrm>
          <a:prstGeom prst="round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数据结构关系</a:t>
            </a:r>
            <a:endParaRPr lang="en-US" altLang="ja-JP" dirty="0">
              <a:latin typeface="微软雅黑" pitchFamily="34" charset="-122"/>
              <a:ea typeface="微软雅黑" pitchFamily="34" charset="-122"/>
            </a:endParaRPr>
          </a:p>
        </p:txBody>
      </p:sp>
      <p:sp>
        <p:nvSpPr>
          <p:cNvPr id="29" name="Text Placeholder 3"/>
          <p:cNvSpPr txBox="1">
            <a:spLocks/>
          </p:cNvSpPr>
          <p:nvPr/>
        </p:nvSpPr>
        <p:spPr bwMode="auto">
          <a:xfrm>
            <a:off x="258763" y="549275"/>
            <a:ext cx="9432925" cy="544765"/>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endParaRPr lang="en-US" altLang="zh-CN" sz="1600" b="0" kern="0" dirty="0" smtClean="0">
              <a:latin typeface="微软雅黑" pitchFamily="34" charset="-122"/>
              <a:ea typeface="微软雅黑" pitchFamily="34" charset="-122"/>
              <a:cs typeface="Meiryo UI" panose="020B0604030504040204" pitchFamily="50" charset="-128"/>
            </a:endParaRPr>
          </a:p>
          <a:p>
            <a:pPr lvl="1">
              <a:buNone/>
              <a:defRPr/>
            </a:pPr>
            <a:endParaRPr lang="en-US" altLang="zh-CN" sz="1200" b="0" kern="0" dirty="0" smtClean="0">
              <a:latin typeface="微软雅黑" pitchFamily="34" charset="-122"/>
              <a:ea typeface="微软雅黑" pitchFamily="34" charset="-122"/>
              <a:cs typeface="Meiryo UI" panose="020B0604030504040204" pitchFamily="50" charset="-128"/>
            </a:endParaRPr>
          </a:p>
        </p:txBody>
      </p:sp>
      <p:sp>
        <p:nvSpPr>
          <p:cNvPr id="10" name="圆角矩形 9"/>
          <p:cNvSpPr/>
          <p:nvPr/>
        </p:nvSpPr>
        <p:spPr>
          <a:xfrm>
            <a:off x="523844" y="1571612"/>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客户请求</a:t>
            </a:r>
            <a:r>
              <a:rPr lang="en-US" altLang="zh-CN" sz="1200" dirty="0" smtClean="0">
                <a:solidFill>
                  <a:schemeClr val="tx1"/>
                </a:solidFill>
                <a:latin typeface="微软雅黑" pitchFamily="34" charset="-122"/>
                <a:ea typeface="微软雅黑" pitchFamily="34" charset="-122"/>
                <a:cs typeface="Meiryo UI" pitchFamily="50" charset="-128"/>
              </a:rPr>
              <a:t>A</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（客户请求编号）</a:t>
            </a:r>
          </a:p>
        </p:txBody>
      </p:sp>
      <p:sp>
        <p:nvSpPr>
          <p:cNvPr id="25" name="圆角矩形 24"/>
          <p:cNvSpPr/>
          <p:nvPr/>
        </p:nvSpPr>
        <p:spPr>
          <a:xfrm>
            <a:off x="4024306" y="1571612"/>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作业报告①</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（作业报告编号）</a:t>
            </a:r>
          </a:p>
        </p:txBody>
      </p:sp>
      <p:sp>
        <p:nvSpPr>
          <p:cNvPr id="65" name="TextBox 64"/>
          <p:cNvSpPr txBox="1"/>
          <p:nvPr/>
        </p:nvSpPr>
        <p:spPr>
          <a:xfrm>
            <a:off x="7881958" y="6121619"/>
            <a:ext cx="1020048" cy="307777"/>
          </a:xfrm>
          <a:prstGeom prst="rect">
            <a:avLst/>
          </a:prstGeom>
          <a:noFill/>
        </p:spPr>
        <p:txBody>
          <a:bodyPr wrap="square" rtlCol="0">
            <a:spAutoFit/>
          </a:bodyPr>
          <a:lstStyle/>
          <a:p>
            <a:r>
              <a:rPr lang="zh-CN" altLang="en-US" sz="1400" dirty="0" smtClean="0">
                <a:solidFill>
                  <a:schemeClr val="accent6"/>
                </a:solidFill>
                <a:latin typeface="微软雅黑" pitchFamily="34" charset="-122"/>
                <a:ea typeface="微软雅黑" pitchFamily="34" charset="-122"/>
              </a:rPr>
              <a:t>业务数据</a:t>
            </a:r>
            <a:endParaRPr lang="zh-CN" altLang="en-US" sz="1400" dirty="0">
              <a:solidFill>
                <a:schemeClr val="accent6"/>
              </a:solidFill>
              <a:latin typeface="微软雅黑" pitchFamily="34" charset="-122"/>
              <a:ea typeface="微软雅黑" pitchFamily="34" charset="-122"/>
            </a:endParaRPr>
          </a:p>
        </p:txBody>
      </p:sp>
      <p:sp>
        <p:nvSpPr>
          <p:cNvPr id="48" name="Text Placeholder 3"/>
          <p:cNvSpPr txBox="1">
            <a:spLocks/>
          </p:cNvSpPr>
          <p:nvPr/>
        </p:nvSpPr>
        <p:spPr bwMode="auto">
          <a:xfrm>
            <a:off x="411163" y="7016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r>
              <a:rPr lang="zh-CN" altLang="en-US" sz="1600" b="0" kern="0" dirty="0" smtClean="0">
                <a:latin typeface="微软雅黑" pitchFamily="34" charset="-122"/>
                <a:ea typeface="微软雅黑" pitchFamily="34" charset="-122"/>
                <a:cs typeface="Meiryo UI" panose="020B0604030504040204" pitchFamily="50" charset="-128"/>
              </a:rPr>
              <a:t>业务数据名称图标方框内标注 </a:t>
            </a:r>
            <a:r>
              <a:rPr lang="en-US" altLang="zh-CN" sz="1600" b="0" kern="0" dirty="0" smtClean="0">
                <a:latin typeface="微软雅黑" pitchFamily="34" charset="-122"/>
                <a:ea typeface="微软雅黑" pitchFamily="34" charset="-122"/>
                <a:cs typeface="Meiryo UI" panose="020B0604030504040204" pitchFamily="50" charset="-128"/>
              </a:rPr>
              <a:t>-&gt;</a:t>
            </a:r>
            <a:r>
              <a:rPr lang="zh-CN" altLang="en-US" sz="1600" b="0" kern="0" dirty="0" smtClean="0">
                <a:latin typeface="微软雅黑" pitchFamily="34" charset="-122"/>
                <a:ea typeface="微软雅黑" pitchFamily="34" charset="-122"/>
                <a:cs typeface="Meiryo UI" panose="020B0604030504040204" pitchFamily="50" charset="-128"/>
              </a:rPr>
              <a:t>①（主键）；②</a:t>
            </a:r>
            <a:r>
              <a:rPr lang="en-US" altLang="zh-CN" sz="1600" b="0" kern="0" dirty="0" smtClean="0">
                <a:latin typeface="微软雅黑" pitchFamily="34" charset="-122"/>
                <a:ea typeface="微软雅黑" pitchFamily="34" charset="-122"/>
                <a:cs typeface="Meiryo UI" panose="020B0604030504040204" pitchFamily="50" charset="-128"/>
              </a:rPr>
              <a:t>-</a:t>
            </a:r>
            <a:r>
              <a:rPr lang="zh-CN" altLang="en-US" sz="1600" b="0" kern="0" dirty="0" smtClean="0">
                <a:latin typeface="微软雅黑" pitchFamily="34" charset="-122"/>
                <a:ea typeface="微软雅黑" pitchFamily="34" charset="-122"/>
                <a:cs typeface="Meiryo UI" panose="020B0604030504040204" pitchFamily="50" charset="-128"/>
              </a:rPr>
              <a:t>举例</a:t>
            </a:r>
            <a:r>
              <a:rPr lang="en-US" altLang="zh-CN" sz="1600" b="0" kern="0" dirty="0" smtClean="0">
                <a:latin typeface="微软雅黑" pitchFamily="34" charset="-122"/>
                <a:ea typeface="微软雅黑" pitchFamily="34" charset="-122"/>
                <a:cs typeface="Meiryo UI" panose="020B0604030504040204" pitchFamily="50" charset="-128"/>
              </a:rPr>
              <a:t>-</a:t>
            </a:r>
          </a:p>
        </p:txBody>
      </p:sp>
      <p:sp>
        <p:nvSpPr>
          <p:cNvPr id="50" name="圆角矩形 49"/>
          <p:cNvSpPr/>
          <p:nvPr/>
        </p:nvSpPr>
        <p:spPr>
          <a:xfrm>
            <a:off x="2238356" y="1571612"/>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派工单①</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en-US" altLang="zh-CN" sz="1000" dirty="0" smtClean="0">
                <a:solidFill>
                  <a:schemeClr val="tx1"/>
                </a:solidFill>
                <a:latin typeface="微软雅黑" pitchFamily="34" charset="-122"/>
                <a:ea typeface="微软雅黑" pitchFamily="34" charset="-122"/>
                <a:cs typeface="Meiryo UI" pitchFamily="50" charset="-128"/>
              </a:rPr>
              <a:t>-</a:t>
            </a:r>
            <a:r>
              <a:rPr lang="zh-CN" altLang="en-US" sz="1000" dirty="0" smtClean="0">
                <a:solidFill>
                  <a:schemeClr val="tx1"/>
                </a:solidFill>
                <a:latin typeface="微软雅黑" pitchFamily="34" charset="-122"/>
                <a:ea typeface="微软雅黑" pitchFamily="34" charset="-122"/>
                <a:cs typeface="Meiryo UI" pitchFamily="50" charset="-128"/>
              </a:rPr>
              <a:t>故障甄别</a:t>
            </a:r>
            <a:r>
              <a:rPr lang="en-US" altLang="zh-CN" sz="1000" dirty="0" smtClean="0">
                <a:solidFill>
                  <a:schemeClr val="tx1"/>
                </a:solidFill>
                <a:latin typeface="微软雅黑" pitchFamily="34" charset="-122"/>
                <a:ea typeface="微软雅黑" pitchFamily="34" charset="-122"/>
                <a:cs typeface="Meiryo UI" pitchFamily="50" charset="-128"/>
              </a:rPr>
              <a:t>-</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（派工单编号）</a:t>
            </a:r>
          </a:p>
        </p:txBody>
      </p:sp>
      <p:sp>
        <p:nvSpPr>
          <p:cNvPr id="56" name="圆角矩形 55"/>
          <p:cNvSpPr/>
          <p:nvPr/>
        </p:nvSpPr>
        <p:spPr>
          <a:xfrm>
            <a:off x="5810256" y="1571612"/>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服务凭证①</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（服务凭证编号）</a:t>
            </a:r>
          </a:p>
        </p:txBody>
      </p:sp>
      <p:sp>
        <p:nvSpPr>
          <p:cNvPr id="58" name="圆角矩形 57"/>
          <p:cNvSpPr/>
          <p:nvPr/>
        </p:nvSpPr>
        <p:spPr>
          <a:xfrm>
            <a:off x="2238356" y="3143248"/>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派工单②</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en-US" altLang="zh-CN" sz="1000" dirty="0" smtClean="0">
                <a:solidFill>
                  <a:schemeClr val="tx1"/>
                </a:solidFill>
                <a:latin typeface="微软雅黑" pitchFamily="34" charset="-122"/>
                <a:ea typeface="微软雅黑" pitchFamily="34" charset="-122"/>
                <a:cs typeface="Meiryo UI" pitchFamily="50" charset="-128"/>
              </a:rPr>
              <a:t>-</a:t>
            </a:r>
            <a:r>
              <a:rPr lang="zh-CN" altLang="en-US" sz="1000" dirty="0" smtClean="0">
                <a:solidFill>
                  <a:schemeClr val="tx1"/>
                </a:solidFill>
                <a:latin typeface="微软雅黑" pitchFamily="34" charset="-122"/>
                <a:ea typeface="微软雅黑" pitchFamily="34" charset="-122"/>
                <a:cs typeface="Meiryo UI" pitchFamily="50" charset="-128"/>
              </a:rPr>
              <a:t>配件订购更换</a:t>
            </a:r>
            <a:r>
              <a:rPr lang="en-US" altLang="zh-CN" sz="1000" dirty="0" smtClean="0">
                <a:solidFill>
                  <a:schemeClr val="tx1"/>
                </a:solidFill>
                <a:latin typeface="微软雅黑" pitchFamily="34" charset="-122"/>
                <a:ea typeface="微软雅黑" pitchFamily="34" charset="-122"/>
                <a:cs typeface="Meiryo UI" pitchFamily="50" charset="-128"/>
              </a:rPr>
              <a:t>-</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（派工单编号）</a:t>
            </a:r>
          </a:p>
        </p:txBody>
      </p:sp>
      <p:sp>
        <p:nvSpPr>
          <p:cNvPr id="59" name="圆角矩形 58"/>
          <p:cNvSpPr/>
          <p:nvPr/>
        </p:nvSpPr>
        <p:spPr>
          <a:xfrm>
            <a:off x="4024306" y="3143248"/>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作业报告②</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（作业报告编号）</a:t>
            </a:r>
          </a:p>
        </p:txBody>
      </p:sp>
      <p:sp>
        <p:nvSpPr>
          <p:cNvPr id="68" name="圆角矩形 67"/>
          <p:cNvSpPr/>
          <p:nvPr/>
        </p:nvSpPr>
        <p:spPr>
          <a:xfrm>
            <a:off x="2238356" y="4643446"/>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派工单③</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en-US" altLang="zh-CN" sz="1000" dirty="0" smtClean="0">
                <a:solidFill>
                  <a:schemeClr val="tx1"/>
                </a:solidFill>
                <a:latin typeface="微软雅黑" pitchFamily="34" charset="-122"/>
                <a:ea typeface="微软雅黑" pitchFamily="34" charset="-122"/>
                <a:cs typeface="Meiryo UI" pitchFamily="50" charset="-128"/>
              </a:rPr>
              <a:t>-</a:t>
            </a:r>
            <a:r>
              <a:rPr lang="zh-CN" altLang="en-US" sz="1000" dirty="0" smtClean="0">
                <a:solidFill>
                  <a:schemeClr val="tx1"/>
                </a:solidFill>
                <a:latin typeface="微软雅黑" pitchFamily="34" charset="-122"/>
                <a:ea typeface="微软雅黑" pitchFamily="34" charset="-122"/>
                <a:cs typeface="Meiryo UI" pitchFamily="50" charset="-128"/>
              </a:rPr>
              <a:t>回访</a:t>
            </a:r>
            <a:r>
              <a:rPr lang="en-US" altLang="zh-CN" sz="1000" dirty="0" smtClean="0">
                <a:solidFill>
                  <a:schemeClr val="tx1"/>
                </a:solidFill>
                <a:latin typeface="微软雅黑" pitchFamily="34" charset="-122"/>
                <a:ea typeface="微软雅黑" pitchFamily="34" charset="-122"/>
                <a:cs typeface="Meiryo UI" pitchFamily="50" charset="-128"/>
              </a:rPr>
              <a:t>-</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（派工单编号）</a:t>
            </a:r>
          </a:p>
        </p:txBody>
      </p:sp>
      <p:sp>
        <p:nvSpPr>
          <p:cNvPr id="69" name="圆角矩形 68"/>
          <p:cNvSpPr/>
          <p:nvPr/>
        </p:nvSpPr>
        <p:spPr>
          <a:xfrm>
            <a:off x="523844" y="3143248"/>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设备资产</a:t>
            </a:r>
            <a:r>
              <a:rPr lang="en-US" altLang="zh-CN" sz="1200" dirty="0" smtClean="0">
                <a:solidFill>
                  <a:schemeClr val="tx1"/>
                </a:solidFill>
                <a:latin typeface="微软雅黑" pitchFamily="34" charset="-122"/>
                <a:ea typeface="微软雅黑" pitchFamily="34" charset="-122"/>
                <a:cs typeface="Meiryo UI" pitchFamily="50" charset="-128"/>
              </a:rPr>
              <a:t>A</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（设备资产编号）</a:t>
            </a:r>
          </a:p>
        </p:txBody>
      </p:sp>
      <p:sp>
        <p:nvSpPr>
          <p:cNvPr id="70" name="圆角矩形 69"/>
          <p:cNvSpPr/>
          <p:nvPr/>
        </p:nvSpPr>
        <p:spPr>
          <a:xfrm>
            <a:off x="523844" y="4643446"/>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客户请求</a:t>
            </a:r>
            <a:r>
              <a:rPr lang="en-US" altLang="zh-CN" sz="1200" dirty="0" smtClean="0">
                <a:solidFill>
                  <a:schemeClr val="tx1"/>
                </a:solidFill>
                <a:latin typeface="微软雅黑" pitchFamily="34" charset="-122"/>
                <a:ea typeface="微软雅黑" pitchFamily="34" charset="-122"/>
                <a:cs typeface="Meiryo UI" pitchFamily="50" charset="-128"/>
              </a:rPr>
              <a:t>B</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（客户请求编号）</a:t>
            </a:r>
          </a:p>
        </p:txBody>
      </p:sp>
      <p:sp>
        <p:nvSpPr>
          <p:cNvPr id="71" name="圆角矩形 70"/>
          <p:cNvSpPr/>
          <p:nvPr/>
        </p:nvSpPr>
        <p:spPr>
          <a:xfrm>
            <a:off x="4024306" y="4645034"/>
            <a:ext cx="1214446" cy="1141420"/>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作业报告③</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（作业报告编号）</a:t>
            </a:r>
          </a:p>
        </p:txBody>
      </p:sp>
      <p:sp>
        <p:nvSpPr>
          <p:cNvPr id="76" name="圆角矩形 75"/>
          <p:cNvSpPr/>
          <p:nvPr/>
        </p:nvSpPr>
        <p:spPr>
          <a:xfrm>
            <a:off x="7596206" y="4643446"/>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客户请求</a:t>
            </a:r>
            <a:r>
              <a:rPr lang="en-US" altLang="zh-CN" sz="1200" dirty="0" smtClean="0">
                <a:solidFill>
                  <a:schemeClr val="tx1"/>
                </a:solidFill>
                <a:latin typeface="微软雅黑" pitchFamily="34" charset="-122"/>
                <a:ea typeface="微软雅黑" pitchFamily="34" charset="-122"/>
                <a:cs typeface="Meiryo UI" pitchFamily="50" charset="-128"/>
              </a:rPr>
              <a:t>A</a:t>
            </a:r>
          </a:p>
          <a:p>
            <a:pPr algn="ctr">
              <a:lnSpc>
                <a:spcPts val="1000"/>
              </a:lnSpc>
            </a:pPr>
            <a:r>
              <a:rPr lang="en-US" altLang="zh-CN" sz="1000" dirty="0" smtClean="0">
                <a:solidFill>
                  <a:schemeClr val="tx1"/>
                </a:solidFill>
                <a:latin typeface="微软雅黑" pitchFamily="34" charset="-122"/>
                <a:ea typeface="微软雅黑" pitchFamily="34" charset="-122"/>
                <a:cs typeface="Meiryo UI" pitchFamily="50" charset="-128"/>
              </a:rPr>
              <a:t>-</a:t>
            </a:r>
            <a:r>
              <a:rPr lang="zh-CN" altLang="en-US" sz="1000" dirty="0" smtClean="0">
                <a:solidFill>
                  <a:schemeClr val="tx1"/>
                </a:solidFill>
                <a:latin typeface="微软雅黑" pitchFamily="34" charset="-122"/>
                <a:ea typeface="微软雅黑" pitchFamily="34" charset="-122"/>
                <a:cs typeface="Meiryo UI" pitchFamily="50" charset="-128"/>
              </a:rPr>
              <a:t>关闭请求</a:t>
            </a:r>
            <a:r>
              <a:rPr lang="en-US" altLang="zh-CN" sz="1000" dirty="0" smtClean="0">
                <a:solidFill>
                  <a:schemeClr val="tx1"/>
                </a:solidFill>
                <a:latin typeface="微软雅黑" pitchFamily="34" charset="-122"/>
                <a:ea typeface="微软雅黑" pitchFamily="34" charset="-122"/>
                <a:cs typeface="Meiryo UI" pitchFamily="50" charset="-128"/>
              </a:rPr>
              <a:t>-</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（客户请求编号）</a:t>
            </a:r>
          </a:p>
        </p:txBody>
      </p:sp>
      <p:cxnSp>
        <p:nvCxnSpPr>
          <p:cNvPr id="82" name="肘形连接符 81"/>
          <p:cNvCxnSpPr>
            <a:stCxn id="50" idx="3"/>
            <a:endCxn id="25" idx="1"/>
          </p:cNvCxnSpPr>
          <p:nvPr/>
        </p:nvCxnSpPr>
        <p:spPr bwMode="auto">
          <a:xfrm>
            <a:off x="3452802" y="2143116"/>
            <a:ext cx="571504" cy="1588"/>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88" name="肘形连接符 87"/>
          <p:cNvCxnSpPr>
            <a:stCxn id="56" idx="1"/>
            <a:endCxn id="25" idx="3"/>
          </p:cNvCxnSpPr>
          <p:nvPr/>
        </p:nvCxnSpPr>
        <p:spPr bwMode="auto">
          <a:xfrm rot="10800000">
            <a:off x="5238752" y="2143116"/>
            <a:ext cx="571504" cy="1588"/>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00" name="肘形连接符 99"/>
          <p:cNvCxnSpPr>
            <a:stCxn id="58" idx="1"/>
            <a:endCxn id="10" idx="3"/>
          </p:cNvCxnSpPr>
          <p:nvPr/>
        </p:nvCxnSpPr>
        <p:spPr bwMode="auto">
          <a:xfrm rot="10800000">
            <a:off x="1738290" y="2143116"/>
            <a:ext cx="500066" cy="1571636"/>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06" name="肘形连接符 105"/>
          <p:cNvCxnSpPr>
            <a:endCxn id="59" idx="1"/>
          </p:cNvCxnSpPr>
          <p:nvPr/>
        </p:nvCxnSpPr>
        <p:spPr bwMode="auto">
          <a:xfrm>
            <a:off x="3452802" y="3714752"/>
            <a:ext cx="571504" cy="1588"/>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09" name="肘形连接符 108"/>
          <p:cNvCxnSpPr>
            <a:stCxn id="59" idx="3"/>
            <a:endCxn id="149" idx="1"/>
          </p:cNvCxnSpPr>
          <p:nvPr/>
        </p:nvCxnSpPr>
        <p:spPr bwMode="auto">
          <a:xfrm>
            <a:off x="5238752" y="3714752"/>
            <a:ext cx="571504" cy="1588"/>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18" name="肘形连接符 117"/>
          <p:cNvCxnSpPr>
            <a:stCxn id="59" idx="2"/>
            <a:endCxn id="169" idx="2"/>
          </p:cNvCxnSpPr>
          <p:nvPr/>
        </p:nvCxnSpPr>
        <p:spPr bwMode="auto">
          <a:xfrm rot="16200000" flipH="1">
            <a:off x="6417479" y="2500306"/>
            <a:ext cx="1588" cy="3571900"/>
          </a:xfrm>
          <a:prstGeom prst="bentConnector3">
            <a:avLst>
              <a:gd name="adj1" fmla="val 14395466"/>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21" name="肘形连接符 120"/>
          <p:cNvCxnSpPr>
            <a:stCxn id="10" idx="3"/>
            <a:endCxn id="68" idx="1"/>
          </p:cNvCxnSpPr>
          <p:nvPr/>
        </p:nvCxnSpPr>
        <p:spPr bwMode="auto">
          <a:xfrm>
            <a:off x="1738290" y="2143116"/>
            <a:ext cx="500066" cy="3071834"/>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24" name="肘形连接符 123"/>
          <p:cNvCxnSpPr>
            <a:stCxn id="68" idx="3"/>
            <a:endCxn id="71" idx="1"/>
          </p:cNvCxnSpPr>
          <p:nvPr/>
        </p:nvCxnSpPr>
        <p:spPr bwMode="auto">
          <a:xfrm>
            <a:off x="3452802" y="5214950"/>
            <a:ext cx="571504" cy="794"/>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27" name="肘形连接符 126"/>
          <p:cNvCxnSpPr>
            <a:stCxn id="71" idx="3"/>
            <a:endCxn id="153" idx="1"/>
          </p:cNvCxnSpPr>
          <p:nvPr/>
        </p:nvCxnSpPr>
        <p:spPr bwMode="auto">
          <a:xfrm>
            <a:off x="5238752" y="5215744"/>
            <a:ext cx="571504" cy="794"/>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30" name="肘形连接符 129"/>
          <p:cNvCxnSpPr>
            <a:stCxn id="153" idx="3"/>
            <a:endCxn id="76" idx="1"/>
          </p:cNvCxnSpPr>
          <p:nvPr/>
        </p:nvCxnSpPr>
        <p:spPr bwMode="auto">
          <a:xfrm flipV="1">
            <a:off x="7024702" y="5214950"/>
            <a:ext cx="571504" cy="1588"/>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33" name="肘形连接符 132"/>
          <p:cNvCxnSpPr>
            <a:stCxn id="69" idx="0"/>
            <a:endCxn id="10" idx="2"/>
          </p:cNvCxnSpPr>
          <p:nvPr/>
        </p:nvCxnSpPr>
        <p:spPr bwMode="auto">
          <a:xfrm rot="5400000" flipH="1" flipV="1">
            <a:off x="916753" y="2928934"/>
            <a:ext cx="428628" cy="1588"/>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36" name="肘形连接符 135"/>
          <p:cNvCxnSpPr>
            <a:stCxn id="70" idx="0"/>
            <a:endCxn id="69" idx="2"/>
          </p:cNvCxnSpPr>
          <p:nvPr/>
        </p:nvCxnSpPr>
        <p:spPr bwMode="auto">
          <a:xfrm rot="5400000" flipH="1" flipV="1">
            <a:off x="952472" y="4464851"/>
            <a:ext cx="357190" cy="1588"/>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40" name="肘形连接符 139"/>
          <p:cNvCxnSpPr>
            <a:endCxn id="143" idx="1"/>
          </p:cNvCxnSpPr>
          <p:nvPr/>
        </p:nvCxnSpPr>
        <p:spPr bwMode="auto">
          <a:xfrm>
            <a:off x="1131861" y="5786454"/>
            <a:ext cx="1106495" cy="428628"/>
          </a:xfrm>
          <a:prstGeom prst="bentConnector3">
            <a:avLst>
              <a:gd name="adj1" fmla="val 416"/>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143" name="圆角矩形 142"/>
          <p:cNvSpPr/>
          <p:nvPr/>
        </p:nvSpPr>
        <p:spPr>
          <a:xfrm>
            <a:off x="2238356" y="5929330"/>
            <a:ext cx="1214446" cy="571504"/>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后续派工</a:t>
            </a:r>
            <a:endParaRPr lang="en-US" altLang="zh-CN" sz="10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作业流程</a:t>
            </a:r>
          </a:p>
        </p:txBody>
      </p:sp>
      <p:sp>
        <p:nvSpPr>
          <p:cNvPr id="149" name="圆角矩形 148"/>
          <p:cNvSpPr/>
          <p:nvPr/>
        </p:nvSpPr>
        <p:spPr>
          <a:xfrm>
            <a:off x="5810256" y="3143248"/>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服务凭证②</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（服务凭证编号）</a:t>
            </a:r>
          </a:p>
        </p:txBody>
      </p:sp>
      <p:sp>
        <p:nvSpPr>
          <p:cNvPr id="153" name="圆角矩形 152"/>
          <p:cNvSpPr/>
          <p:nvPr/>
        </p:nvSpPr>
        <p:spPr>
          <a:xfrm>
            <a:off x="5810256" y="4645034"/>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服务凭证③</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（服务凭证编号）</a:t>
            </a:r>
          </a:p>
        </p:txBody>
      </p:sp>
      <p:cxnSp>
        <p:nvCxnSpPr>
          <p:cNvPr id="97" name="肘形连接符 96"/>
          <p:cNvCxnSpPr>
            <a:stCxn id="10" idx="3"/>
            <a:endCxn id="50" idx="1"/>
          </p:cNvCxnSpPr>
          <p:nvPr/>
        </p:nvCxnSpPr>
        <p:spPr bwMode="auto">
          <a:xfrm>
            <a:off x="1738290" y="2143116"/>
            <a:ext cx="500066" cy="1588"/>
          </a:xfrm>
          <a:prstGeom prst="bentConnector3">
            <a:avLst>
              <a:gd name="adj1" fmla="val 50000"/>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169" name="圆角矩形 168"/>
          <p:cNvSpPr/>
          <p:nvPr/>
        </p:nvSpPr>
        <p:spPr>
          <a:xfrm>
            <a:off x="7596206" y="3143248"/>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零配件</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（零配件编号）</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服务模式</a:t>
            </a:r>
            <a:endParaRPr lang="en-US" altLang="ja-JP" dirty="0">
              <a:latin typeface="微软雅黑" pitchFamily="34" charset="-122"/>
              <a:ea typeface="微软雅黑" pitchFamily="34" charset="-122"/>
            </a:endParaRPr>
          </a:p>
        </p:txBody>
      </p:sp>
      <p:sp>
        <p:nvSpPr>
          <p:cNvPr id="29" name="Text Placeholder 3"/>
          <p:cNvSpPr txBox="1">
            <a:spLocks/>
          </p:cNvSpPr>
          <p:nvPr/>
        </p:nvSpPr>
        <p:spPr bwMode="auto">
          <a:xfrm>
            <a:off x="258763" y="549275"/>
            <a:ext cx="9432925" cy="544765"/>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endParaRPr lang="en-US" altLang="zh-CN" sz="1600" b="0" kern="0" dirty="0" smtClean="0">
              <a:latin typeface="微软雅黑" pitchFamily="34" charset="-122"/>
              <a:ea typeface="微软雅黑" pitchFamily="34" charset="-122"/>
              <a:cs typeface="Meiryo UI" panose="020B0604030504040204" pitchFamily="50" charset="-128"/>
            </a:endParaRPr>
          </a:p>
          <a:p>
            <a:pPr lvl="1">
              <a:buNone/>
              <a:defRPr/>
            </a:pPr>
            <a:endParaRPr lang="en-US" altLang="zh-CN" sz="1200" b="0" kern="0" dirty="0" smtClean="0">
              <a:latin typeface="微软雅黑" pitchFamily="34" charset="-122"/>
              <a:ea typeface="微软雅黑" pitchFamily="34" charset="-122"/>
              <a:cs typeface="Meiryo UI" panose="020B0604030504040204" pitchFamily="50" charset="-128"/>
            </a:endParaRPr>
          </a:p>
        </p:txBody>
      </p:sp>
      <p:graphicFrame>
        <p:nvGraphicFramePr>
          <p:cNvPr id="5" name="表格 4"/>
          <p:cNvGraphicFramePr>
            <a:graphicFrameLocks noGrp="1"/>
          </p:cNvGraphicFramePr>
          <p:nvPr/>
        </p:nvGraphicFramePr>
        <p:xfrm>
          <a:off x="244475" y="1000108"/>
          <a:ext cx="9447213" cy="5637233"/>
        </p:xfrm>
        <a:graphic>
          <a:graphicData uri="http://schemas.openxmlformats.org/drawingml/2006/table">
            <a:tbl>
              <a:tblPr/>
              <a:tblGrid>
                <a:gridCol w="1422377"/>
                <a:gridCol w="857256"/>
                <a:gridCol w="1071570"/>
                <a:gridCol w="996843"/>
                <a:gridCol w="5099167"/>
              </a:tblGrid>
              <a:tr h="241290">
                <a:tc>
                  <a:txBody>
                    <a:bodyPr/>
                    <a:lstStyle/>
                    <a:p>
                      <a:pPr algn="ctr" fontAlgn="ctr"/>
                      <a:r>
                        <a:rPr lang="zh-CN" altLang="en-US" sz="1200" b="1" i="0" u="none" strike="noStrike" dirty="0">
                          <a:solidFill>
                            <a:srgbClr val="FFFFFF"/>
                          </a:solidFill>
                          <a:latin typeface="微软雅黑" pitchFamily="34" charset="-122"/>
                          <a:ea typeface="微软雅黑" pitchFamily="34" charset="-122"/>
                        </a:rPr>
                        <a:t>服务模式</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solidFill>
                      <a:srgbClr val="4F81BD"/>
                    </a:solidFill>
                  </a:tcPr>
                </a:tc>
                <a:tc>
                  <a:txBody>
                    <a:bodyPr/>
                    <a:lstStyle/>
                    <a:p>
                      <a:pPr algn="ctr" fontAlgn="ctr"/>
                      <a:r>
                        <a:rPr lang="zh-CN" altLang="en-US" sz="1200" b="1" i="0" u="none" strike="noStrike" dirty="0">
                          <a:solidFill>
                            <a:srgbClr val="FFFFFF"/>
                          </a:solidFill>
                          <a:latin typeface="微软雅黑" pitchFamily="34" charset="-122"/>
                          <a:ea typeface="微软雅黑" pitchFamily="34" charset="-122"/>
                        </a:rPr>
                        <a:t>触发条件</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solidFill>
                      <a:srgbClr val="4F81BD"/>
                    </a:solidFill>
                  </a:tcPr>
                </a:tc>
                <a:tc>
                  <a:txBody>
                    <a:bodyPr/>
                    <a:lstStyle/>
                    <a:p>
                      <a:pPr algn="ctr" fontAlgn="ctr"/>
                      <a:r>
                        <a:rPr lang="zh-CN" altLang="en-US" sz="1200" b="1" i="0" u="none" strike="noStrike">
                          <a:solidFill>
                            <a:srgbClr val="FFFFFF"/>
                          </a:solidFill>
                          <a:latin typeface="微软雅黑" pitchFamily="34" charset="-122"/>
                          <a:ea typeface="微软雅黑" pitchFamily="34" charset="-122"/>
                        </a:rPr>
                        <a:t>服务分类</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solidFill>
                      <a:srgbClr val="4F81BD"/>
                    </a:solidFill>
                  </a:tcPr>
                </a:tc>
                <a:tc>
                  <a:txBody>
                    <a:bodyPr/>
                    <a:lstStyle/>
                    <a:p>
                      <a:pPr algn="ctr" fontAlgn="ctr"/>
                      <a:r>
                        <a:rPr lang="zh-CN" altLang="en-US" sz="1200" b="1" i="0" u="none" strike="noStrike" dirty="0">
                          <a:solidFill>
                            <a:srgbClr val="FFFFFF"/>
                          </a:solidFill>
                          <a:latin typeface="微软雅黑" pitchFamily="34" charset="-122"/>
                          <a:ea typeface="微软雅黑" pitchFamily="34" charset="-122"/>
                        </a:rPr>
                        <a:t>服务内容</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solidFill>
                      <a:srgbClr val="4F81BD"/>
                    </a:solidFill>
                  </a:tcPr>
                </a:tc>
                <a:tc>
                  <a:txBody>
                    <a:bodyPr/>
                    <a:lstStyle/>
                    <a:p>
                      <a:pPr algn="ctr" fontAlgn="ctr"/>
                      <a:r>
                        <a:rPr lang="zh-CN" altLang="en-US" sz="1200" b="1" i="0" u="none" strike="noStrike">
                          <a:solidFill>
                            <a:srgbClr val="FFFFFF"/>
                          </a:solidFill>
                          <a:latin typeface="微软雅黑" pitchFamily="34" charset="-122"/>
                          <a:ea typeface="微软雅黑" pitchFamily="34" charset="-122"/>
                        </a:rPr>
                        <a:t>服务描述</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solidFill>
                      <a:srgbClr val="4F81BD"/>
                    </a:solidFill>
                  </a:tcPr>
                </a:tc>
              </a:tr>
              <a:tr h="221658">
                <a:tc rowSpan="3">
                  <a:txBody>
                    <a:bodyPr/>
                    <a:lstStyle/>
                    <a:p>
                      <a:pPr algn="l" fontAlgn="ctr"/>
                      <a:r>
                        <a:rPr lang="en-US" sz="1000" b="1" i="0" u="none" strike="noStrike" dirty="0" err="1" smtClean="0">
                          <a:solidFill>
                            <a:srgbClr val="000000"/>
                          </a:solidFill>
                          <a:latin typeface="微软雅黑" pitchFamily="34" charset="-122"/>
                          <a:ea typeface="微软雅黑" pitchFamily="34" charset="-122"/>
                        </a:rPr>
                        <a:t>A：Customer</a:t>
                      </a:r>
                      <a:r>
                        <a:rPr lang="en-US" sz="1000" b="1" i="0" u="none" strike="noStrike" dirty="0" smtClean="0">
                          <a:solidFill>
                            <a:srgbClr val="000000"/>
                          </a:solidFill>
                          <a:latin typeface="微软雅黑" pitchFamily="34" charset="-122"/>
                          <a:ea typeface="微软雅黑" pitchFamily="34" charset="-122"/>
                        </a:rPr>
                        <a:t> </a:t>
                      </a:r>
                      <a:r>
                        <a:rPr lang="en-US" sz="1000" b="1" i="0" u="none" strike="noStrike" dirty="0">
                          <a:solidFill>
                            <a:srgbClr val="000000"/>
                          </a:solidFill>
                          <a:latin typeface="微软雅黑" pitchFamily="34" charset="-122"/>
                          <a:ea typeface="微软雅黑" pitchFamily="34" charset="-122"/>
                        </a:rPr>
                        <a:t>Trigger</a:t>
                      </a:r>
                    </a:p>
                  </a:txBody>
                  <a:tcPr marL="4437" marR="4437" marT="4437" marB="0" anchor="ctr" anchorCtr="1">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rowSpan="3">
                  <a:txBody>
                    <a:bodyPr/>
                    <a:lstStyle/>
                    <a:p>
                      <a:pPr algn="l" fontAlgn="ctr"/>
                      <a:r>
                        <a:rPr lang="zh-CN" altLang="en-US" sz="1000" b="0" i="0" u="none" strike="noStrike" dirty="0">
                          <a:solidFill>
                            <a:srgbClr val="000000"/>
                          </a:solidFill>
                          <a:latin typeface="微软雅黑" pitchFamily="34" charset="-122"/>
                          <a:ea typeface="微软雅黑" pitchFamily="34" charset="-122"/>
                        </a:rPr>
                        <a:t>用户触发</a:t>
                      </a:r>
                    </a:p>
                  </a:txBody>
                  <a:tcPr marL="4437" marR="4437" marT="4437" marB="0" anchor="ctr" anchorCtr="1">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rowSpan="3">
                  <a:txBody>
                    <a:bodyPr/>
                    <a:lstStyle/>
                    <a:p>
                      <a:pPr algn="ctr" fontAlgn="ctr"/>
                      <a:r>
                        <a:rPr lang="en-US" sz="1000" b="0" i="0" u="none" strike="noStrike" dirty="0">
                          <a:solidFill>
                            <a:srgbClr val="000000"/>
                          </a:solidFill>
                          <a:latin typeface="微软雅黑" pitchFamily="34" charset="-122"/>
                          <a:ea typeface="微软雅黑" pitchFamily="34" charset="-122"/>
                        </a:rPr>
                        <a:t>A1 - </a:t>
                      </a:r>
                      <a:r>
                        <a:rPr lang="zh-CN" altLang="en-US" sz="1000" b="0" i="0" u="none" strike="noStrike" dirty="0">
                          <a:solidFill>
                            <a:srgbClr val="000000"/>
                          </a:solidFill>
                          <a:latin typeface="微软雅黑" pitchFamily="34" charset="-122"/>
                          <a:ea typeface="微软雅黑" pitchFamily="34" charset="-122"/>
                        </a:rPr>
                        <a:t>客户请求</a:t>
                      </a:r>
                    </a:p>
                  </a:txBody>
                  <a:tcPr marL="4437" marR="4437" marT="4437" marB="0" anchor="ctr" anchorCtr="1">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rowSpan="2">
                  <a:txBody>
                    <a:bodyPr/>
                    <a:lstStyle/>
                    <a:p>
                      <a:pPr algn="l" fontAlgn="ctr"/>
                      <a:r>
                        <a:rPr lang="en-US" altLang="zh-CN" sz="1000" b="0" i="0" u="none" strike="noStrike" dirty="0">
                          <a:solidFill>
                            <a:srgbClr val="000000"/>
                          </a:solidFill>
                          <a:latin typeface="微软雅黑" pitchFamily="34" charset="-122"/>
                          <a:ea typeface="微软雅黑" pitchFamily="34" charset="-122"/>
                        </a:rPr>
                        <a:t>1. </a:t>
                      </a:r>
                      <a:r>
                        <a:rPr lang="zh-CN" altLang="en-US" sz="1000" b="0" i="0" u="none" strike="noStrike" dirty="0">
                          <a:solidFill>
                            <a:srgbClr val="000000"/>
                          </a:solidFill>
                          <a:latin typeface="微软雅黑" pitchFamily="34" charset="-122"/>
                          <a:ea typeface="微软雅黑" pitchFamily="34" charset="-122"/>
                        </a:rPr>
                        <a:t>维修</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 </a:t>
                      </a:r>
                      <a:r>
                        <a:rPr lang="zh-CN" altLang="en-US" sz="1000" b="0" i="0" u="none" strike="noStrike" dirty="0">
                          <a:solidFill>
                            <a:srgbClr val="000000"/>
                          </a:solidFill>
                          <a:latin typeface="微软雅黑" pitchFamily="34" charset="-122"/>
                          <a:ea typeface="微软雅黑" pitchFamily="34" charset="-122"/>
                        </a:rPr>
                        <a:t>保内维修：出现因部件质量或日常损耗造成故障的联络设备厂家提供的免费维修</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43760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 </a:t>
                      </a:r>
                      <a:r>
                        <a:rPr lang="zh-CN" altLang="en-US" sz="1000" b="0" i="0" u="none" strike="noStrike" dirty="0">
                          <a:solidFill>
                            <a:srgbClr val="000000"/>
                          </a:solidFill>
                          <a:latin typeface="微软雅黑" pitchFamily="34" charset="-122"/>
                          <a:ea typeface="微软雅黑" pitchFamily="34" charset="-122"/>
                        </a:rPr>
                        <a:t>保外维修：超出保修期限或在保修期间由于人为损坏造成的故障，由服务人员处理的维修</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2. </a:t>
                      </a:r>
                      <a:r>
                        <a:rPr lang="zh-CN" altLang="en-US" sz="1000" b="0" i="0" u="none" strike="noStrike" dirty="0">
                          <a:solidFill>
                            <a:srgbClr val="000000"/>
                          </a:solidFill>
                          <a:latin typeface="微软雅黑" pitchFamily="34" charset="-122"/>
                          <a:ea typeface="微软雅黑" pitchFamily="34" charset="-122"/>
                        </a:rPr>
                        <a:t>其他服务</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a:solidFill>
                            <a:srgbClr val="000000"/>
                          </a:solidFill>
                          <a:latin typeface="微软雅黑" pitchFamily="34" charset="-122"/>
                          <a:ea typeface="微软雅黑" pitchFamily="34" charset="-122"/>
                        </a:rPr>
                        <a:t>培训、换耗材、标签更换等其他任务</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rowSpan="19">
                  <a:txBody>
                    <a:bodyPr/>
                    <a:lstStyle/>
                    <a:p>
                      <a:pPr algn="l" fontAlgn="ctr"/>
                      <a:r>
                        <a:rPr lang="en-US" sz="1000" b="1" i="0" u="none" strike="noStrike" dirty="0" err="1">
                          <a:solidFill>
                            <a:srgbClr val="000000"/>
                          </a:solidFill>
                          <a:latin typeface="微软雅黑" pitchFamily="34" charset="-122"/>
                          <a:ea typeface="微软雅黑" pitchFamily="34" charset="-122"/>
                        </a:rPr>
                        <a:t>B：Planned</a:t>
                      </a:r>
                      <a:r>
                        <a:rPr lang="en-US" sz="1000" b="1" i="0" u="none" strike="noStrike" dirty="0">
                          <a:solidFill>
                            <a:srgbClr val="000000"/>
                          </a:solidFill>
                          <a:latin typeface="微软雅黑" pitchFamily="34" charset="-122"/>
                          <a:ea typeface="微软雅黑" pitchFamily="34" charset="-122"/>
                        </a:rPr>
                        <a:t> Service</a:t>
                      </a:r>
                    </a:p>
                  </a:txBody>
                  <a:tcPr marL="4437" marR="4437" marT="4437" marB="0" anchor="ctr" anchorCtr="1">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rowSpan="4">
                  <a:txBody>
                    <a:bodyPr/>
                    <a:lstStyle/>
                    <a:p>
                      <a:pPr algn="l" fontAlgn="ctr"/>
                      <a:r>
                        <a:rPr lang="zh-CN" altLang="en-US" sz="1000" b="0" i="0" u="none" strike="noStrike" dirty="0">
                          <a:solidFill>
                            <a:srgbClr val="000000"/>
                          </a:solidFill>
                          <a:latin typeface="微软雅黑" pitchFamily="34" charset="-122"/>
                          <a:ea typeface="微软雅黑" pitchFamily="34" charset="-122"/>
                        </a:rPr>
                        <a:t>系统自动触发</a:t>
                      </a:r>
                    </a:p>
                  </a:txBody>
                  <a:tcPr marL="4437" marR="4437" marT="4437" marB="0" anchor="ctr" anchorCtr="1">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rowSpan="4">
                  <a:txBody>
                    <a:bodyPr/>
                    <a:lstStyle/>
                    <a:p>
                      <a:pPr algn="ctr" fontAlgn="ctr"/>
                      <a:r>
                        <a:rPr lang="en-US" sz="1000" b="0" i="0" u="none" strike="noStrike" dirty="0">
                          <a:solidFill>
                            <a:srgbClr val="000000"/>
                          </a:solidFill>
                          <a:latin typeface="微软雅黑" pitchFamily="34" charset="-122"/>
                          <a:ea typeface="微软雅黑" pitchFamily="34" charset="-122"/>
                        </a:rPr>
                        <a:t>B1 - </a:t>
                      </a:r>
                      <a:r>
                        <a:rPr lang="zh-CN" altLang="en-US" sz="1000" b="0" i="0" u="none" strike="noStrike" dirty="0">
                          <a:solidFill>
                            <a:srgbClr val="000000"/>
                          </a:solidFill>
                          <a:latin typeface="微软雅黑" pitchFamily="34" charset="-122"/>
                          <a:ea typeface="微软雅黑" pitchFamily="34" charset="-122"/>
                        </a:rPr>
                        <a:t>计划服务</a:t>
                      </a:r>
                    </a:p>
                  </a:txBody>
                  <a:tcPr marL="4437" marR="4437" marT="4437" marB="0" anchor="ctr" anchorCtr="1">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3. </a:t>
                      </a:r>
                      <a:r>
                        <a:rPr lang="zh-CN" altLang="en-US" sz="1000" b="0" i="0" u="none" strike="noStrike" dirty="0">
                          <a:solidFill>
                            <a:srgbClr val="000000"/>
                          </a:solidFill>
                          <a:latin typeface="微软雅黑" pitchFamily="34" charset="-122"/>
                          <a:ea typeface="微软雅黑" pitchFamily="34" charset="-122"/>
                        </a:rPr>
                        <a:t>保养</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smtClean="0">
                          <a:solidFill>
                            <a:srgbClr val="000000"/>
                          </a:solidFill>
                          <a:latin typeface="微软雅黑" pitchFamily="34" charset="-122"/>
                          <a:ea typeface="微软雅黑" pitchFamily="34" charset="-122"/>
                        </a:rPr>
                        <a:t>按设备产品说明书标准及医院实际需求执行定期的设备维护</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4. </a:t>
                      </a:r>
                      <a:r>
                        <a:rPr lang="zh-CN" altLang="en-US" sz="1000" b="0" i="0" u="none" strike="noStrike" dirty="0">
                          <a:solidFill>
                            <a:srgbClr val="000000"/>
                          </a:solidFill>
                          <a:latin typeface="微软雅黑" pitchFamily="34" charset="-122"/>
                          <a:ea typeface="微软雅黑" pitchFamily="34" charset="-122"/>
                        </a:rPr>
                        <a:t>巡检</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smtClean="0">
                          <a:solidFill>
                            <a:srgbClr val="000000"/>
                          </a:solidFill>
                          <a:latin typeface="微软雅黑" pitchFamily="34" charset="-122"/>
                          <a:ea typeface="微软雅黑" pitchFamily="34" charset="-122"/>
                        </a:rPr>
                        <a:t>按设备类型执行定期的设备检测</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5. </a:t>
                      </a:r>
                      <a:r>
                        <a:rPr lang="zh-CN" altLang="en-US" sz="1000" b="0" i="0" u="none" strike="noStrike" dirty="0">
                          <a:solidFill>
                            <a:srgbClr val="000000"/>
                          </a:solidFill>
                          <a:latin typeface="微软雅黑" pitchFamily="34" charset="-122"/>
                          <a:ea typeface="微软雅黑" pitchFamily="34" charset="-122"/>
                        </a:rPr>
                        <a:t>强检（召回）</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smtClean="0">
                          <a:solidFill>
                            <a:srgbClr val="000000"/>
                          </a:solidFill>
                          <a:latin typeface="微软雅黑" pitchFamily="34" charset="-122"/>
                          <a:ea typeface="微软雅黑" pitchFamily="34" charset="-122"/>
                        </a:rPr>
                        <a:t>按政府要求对特定型号特定品牌的产品进行强制性计量检测，并对要求的产品进行召回</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6. </a:t>
                      </a:r>
                      <a:r>
                        <a:rPr lang="zh-CN" altLang="en-US" sz="1000" b="0" i="0" u="none" strike="noStrike" dirty="0">
                          <a:solidFill>
                            <a:srgbClr val="000000"/>
                          </a:solidFill>
                          <a:latin typeface="微软雅黑" pitchFamily="34" charset="-122"/>
                          <a:ea typeface="微软雅黑" pitchFamily="34" charset="-122"/>
                        </a:rPr>
                        <a:t>校正</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smtClean="0">
                          <a:solidFill>
                            <a:srgbClr val="000000"/>
                          </a:solidFill>
                          <a:latin typeface="微软雅黑" pitchFamily="34" charset="-122"/>
                          <a:ea typeface="微软雅黑" pitchFamily="34" charset="-122"/>
                        </a:rPr>
                        <a:t>按设备产品说明书标准执行定期的调整仪器参数，使之进入超差范围内，优化其性能的操作</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rowSpan="15">
                  <a:txBody>
                    <a:bodyPr/>
                    <a:lstStyle/>
                    <a:p>
                      <a:pPr algn="l" fontAlgn="ctr"/>
                      <a:r>
                        <a:rPr lang="zh-CN" altLang="en-US" sz="1000" b="0" i="0" u="none" strike="noStrike" dirty="0">
                          <a:solidFill>
                            <a:srgbClr val="000000"/>
                          </a:solidFill>
                          <a:latin typeface="微软雅黑" pitchFamily="34" charset="-122"/>
                          <a:ea typeface="微软雅黑" pitchFamily="34" charset="-122"/>
                        </a:rPr>
                        <a:t>服务人员触发</a:t>
                      </a:r>
                    </a:p>
                  </a:txBody>
                  <a:tcPr marL="4437" marR="4437" marT="4437" marB="0" anchor="ctr" anchorCtr="1">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rowSpan="15">
                  <a:txBody>
                    <a:bodyPr/>
                    <a:lstStyle/>
                    <a:p>
                      <a:pPr algn="ctr" fontAlgn="ctr"/>
                      <a:r>
                        <a:rPr lang="en-US" sz="1000" b="0" i="0" u="none" strike="noStrike" dirty="0">
                          <a:solidFill>
                            <a:srgbClr val="000000"/>
                          </a:solidFill>
                          <a:latin typeface="微软雅黑" pitchFamily="34" charset="-122"/>
                          <a:ea typeface="微软雅黑" pitchFamily="34" charset="-122"/>
                        </a:rPr>
                        <a:t>B2 - </a:t>
                      </a:r>
                      <a:r>
                        <a:rPr lang="zh-CN" altLang="en-US" sz="1000" b="0" i="0" u="none" strike="noStrike" dirty="0">
                          <a:solidFill>
                            <a:srgbClr val="000000"/>
                          </a:solidFill>
                          <a:latin typeface="微软雅黑" pitchFamily="34" charset="-122"/>
                          <a:ea typeface="微软雅黑" pitchFamily="34" charset="-122"/>
                        </a:rPr>
                        <a:t>服务请求</a:t>
                      </a:r>
                    </a:p>
                  </a:txBody>
                  <a:tcPr marL="4437" marR="4437" marT="4437" marB="0" anchor="ctr" anchorCtr="1">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a:noFill/>
                    </a:lnB>
                  </a:tcPr>
                </a:tc>
                <a:tc rowSpan="2">
                  <a:txBody>
                    <a:bodyPr/>
                    <a:lstStyle/>
                    <a:p>
                      <a:pPr algn="l" fontAlgn="ctr"/>
                      <a:r>
                        <a:rPr lang="en-US" altLang="zh-CN" sz="1000" b="0" i="0" u="none" strike="noStrike" dirty="0">
                          <a:solidFill>
                            <a:srgbClr val="000000"/>
                          </a:solidFill>
                          <a:latin typeface="微软雅黑" pitchFamily="34" charset="-122"/>
                          <a:ea typeface="微软雅黑" pitchFamily="34" charset="-122"/>
                        </a:rPr>
                        <a:t>1. </a:t>
                      </a:r>
                      <a:r>
                        <a:rPr lang="zh-CN" altLang="en-US" sz="1000" b="0" i="0" u="none" strike="noStrike" dirty="0">
                          <a:solidFill>
                            <a:srgbClr val="000000"/>
                          </a:solidFill>
                          <a:latin typeface="微软雅黑" pitchFamily="34" charset="-122"/>
                          <a:ea typeface="微软雅黑" pitchFamily="34" charset="-122"/>
                        </a:rPr>
                        <a:t>维修</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en-US" altLang="zh-CN" sz="1000" b="0" i="0" u="none" strike="noStrike">
                          <a:solidFill>
                            <a:srgbClr val="000000"/>
                          </a:solidFill>
                          <a:latin typeface="微软雅黑" pitchFamily="34" charset="-122"/>
                          <a:ea typeface="微软雅黑" pitchFamily="34" charset="-122"/>
                        </a:rPr>
                        <a:t>· </a:t>
                      </a:r>
                      <a:r>
                        <a:rPr lang="zh-CN" altLang="en-US" sz="1000" b="0" i="0" u="none" strike="noStrike">
                          <a:solidFill>
                            <a:srgbClr val="000000"/>
                          </a:solidFill>
                          <a:latin typeface="微软雅黑" pitchFamily="34" charset="-122"/>
                          <a:ea typeface="微软雅黑" pitchFamily="34" charset="-122"/>
                        </a:rPr>
                        <a:t>保内维修：出现因部件质量或日常损耗造成故障的联络设备厂家提供的免费维修</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43760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 </a:t>
                      </a:r>
                      <a:r>
                        <a:rPr lang="zh-CN" altLang="en-US" sz="1000" b="0" i="0" u="none" strike="noStrike" dirty="0">
                          <a:solidFill>
                            <a:srgbClr val="000000"/>
                          </a:solidFill>
                          <a:latin typeface="微软雅黑" pitchFamily="34" charset="-122"/>
                          <a:ea typeface="微软雅黑" pitchFamily="34" charset="-122"/>
                        </a:rPr>
                        <a:t>保外维修：超出保修期限或在保修期间由于人为损坏造成的故障，由服务人员处理的维修</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2. </a:t>
                      </a:r>
                      <a:r>
                        <a:rPr lang="zh-CN" altLang="en-US" sz="1000" b="0" i="0" u="none" strike="noStrike" dirty="0">
                          <a:solidFill>
                            <a:srgbClr val="000000"/>
                          </a:solidFill>
                          <a:latin typeface="微软雅黑" pitchFamily="34" charset="-122"/>
                          <a:ea typeface="微软雅黑" pitchFamily="34" charset="-122"/>
                        </a:rPr>
                        <a:t>其他服务</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a:solidFill>
                            <a:srgbClr val="000000"/>
                          </a:solidFill>
                          <a:latin typeface="微软雅黑" pitchFamily="34" charset="-122"/>
                          <a:ea typeface="微软雅黑" pitchFamily="34" charset="-122"/>
                        </a:rPr>
                        <a:t>培训、换耗材、标签更换、其他任务</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3. </a:t>
                      </a:r>
                      <a:r>
                        <a:rPr lang="zh-CN" altLang="en-US" sz="1000" b="0" i="0" u="none" strike="noStrike" dirty="0">
                          <a:solidFill>
                            <a:srgbClr val="000000"/>
                          </a:solidFill>
                          <a:latin typeface="微软雅黑" pitchFamily="34" charset="-122"/>
                          <a:ea typeface="微软雅黑" pitchFamily="34" charset="-122"/>
                        </a:rPr>
                        <a:t>保养</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smtClean="0">
                          <a:solidFill>
                            <a:srgbClr val="000000"/>
                          </a:solidFill>
                          <a:latin typeface="微软雅黑" pitchFamily="34" charset="-122"/>
                          <a:ea typeface="微软雅黑" pitchFamily="34" charset="-122"/>
                        </a:rPr>
                        <a:t>按设备产品说明书标准及医院实际需求执行定期的设备维护</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4. </a:t>
                      </a:r>
                      <a:r>
                        <a:rPr lang="zh-CN" altLang="en-US" sz="1000" b="0" i="0" u="none" strike="noStrike" dirty="0">
                          <a:solidFill>
                            <a:srgbClr val="000000"/>
                          </a:solidFill>
                          <a:latin typeface="微软雅黑" pitchFamily="34" charset="-122"/>
                          <a:ea typeface="微软雅黑" pitchFamily="34" charset="-122"/>
                        </a:rPr>
                        <a:t>巡检</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smtClean="0">
                          <a:solidFill>
                            <a:srgbClr val="000000"/>
                          </a:solidFill>
                          <a:latin typeface="微软雅黑" pitchFamily="34" charset="-122"/>
                          <a:ea typeface="微软雅黑" pitchFamily="34" charset="-122"/>
                        </a:rPr>
                        <a:t>按设备类型执行定期的设备检测</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5. </a:t>
                      </a:r>
                      <a:r>
                        <a:rPr lang="zh-CN" altLang="en-US" sz="1000" b="0" i="0" u="none" strike="noStrike" dirty="0">
                          <a:solidFill>
                            <a:srgbClr val="000000"/>
                          </a:solidFill>
                          <a:latin typeface="微软雅黑" pitchFamily="34" charset="-122"/>
                          <a:ea typeface="微软雅黑" pitchFamily="34" charset="-122"/>
                        </a:rPr>
                        <a:t>强检（召回）</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smtClean="0">
                          <a:solidFill>
                            <a:srgbClr val="000000"/>
                          </a:solidFill>
                          <a:latin typeface="微软雅黑" pitchFamily="34" charset="-122"/>
                          <a:ea typeface="微软雅黑" pitchFamily="34" charset="-122"/>
                        </a:rPr>
                        <a:t>按政府要求对特定型号特定品牌的产品进行强制性计量检测，并对要求的产品进行召回</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6. </a:t>
                      </a:r>
                      <a:r>
                        <a:rPr lang="zh-CN" altLang="en-US" sz="1000" b="0" i="0" u="none" strike="noStrike" dirty="0">
                          <a:solidFill>
                            <a:srgbClr val="000000"/>
                          </a:solidFill>
                          <a:latin typeface="微软雅黑" pitchFamily="34" charset="-122"/>
                          <a:ea typeface="微软雅黑" pitchFamily="34" charset="-122"/>
                        </a:rPr>
                        <a:t>校正</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smtClean="0">
                          <a:solidFill>
                            <a:srgbClr val="000000"/>
                          </a:solidFill>
                          <a:latin typeface="微软雅黑" pitchFamily="34" charset="-122"/>
                          <a:ea typeface="微软雅黑" pitchFamily="34" charset="-122"/>
                        </a:rPr>
                        <a:t>按设备产品说明书标准执行定期的调整仪器参数，使之进入超差范围内，优化其性能的操作</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7. </a:t>
                      </a:r>
                      <a:r>
                        <a:rPr lang="zh-CN" altLang="en-US" sz="1000" b="0" i="0" u="none" strike="noStrike" dirty="0">
                          <a:solidFill>
                            <a:srgbClr val="000000"/>
                          </a:solidFill>
                          <a:latin typeface="微软雅黑" pitchFamily="34" charset="-122"/>
                          <a:ea typeface="微软雅黑" pitchFamily="34" charset="-122"/>
                        </a:rPr>
                        <a:t>不良事件</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smtClean="0">
                          <a:solidFill>
                            <a:srgbClr val="000000"/>
                          </a:solidFill>
                          <a:latin typeface="微软雅黑" pitchFamily="34" charset="-122"/>
                          <a:ea typeface="微软雅黑" pitchFamily="34" charset="-122"/>
                        </a:rPr>
                        <a:t>获准上市的质量合格的医疗器械在正常使用情况下发生的，导致或者可能导致人体伤害的各种有害事件上报</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8. </a:t>
                      </a:r>
                      <a:r>
                        <a:rPr lang="zh-CN" altLang="en-US" sz="1000" b="0" i="0" u="none" strike="noStrike" dirty="0">
                          <a:solidFill>
                            <a:srgbClr val="000000"/>
                          </a:solidFill>
                          <a:latin typeface="微软雅黑" pitchFamily="34" charset="-122"/>
                          <a:ea typeface="微软雅黑" pitchFamily="34" charset="-122"/>
                        </a:rPr>
                        <a:t>设备新增</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000" b="0" i="0" u="none" strike="noStrike" dirty="0">
                          <a:solidFill>
                            <a:srgbClr val="000000"/>
                          </a:solidFill>
                          <a:latin typeface="微软雅黑" pitchFamily="34" charset="-122"/>
                          <a:ea typeface="微软雅黑" pitchFamily="34" charset="-122"/>
                        </a:rPr>
                        <a:t>设备</a:t>
                      </a:r>
                      <a:r>
                        <a:rPr lang="zh-CN" altLang="en-US" sz="1000" b="0" i="0" u="none" strike="noStrike" dirty="0" smtClean="0">
                          <a:solidFill>
                            <a:srgbClr val="000000"/>
                          </a:solidFill>
                          <a:latin typeface="微软雅黑" pitchFamily="34" charset="-122"/>
                          <a:ea typeface="微软雅黑" pitchFamily="34" charset="-122"/>
                        </a:rPr>
                        <a:t>信息系统记录初始化</a:t>
                      </a:r>
                      <a:r>
                        <a:rPr lang="zh-CN" altLang="en-US" sz="1000" b="0" i="0" u="none" strike="noStrike" dirty="0">
                          <a:solidFill>
                            <a:srgbClr val="000000"/>
                          </a:solidFill>
                          <a:latin typeface="微软雅黑" pitchFamily="34" charset="-122"/>
                          <a:ea typeface="微软雅黑" pitchFamily="34" charset="-122"/>
                        </a:rPr>
                        <a:t>过程</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6">
                  <a:txBody>
                    <a:bodyPr/>
                    <a:lstStyle/>
                    <a:p>
                      <a:pPr algn="l" fontAlgn="ctr"/>
                      <a:r>
                        <a:rPr lang="en-US" altLang="zh-CN" sz="1000" b="0" i="0" u="none" strike="noStrike" dirty="0">
                          <a:solidFill>
                            <a:srgbClr val="000000"/>
                          </a:solidFill>
                          <a:latin typeface="微软雅黑" pitchFamily="34" charset="-122"/>
                          <a:ea typeface="微软雅黑" pitchFamily="34" charset="-122"/>
                        </a:rPr>
                        <a:t>9. </a:t>
                      </a:r>
                      <a:r>
                        <a:rPr lang="zh-CN" altLang="en-US" sz="1000" b="0" i="0" u="none" strike="noStrike" dirty="0" smtClean="0">
                          <a:solidFill>
                            <a:srgbClr val="000000"/>
                          </a:solidFill>
                          <a:latin typeface="微软雅黑" pitchFamily="34" charset="-122"/>
                          <a:ea typeface="微软雅黑" pitchFamily="34" charset="-122"/>
                        </a:rPr>
                        <a:t>生命周期管理</a:t>
                      </a:r>
                      <a:endParaRPr lang="zh-CN" altLang="en-US" sz="1000" b="0" i="0" u="none" strike="noStrike" dirty="0">
                        <a:solidFill>
                          <a:srgbClr val="000000"/>
                        </a:solidFill>
                        <a:latin typeface="微软雅黑" pitchFamily="34" charset="-122"/>
                        <a:ea typeface="微软雅黑" pitchFamily="34" charset="-122"/>
                      </a:endParaRP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 </a:t>
                      </a:r>
                      <a:r>
                        <a:rPr lang="zh-CN" altLang="en-US" sz="1000" b="0" i="0" u="none" strike="noStrike" dirty="0">
                          <a:solidFill>
                            <a:srgbClr val="000000"/>
                          </a:solidFill>
                          <a:latin typeface="微软雅黑" pitchFamily="34" charset="-122"/>
                          <a:ea typeface="微软雅黑" pitchFamily="34" charset="-122"/>
                        </a:rPr>
                        <a:t>合同档案：系统更新合同建档并记录的过程</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 </a:t>
                      </a:r>
                      <a:r>
                        <a:rPr lang="zh-CN" altLang="en-US" sz="1000" b="0" i="0" u="none" strike="noStrike" dirty="0">
                          <a:solidFill>
                            <a:srgbClr val="000000"/>
                          </a:solidFill>
                          <a:latin typeface="微软雅黑" pitchFamily="34" charset="-122"/>
                          <a:ea typeface="微软雅黑" pitchFamily="34" charset="-122"/>
                        </a:rPr>
                        <a:t>验收安装：系统更新验收安装并记录的过程</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 </a:t>
                      </a:r>
                      <a:r>
                        <a:rPr lang="zh-CN" altLang="en-US" sz="1000" b="0" i="0" u="none" strike="noStrike" dirty="0">
                          <a:solidFill>
                            <a:srgbClr val="000000"/>
                          </a:solidFill>
                          <a:latin typeface="微软雅黑" pitchFamily="34" charset="-122"/>
                          <a:ea typeface="微软雅黑" pitchFamily="34" charset="-122"/>
                        </a:rPr>
                        <a:t>调拨：系统</a:t>
                      </a:r>
                      <a:r>
                        <a:rPr lang="zh-CN" altLang="en-US" sz="1000" b="0" i="0" u="none" strike="noStrike" dirty="0" smtClean="0">
                          <a:solidFill>
                            <a:srgbClr val="000000"/>
                          </a:solidFill>
                          <a:latin typeface="微软雅黑" pitchFamily="34" charset="-122"/>
                          <a:ea typeface="微软雅黑" pitchFamily="34" charset="-122"/>
                        </a:rPr>
                        <a:t>更新记录设备调拨文档，</a:t>
                      </a:r>
                      <a:r>
                        <a:rPr lang="zh-CN" altLang="en-US" sz="1000" b="0" i="0" u="none" strike="noStrike" dirty="0">
                          <a:solidFill>
                            <a:srgbClr val="000000"/>
                          </a:solidFill>
                          <a:latin typeface="微软雅黑" pitchFamily="34" charset="-122"/>
                          <a:ea typeface="微软雅黑" pitchFamily="34" charset="-122"/>
                        </a:rPr>
                        <a:t>服务人员协助进行必要的调拨操作</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 </a:t>
                      </a:r>
                      <a:r>
                        <a:rPr lang="zh-CN" altLang="en-US" sz="1000" b="0" i="0" u="none" strike="noStrike" dirty="0">
                          <a:solidFill>
                            <a:srgbClr val="000000"/>
                          </a:solidFill>
                          <a:latin typeface="微软雅黑" pitchFamily="34" charset="-122"/>
                          <a:ea typeface="微软雅黑" pitchFamily="34" charset="-122"/>
                        </a:rPr>
                        <a:t>借用：系统</a:t>
                      </a:r>
                      <a:r>
                        <a:rPr lang="zh-CN" altLang="en-US" sz="1000" b="0" i="0" u="none" strike="noStrike" dirty="0" smtClean="0">
                          <a:solidFill>
                            <a:srgbClr val="000000"/>
                          </a:solidFill>
                          <a:latin typeface="微软雅黑" pitchFamily="34" charset="-122"/>
                          <a:ea typeface="微软雅黑" pitchFamily="34" charset="-122"/>
                        </a:rPr>
                        <a:t>更新记录设备借用文档，</a:t>
                      </a:r>
                      <a:r>
                        <a:rPr lang="zh-CN" altLang="en-US" sz="1000" b="0" i="0" u="none" strike="noStrike" dirty="0">
                          <a:solidFill>
                            <a:srgbClr val="000000"/>
                          </a:solidFill>
                          <a:latin typeface="微软雅黑" pitchFamily="34" charset="-122"/>
                          <a:ea typeface="微软雅黑" pitchFamily="34" charset="-122"/>
                        </a:rPr>
                        <a:t>服务人员协助进行必要的借用操作</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 </a:t>
                      </a:r>
                      <a:r>
                        <a:rPr lang="zh-CN" altLang="en-US" sz="1000" b="0" i="0" u="none" strike="noStrike" dirty="0">
                          <a:solidFill>
                            <a:srgbClr val="000000"/>
                          </a:solidFill>
                          <a:latin typeface="微软雅黑" pitchFamily="34" charset="-122"/>
                          <a:ea typeface="微软雅黑" pitchFamily="34" charset="-122"/>
                        </a:rPr>
                        <a:t>盘点：系统</a:t>
                      </a:r>
                      <a:r>
                        <a:rPr lang="zh-CN" altLang="en-US" sz="1000" b="0" i="0" u="none" strike="noStrike" dirty="0" smtClean="0">
                          <a:solidFill>
                            <a:srgbClr val="000000"/>
                          </a:solidFill>
                          <a:latin typeface="微软雅黑" pitchFamily="34" charset="-122"/>
                          <a:ea typeface="微软雅黑" pitchFamily="34" charset="-122"/>
                        </a:rPr>
                        <a:t>更新记录设备盘点文档，</a:t>
                      </a:r>
                      <a:r>
                        <a:rPr lang="zh-CN" altLang="en-US" sz="1000" b="0" i="0" u="none" strike="noStrike" dirty="0">
                          <a:solidFill>
                            <a:srgbClr val="000000"/>
                          </a:solidFill>
                          <a:latin typeface="微软雅黑" pitchFamily="34" charset="-122"/>
                          <a:ea typeface="微软雅黑" pitchFamily="34" charset="-122"/>
                        </a:rPr>
                        <a:t>服务人员协助进行必要的盘点操作</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2216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dirty="0">
                          <a:solidFill>
                            <a:srgbClr val="000000"/>
                          </a:solidFill>
                          <a:latin typeface="微软雅黑" pitchFamily="34" charset="-122"/>
                          <a:ea typeface="微软雅黑" pitchFamily="34" charset="-122"/>
                        </a:rPr>
                        <a:t>· </a:t>
                      </a:r>
                      <a:r>
                        <a:rPr lang="zh-CN" altLang="en-US" sz="1000" b="0" i="0" u="none" strike="noStrike" dirty="0">
                          <a:solidFill>
                            <a:srgbClr val="000000"/>
                          </a:solidFill>
                          <a:latin typeface="微软雅黑" pitchFamily="34" charset="-122"/>
                          <a:ea typeface="微软雅黑" pitchFamily="34" charset="-122"/>
                        </a:rPr>
                        <a:t>报废：系统</a:t>
                      </a:r>
                      <a:r>
                        <a:rPr lang="zh-CN" altLang="en-US" sz="1000" b="0" i="0" u="none" strike="noStrike" dirty="0" smtClean="0">
                          <a:solidFill>
                            <a:srgbClr val="000000"/>
                          </a:solidFill>
                          <a:latin typeface="微软雅黑" pitchFamily="34" charset="-122"/>
                          <a:ea typeface="微软雅黑" pitchFamily="34" charset="-122"/>
                        </a:rPr>
                        <a:t>更新记录设备报废文档，</a:t>
                      </a:r>
                      <a:r>
                        <a:rPr lang="zh-CN" altLang="en-US" sz="1000" b="0" i="0" u="none" strike="noStrike" dirty="0">
                          <a:solidFill>
                            <a:srgbClr val="000000"/>
                          </a:solidFill>
                          <a:latin typeface="微软雅黑" pitchFamily="34" charset="-122"/>
                          <a:ea typeface="微软雅黑" pitchFamily="34" charset="-122"/>
                        </a:rPr>
                        <a:t>服务人员协助进行必要的报废操作</a:t>
                      </a:r>
                    </a:p>
                  </a:txBody>
                  <a:tcPr marL="4437" marR="4437" marT="443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业务流程</a:t>
            </a:r>
            <a:endParaRPr lang="en-US" altLang="zh-CN" dirty="0" smtClean="0">
              <a:latin typeface="微软雅黑" pitchFamily="34" charset="-122"/>
              <a:ea typeface="微软雅黑" pitchFamily="34" charset="-122"/>
            </a:endParaRPr>
          </a:p>
        </p:txBody>
      </p:sp>
      <p:sp>
        <p:nvSpPr>
          <p:cNvPr id="7" name="Title 1"/>
          <p:cNvSpPr txBox="1">
            <a:spLocks/>
          </p:cNvSpPr>
          <p:nvPr/>
        </p:nvSpPr>
        <p:spPr bwMode="auto">
          <a:xfrm>
            <a:off x="-190536" y="3038475"/>
            <a:ext cx="9906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lgn="ctr" eaLnBrk="0" hangingPunct="0">
              <a:spcBef>
                <a:spcPct val="0"/>
              </a:spcBef>
              <a:defRPr/>
            </a:pPr>
            <a:r>
              <a:rPr kumimoji="0" lang="en-US" altLang="zh-CN" sz="2400" kern="0" dirty="0" smtClean="0">
                <a:solidFill>
                  <a:schemeClr val="tx2"/>
                </a:solidFill>
                <a:latin typeface="微软雅黑" pitchFamily="34" charset="-122"/>
                <a:ea typeface="微软雅黑" pitchFamily="34" charset="-122"/>
                <a:cs typeface="Meiryo UI" panose="020B0604030504040204" pitchFamily="50" charset="-128"/>
              </a:rPr>
              <a:t>Customer Trigger – A1 </a:t>
            </a:r>
            <a:r>
              <a:rPr kumimoji="0" lang="zh-CN" altLang="en-US" sz="2400" kern="0" dirty="0" smtClean="0">
                <a:solidFill>
                  <a:schemeClr val="tx2"/>
                </a:solidFill>
                <a:latin typeface="微软雅黑" pitchFamily="34" charset="-122"/>
                <a:ea typeface="微软雅黑" pitchFamily="34" charset="-122"/>
                <a:cs typeface="Meiryo UI" panose="020B0604030504040204" pitchFamily="50" charset="-128"/>
              </a:rPr>
              <a:t>客户请求</a:t>
            </a:r>
            <a:endParaRPr kumimoji="0" lang="en-US" altLang="zh-CN" sz="2400" b="1" i="0" u="none" strike="noStrike" kern="0" cap="none" spc="0" normalizeH="0" baseline="0" noProof="0" dirty="0" smtClean="0">
              <a:ln>
                <a:noFill/>
              </a:ln>
              <a:solidFill>
                <a:schemeClr val="tx2"/>
              </a:solidFill>
              <a:effectLst/>
              <a:uLnTx/>
              <a:uFillTx/>
              <a:latin typeface="微软雅黑" pitchFamily="34" charset="-122"/>
              <a:ea typeface="微软雅黑" pitchFamily="34" charset="-122"/>
              <a:cs typeface="Meiryo UI" panose="020B0604030504040204" pitchFamily="50" charset="-128"/>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流程符号说明</a:t>
            </a:r>
            <a:endParaRPr lang="en-US" altLang="zh-CN" dirty="0" smtClean="0">
              <a:latin typeface="微软雅黑" pitchFamily="34" charset="-122"/>
              <a:ea typeface="微软雅黑" pitchFamily="34" charset="-122"/>
            </a:endParaRPr>
          </a:p>
        </p:txBody>
      </p:sp>
      <p:pic>
        <p:nvPicPr>
          <p:cNvPr id="11" name="Picture 2"/>
          <p:cNvPicPr>
            <a:picLocks noChangeAspect="1" noChangeArrowheads="1"/>
          </p:cNvPicPr>
          <p:nvPr/>
        </p:nvPicPr>
        <p:blipFill>
          <a:blip r:embed="rId3" cstate="print"/>
          <a:srcRect/>
          <a:stretch>
            <a:fillRect/>
          </a:stretch>
        </p:blipFill>
        <p:spPr bwMode="auto">
          <a:xfrm>
            <a:off x="914372" y="1285860"/>
            <a:ext cx="923927" cy="620653"/>
          </a:xfrm>
          <a:prstGeom prst="rect">
            <a:avLst/>
          </a:prstGeom>
          <a:noFill/>
          <a:ln w="9525">
            <a:noFill/>
            <a:miter lim="800000"/>
            <a:headEnd/>
            <a:tailEnd/>
          </a:ln>
          <a:effectLst/>
        </p:spPr>
      </p:pic>
      <p:pic>
        <p:nvPicPr>
          <p:cNvPr id="12" name="Picture 3"/>
          <p:cNvPicPr>
            <a:picLocks noChangeAspect="1" noChangeArrowheads="1"/>
          </p:cNvPicPr>
          <p:nvPr/>
        </p:nvPicPr>
        <p:blipFill>
          <a:blip r:embed="rId4" cstate="print"/>
          <a:srcRect/>
          <a:stretch>
            <a:fillRect/>
          </a:stretch>
        </p:blipFill>
        <p:spPr bwMode="auto">
          <a:xfrm>
            <a:off x="876272" y="2071678"/>
            <a:ext cx="962027" cy="634225"/>
          </a:xfrm>
          <a:prstGeom prst="rect">
            <a:avLst/>
          </a:prstGeom>
          <a:noFill/>
          <a:ln w="9525">
            <a:noFill/>
            <a:miter lim="800000"/>
            <a:headEnd/>
            <a:tailEnd/>
          </a:ln>
          <a:effectLst/>
        </p:spPr>
      </p:pic>
      <p:pic>
        <p:nvPicPr>
          <p:cNvPr id="13" name="Picture 4"/>
          <p:cNvPicPr>
            <a:picLocks noChangeAspect="1" noChangeArrowheads="1"/>
          </p:cNvPicPr>
          <p:nvPr/>
        </p:nvPicPr>
        <p:blipFill>
          <a:blip r:embed="rId5" cstate="print"/>
          <a:srcRect/>
          <a:stretch>
            <a:fillRect/>
          </a:stretch>
        </p:blipFill>
        <p:spPr bwMode="auto">
          <a:xfrm>
            <a:off x="952472" y="2928934"/>
            <a:ext cx="666750" cy="666750"/>
          </a:xfrm>
          <a:prstGeom prst="rect">
            <a:avLst/>
          </a:prstGeom>
          <a:noFill/>
          <a:ln w="9525">
            <a:noFill/>
            <a:miter lim="800000"/>
            <a:headEnd/>
            <a:tailEnd/>
          </a:ln>
          <a:effectLst/>
        </p:spPr>
      </p:pic>
      <p:pic>
        <p:nvPicPr>
          <p:cNvPr id="15" name="Picture 6"/>
          <p:cNvPicPr>
            <a:picLocks noChangeAspect="1" noChangeArrowheads="1"/>
          </p:cNvPicPr>
          <p:nvPr/>
        </p:nvPicPr>
        <p:blipFill>
          <a:blip r:embed="rId6" cstate="print"/>
          <a:srcRect/>
          <a:stretch>
            <a:fillRect/>
          </a:stretch>
        </p:blipFill>
        <p:spPr bwMode="auto">
          <a:xfrm>
            <a:off x="923902" y="4500570"/>
            <a:ext cx="742950" cy="704850"/>
          </a:xfrm>
          <a:prstGeom prst="rect">
            <a:avLst/>
          </a:prstGeom>
          <a:noFill/>
          <a:ln w="9525">
            <a:noFill/>
            <a:miter lim="800000"/>
            <a:headEnd/>
            <a:tailEnd/>
          </a:ln>
          <a:effectLst/>
        </p:spPr>
      </p:pic>
      <p:pic>
        <p:nvPicPr>
          <p:cNvPr id="17" name="Picture 8"/>
          <p:cNvPicPr>
            <a:picLocks noChangeAspect="1" noChangeArrowheads="1"/>
          </p:cNvPicPr>
          <p:nvPr/>
        </p:nvPicPr>
        <p:blipFill>
          <a:blip r:embed="rId7" cstate="print"/>
          <a:srcRect/>
          <a:stretch>
            <a:fillRect/>
          </a:stretch>
        </p:blipFill>
        <p:spPr bwMode="auto">
          <a:xfrm>
            <a:off x="952472" y="6000768"/>
            <a:ext cx="685800" cy="476250"/>
          </a:xfrm>
          <a:prstGeom prst="rect">
            <a:avLst/>
          </a:prstGeom>
          <a:noFill/>
          <a:ln w="9525">
            <a:noFill/>
            <a:miter lim="800000"/>
            <a:headEnd/>
            <a:tailEnd/>
          </a:ln>
          <a:effectLst/>
        </p:spPr>
      </p:pic>
      <p:pic>
        <p:nvPicPr>
          <p:cNvPr id="18" name="Picture 9"/>
          <p:cNvPicPr>
            <a:picLocks noChangeAspect="1" noChangeArrowheads="1"/>
          </p:cNvPicPr>
          <p:nvPr/>
        </p:nvPicPr>
        <p:blipFill>
          <a:blip r:embed="rId8" cstate="print"/>
          <a:srcRect/>
          <a:stretch>
            <a:fillRect/>
          </a:stretch>
        </p:blipFill>
        <p:spPr bwMode="auto">
          <a:xfrm>
            <a:off x="5224469" y="2357430"/>
            <a:ext cx="314325" cy="333375"/>
          </a:xfrm>
          <a:prstGeom prst="rect">
            <a:avLst/>
          </a:prstGeom>
          <a:noFill/>
          <a:ln w="9525">
            <a:noFill/>
            <a:miter lim="800000"/>
            <a:headEnd/>
            <a:tailEnd/>
          </a:ln>
          <a:effectLst/>
        </p:spPr>
      </p:pic>
      <p:pic>
        <p:nvPicPr>
          <p:cNvPr id="19" name="Picture 10"/>
          <p:cNvPicPr>
            <a:picLocks noChangeAspect="1" noChangeArrowheads="1"/>
          </p:cNvPicPr>
          <p:nvPr/>
        </p:nvPicPr>
        <p:blipFill>
          <a:blip r:embed="rId9" cstate="print"/>
          <a:srcRect/>
          <a:stretch>
            <a:fillRect/>
          </a:stretch>
        </p:blipFill>
        <p:spPr bwMode="auto">
          <a:xfrm>
            <a:off x="5224469" y="3195638"/>
            <a:ext cx="314325" cy="304800"/>
          </a:xfrm>
          <a:prstGeom prst="rect">
            <a:avLst/>
          </a:prstGeom>
          <a:noFill/>
          <a:ln w="9525">
            <a:noFill/>
            <a:miter lim="800000"/>
            <a:headEnd/>
            <a:tailEnd/>
          </a:ln>
          <a:effectLst/>
        </p:spPr>
      </p:pic>
      <p:pic>
        <p:nvPicPr>
          <p:cNvPr id="20" name="Picture 11"/>
          <p:cNvPicPr>
            <a:picLocks noChangeAspect="1" noChangeArrowheads="1"/>
          </p:cNvPicPr>
          <p:nvPr/>
        </p:nvPicPr>
        <p:blipFill>
          <a:blip r:embed="rId10" cstate="print"/>
          <a:srcRect/>
          <a:stretch>
            <a:fillRect/>
          </a:stretch>
        </p:blipFill>
        <p:spPr bwMode="auto">
          <a:xfrm>
            <a:off x="5243519" y="4062416"/>
            <a:ext cx="295275" cy="266700"/>
          </a:xfrm>
          <a:prstGeom prst="rect">
            <a:avLst/>
          </a:prstGeom>
          <a:solidFill>
            <a:srgbClr val="FF0000"/>
          </a:solidFill>
          <a:ln w="9525">
            <a:noFill/>
            <a:miter lim="800000"/>
            <a:headEnd/>
            <a:tailEnd/>
          </a:ln>
          <a:effectLst/>
        </p:spPr>
      </p:pic>
      <p:pic>
        <p:nvPicPr>
          <p:cNvPr id="21" name="Picture 12"/>
          <p:cNvPicPr>
            <a:picLocks noChangeAspect="1" noChangeArrowheads="1"/>
          </p:cNvPicPr>
          <p:nvPr/>
        </p:nvPicPr>
        <p:blipFill>
          <a:blip r:embed="rId11" cstate="print"/>
          <a:srcRect/>
          <a:stretch>
            <a:fillRect/>
          </a:stretch>
        </p:blipFill>
        <p:spPr bwMode="auto">
          <a:xfrm>
            <a:off x="4881569" y="4772038"/>
            <a:ext cx="1000125" cy="514350"/>
          </a:xfrm>
          <a:prstGeom prst="rect">
            <a:avLst/>
          </a:prstGeom>
          <a:noFill/>
          <a:ln w="9525">
            <a:noFill/>
            <a:miter lim="800000"/>
            <a:headEnd/>
            <a:tailEnd/>
          </a:ln>
          <a:effectLst/>
        </p:spPr>
      </p:pic>
      <p:pic>
        <p:nvPicPr>
          <p:cNvPr id="22" name="Picture 13"/>
          <p:cNvPicPr>
            <a:picLocks noChangeAspect="1" noChangeArrowheads="1"/>
          </p:cNvPicPr>
          <p:nvPr/>
        </p:nvPicPr>
        <p:blipFill>
          <a:blip r:embed="rId12" cstate="print"/>
          <a:srcRect/>
          <a:stretch>
            <a:fillRect/>
          </a:stretch>
        </p:blipFill>
        <p:spPr bwMode="auto">
          <a:xfrm>
            <a:off x="5010156" y="5557856"/>
            <a:ext cx="714375" cy="514350"/>
          </a:xfrm>
          <a:prstGeom prst="rect">
            <a:avLst/>
          </a:prstGeom>
          <a:noFill/>
          <a:ln w="9525">
            <a:noFill/>
            <a:miter lim="800000"/>
            <a:headEnd/>
            <a:tailEnd/>
          </a:ln>
          <a:effectLst/>
        </p:spPr>
      </p:pic>
      <p:sp>
        <p:nvSpPr>
          <p:cNvPr id="23" name="TextBox 22"/>
          <p:cNvSpPr txBox="1"/>
          <p:nvPr/>
        </p:nvSpPr>
        <p:spPr>
          <a:xfrm>
            <a:off x="2095480" y="1428736"/>
            <a:ext cx="1143008"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业务角色</a:t>
            </a:r>
            <a:endParaRPr lang="zh-CN" altLang="en-US" sz="1200" b="0" dirty="0">
              <a:latin typeface="微软雅黑" pitchFamily="34" charset="-122"/>
              <a:ea typeface="微软雅黑" pitchFamily="34" charset="-122"/>
            </a:endParaRPr>
          </a:p>
        </p:txBody>
      </p:sp>
      <p:sp>
        <p:nvSpPr>
          <p:cNvPr id="24" name="TextBox 23"/>
          <p:cNvSpPr txBox="1"/>
          <p:nvPr/>
        </p:nvSpPr>
        <p:spPr>
          <a:xfrm>
            <a:off x="2095480" y="2285992"/>
            <a:ext cx="1143008"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系统操作</a:t>
            </a:r>
            <a:endParaRPr lang="zh-CN" altLang="en-US" sz="1200" b="0" dirty="0">
              <a:latin typeface="微软雅黑" pitchFamily="34" charset="-122"/>
              <a:ea typeface="微软雅黑" pitchFamily="34" charset="-122"/>
            </a:endParaRPr>
          </a:p>
        </p:txBody>
      </p:sp>
      <p:sp>
        <p:nvSpPr>
          <p:cNvPr id="25" name="TextBox 24"/>
          <p:cNvSpPr txBox="1"/>
          <p:nvPr/>
        </p:nvSpPr>
        <p:spPr>
          <a:xfrm>
            <a:off x="2095480" y="3071810"/>
            <a:ext cx="1357322"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操作动作</a:t>
            </a:r>
            <a:endParaRPr lang="zh-CN" altLang="en-US" sz="1200" b="0" dirty="0">
              <a:latin typeface="微软雅黑" pitchFamily="34" charset="-122"/>
              <a:ea typeface="微软雅黑" pitchFamily="34" charset="-122"/>
            </a:endParaRPr>
          </a:p>
        </p:txBody>
      </p:sp>
      <p:sp>
        <p:nvSpPr>
          <p:cNvPr id="27" name="TextBox 26"/>
          <p:cNvSpPr txBox="1"/>
          <p:nvPr/>
        </p:nvSpPr>
        <p:spPr>
          <a:xfrm>
            <a:off x="2095480" y="4643446"/>
            <a:ext cx="1357322"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系统操作动作</a:t>
            </a:r>
            <a:endParaRPr lang="zh-CN" altLang="en-US" sz="1200" b="0" dirty="0">
              <a:latin typeface="微软雅黑" pitchFamily="34" charset="-122"/>
              <a:ea typeface="微软雅黑" pitchFamily="34" charset="-122"/>
            </a:endParaRPr>
          </a:p>
        </p:txBody>
      </p:sp>
      <p:sp>
        <p:nvSpPr>
          <p:cNvPr id="29" name="TextBox 28"/>
          <p:cNvSpPr txBox="1"/>
          <p:nvPr/>
        </p:nvSpPr>
        <p:spPr>
          <a:xfrm>
            <a:off x="2095480" y="6000768"/>
            <a:ext cx="1143008"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参考表单</a:t>
            </a:r>
            <a:endParaRPr lang="zh-CN" altLang="en-US" sz="1200" b="0" dirty="0">
              <a:latin typeface="微软雅黑" pitchFamily="34" charset="-122"/>
              <a:ea typeface="微软雅黑" pitchFamily="34" charset="-122"/>
            </a:endParaRPr>
          </a:p>
        </p:txBody>
      </p:sp>
      <p:sp>
        <p:nvSpPr>
          <p:cNvPr id="30" name="TextBox 29"/>
          <p:cNvSpPr txBox="1"/>
          <p:nvPr/>
        </p:nvSpPr>
        <p:spPr>
          <a:xfrm>
            <a:off x="6238884" y="2357430"/>
            <a:ext cx="1143008"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邮件</a:t>
            </a:r>
            <a:endParaRPr lang="zh-CN" altLang="en-US" sz="1200" b="0" dirty="0">
              <a:latin typeface="微软雅黑" pitchFamily="34" charset="-122"/>
              <a:ea typeface="微软雅黑" pitchFamily="34" charset="-122"/>
            </a:endParaRPr>
          </a:p>
        </p:txBody>
      </p:sp>
      <p:sp>
        <p:nvSpPr>
          <p:cNvPr id="31" name="TextBox 30"/>
          <p:cNvSpPr txBox="1"/>
          <p:nvPr/>
        </p:nvSpPr>
        <p:spPr>
          <a:xfrm>
            <a:off x="6238884" y="3223439"/>
            <a:ext cx="1143008"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流程开始</a:t>
            </a:r>
            <a:endParaRPr lang="zh-CN" altLang="en-US" sz="1200" b="0" dirty="0">
              <a:latin typeface="微软雅黑" pitchFamily="34" charset="-122"/>
              <a:ea typeface="微软雅黑" pitchFamily="34" charset="-122"/>
            </a:endParaRPr>
          </a:p>
        </p:txBody>
      </p:sp>
      <p:sp>
        <p:nvSpPr>
          <p:cNvPr id="32" name="TextBox 31"/>
          <p:cNvSpPr txBox="1"/>
          <p:nvPr/>
        </p:nvSpPr>
        <p:spPr>
          <a:xfrm>
            <a:off x="6238884" y="4062416"/>
            <a:ext cx="1143008"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流程结束</a:t>
            </a:r>
            <a:endParaRPr lang="zh-CN" altLang="en-US" sz="1200" b="0" dirty="0">
              <a:latin typeface="微软雅黑" pitchFamily="34" charset="-122"/>
              <a:ea typeface="微软雅黑" pitchFamily="34" charset="-122"/>
            </a:endParaRPr>
          </a:p>
        </p:txBody>
      </p:sp>
      <p:sp>
        <p:nvSpPr>
          <p:cNvPr id="33" name="TextBox 32"/>
          <p:cNvSpPr txBox="1"/>
          <p:nvPr/>
        </p:nvSpPr>
        <p:spPr>
          <a:xfrm>
            <a:off x="6238884" y="4857760"/>
            <a:ext cx="1143008"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流程备注</a:t>
            </a:r>
            <a:endParaRPr lang="zh-CN" altLang="en-US" sz="1200" b="0" dirty="0">
              <a:latin typeface="微软雅黑" pitchFamily="34" charset="-122"/>
              <a:ea typeface="微软雅黑" pitchFamily="34" charset="-122"/>
            </a:endParaRPr>
          </a:p>
        </p:txBody>
      </p:sp>
      <p:sp>
        <p:nvSpPr>
          <p:cNvPr id="34" name="TextBox 33"/>
          <p:cNvSpPr txBox="1"/>
          <p:nvPr/>
        </p:nvSpPr>
        <p:spPr>
          <a:xfrm>
            <a:off x="6238884" y="5652331"/>
            <a:ext cx="1143008"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其他流程</a:t>
            </a:r>
            <a:endParaRPr lang="zh-CN" altLang="en-US" sz="1200" b="0" dirty="0">
              <a:latin typeface="微软雅黑" pitchFamily="34" charset="-122"/>
              <a:ea typeface="微软雅黑" pitchFamily="34" charset="-122"/>
            </a:endParaRPr>
          </a:p>
        </p:txBody>
      </p:sp>
      <p:pic>
        <p:nvPicPr>
          <p:cNvPr id="177153" name="Picture 1"/>
          <p:cNvPicPr>
            <a:picLocks noChangeAspect="1" noChangeArrowheads="1"/>
          </p:cNvPicPr>
          <p:nvPr/>
        </p:nvPicPr>
        <p:blipFill>
          <a:blip r:embed="rId13" cstate="print"/>
          <a:srcRect/>
          <a:stretch>
            <a:fillRect/>
          </a:stretch>
        </p:blipFill>
        <p:spPr bwMode="auto">
          <a:xfrm>
            <a:off x="952472" y="3643314"/>
            <a:ext cx="685800" cy="657225"/>
          </a:xfrm>
          <a:prstGeom prst="rect">
            <a:avLst/>
          </a:prstGeom>
          <a:noFill/>
          <a:ln w="9525">
            <a:noFill/>
            <a:miter lim="800000"/>
            <a:headEnd/>
            <a:tailEnd/>
          </a:ln>
          <a:effectLst/>
        </p:spPr>
      </p:pic>
      <p:sp>
        <p:nvSpPr>
          <p:cNvPr id="35" name="TextBox 34"/>
          <p:cNvSpPr txBox="1"/>
          <p:nvPr/>
        </p:nvSpPr>
        <p:spPr>
          <a:xfrm>
            <a:off x="2095480" y="3857628"/>
            <a:ext cx="1357322"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判断动作</a:t>
            </a:r>
            <a:endParaRPr lang="zh-CN" altLang="en-US" sz="1200" b="0" dirty="0">
              <a:latin typeface="微软雅黑" pitchFamily="34" charset="-122"/>
              <a:ea typeface="微软雅黑" pitchFamily="34" charset="-122"/>
            </a:endParaRPr>
          </a:p>
        </p:txBody>
      </p:sp>
      <p:pic>
        <p:nvPicPr>
          <p:cNvPr id="181249" name="Picture 1"/>
          <p:cNvPicPr>
            <a:picLocks noChangeAspect="1" noChangeArrowheads="1"/>
          </p:cNvPicPr>
          <p:nvPr/>
        </p:nvPicPr>
        <p:blipFill>
          <a:blip r:embed="rId14" cstate="print"/>
          <a:srcRect/>
          <a:stretch>
            <a:fillRect/>
          </a:stretch>
        </p:blipFill>
        <p:spPr bwMode="auto">
          <a:xfrm>
            <a:off x="952477" y="5357826"/>
            <a:ext cx="714375" cy="571500"/>
          </a:xfrm>
          <a:prstGeom prst="rect">
            <a:avLst/>
          </a:prstGeom>
          <a:noFill/>
          <a:ln w="9525">
            <a:noFill/>
            <a:miter lim="800000"/>
            <a:headEnd/>
            <a:tailEnd/>
          </a:ln>
          <a:effectLst/>
        </p:spPr>
      </p:pic>
      <p:sp>
        <p:nvSpPr>
          <p:cNvPr id="28" name="TextBox 27"/>
          <p:cNvSpPr txBox="1"/>
          <p:nvPr/>
        </p:nvSpPr>
        <p:spPr>
          <a:xfrm>
            <a:off x="2095480" y="5429264"/>
            <a:ext cx="1357322"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注释</a:t>
            </a:r>
            <a:endParaRPr lang="zh-CN" altLang="en-US" sz="1200" b="0" dirty="0">
              <a:latin typeface="微软雅黑" pitchFamily="34" charset="-122"/>
              <a:ea typeface="微软雅黑" pitchFamily="34" charset="-122"/>
            </a:endParaRPr>
          </a:p>
        </p:txBody>
      </p:sp>
      <p:pic>
        <p:nvPicPr>
          <p:cNvPr id="155649" name="Picture 1"/>
          <p:cNvPicPr>
            <a:picLocks noChangeAspect="1" noChangeArrowheads="1"/>
          </p:cNvPicPr>
          <p:nvPr/>
        </p:nvPicPr>
        <p:blipFill>
          <a:blip r:embed="rId15" cstate="print"/>
          <a:srcRect/>
          <a:stretch>
            <a:fillRect/>
          </a:stretch>
        </p:blipFill>
        <p:spPr bwMode="auto">
          <a:xfrm>
            <a:off x="5167314" y="1691822"/>
            <a:ext cx="485775" cy="390525"/>
          </a:xfrm>
          <a:prstGeom prst="rect">
            <a:avLst/>
          </a:prstGeom>
          <a:noFill/>
          <a:ln w="9525">
            <a:noFill/>
            <a:miter lim="800000"/>
            <a:headEnd/>
            <a:tailEnd/>
          </a:ln>
          <a:effectLst/>
        </p:spPr>
      </p:pic>
      <p:sp>
        <p:nvSpPr>
          <p:cNvPr id="36" name="TextBox 35"/>
          <p:cNvSpPr txBox="1"/>
          <p:nvPr/>
        </p:nvSpPr>
        <p:spPr>
          <a:xfrm>
            <a:off x="6238884" y="1734685"/>
            <a:ext cx="1143008" cy="276999"/>
          </a:xfrm>
          <a:prstGeom prst="rect">
            <a:avLst/>
          </a:prstGeom>
          <a:noFill/>
        </p:spPr>
        <p:txBody>
          <a:bodyPr wrap="square" rtlCol="0">
            <a:spAutoFit/>
          </a:bodyPr>
          <a:lstStyle/>
          <a:p>
            <a:r>
              <a:rPr lang="zh-CN" altLang="en-US" sz="1200" b="0" dirty="0" smtClean="0">
                <a:latin typeface="微软雅黑" pitchFamily="34" charset="-122"/>
                <a:ea typeface="微软雅黑" pitchFamily="34" charset="-122"/>
              </a:rPr>
              <a:t>系统信息</a:t>
            </a:r>
            <a:endParaRPr lang="zh-CN" altLang="en-US" sz="1200" b="0" dirty="0">
              <a:latin typeface="微软雅黑" pitchFamily="34" charset="-122"/>
              <a:ea typeface="微软雅黑" pitchFamily="34" charset="-122"/>
            </a:endParaRPr>
          </a:p>
        </p:txBody>
      </p:sp>
      <p:sp>
        <p:nvSpPr>
          <p:cNvPr id="38" name="Text Placeholder 3"/>
          <p:cNvSpPr txBox="1">
            <a:spLocks/>
          </p:cNvSpPr>
          <p:nvPr/>
        </p:nvSpPr>
        <p:spPr bwMode="auto">
          <a:xfrm>
            <a:off x="258763" y="571480"/>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zh-CN" altLang="en-US" sz="1600" b="0" kern="0" dirty="0" smtClean="0">
                <a:latin typeface="微软雅黑" pitchFamily="34" charset="-122"/>
                <a:ea typeface="微软雅黑" pitchFamily="34" charset="-122"/>
                <a:cs typeface="Meiryo UI" panose="020B0604030504040204" pitchFamily="50" charset="-128"/>
              </a:rPr>
              <a:t>流程符号说明</a:t>
            </a:r>
            <a:endParaRPr lang="en-US" altLang="zh-CN" sz="1600" b="0" kern="0" dirty="0" smtClean="0">
              <a:latin typeface="微软雅黑" pitchFamily="34" charset="-122"/>
              <a:ea typeface="微软雅黑" pitchFamily="34" charset="-122"/>
              <a:cs typeface="Meiryo UI" panose="020B0604030504040204" pitchFamily="50" charset="-128"/>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流程图: 资料带 187"/>
          <p:cNvSpPr/>
          <p:nvPr/>
        </p:nvSpPr>
        <p:spPr>
          <a:xfrm>
            <a:off x="5738724" y="407707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84143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3101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3" name="流程图: 资料带 162"/>
          <p:cNvSpPr/>
          <p:nvPr/>
        </p:nvSpPr>
        <p:spPr>
          <a:xfrm>
            <a:off x="1136576" y="335699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178884" y="3429000"/>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sp>
        <p:nvSpPr>
          <p:cNvPr id="145" name="流程图: 资料带 144"/>
          <p:cNvSpPr/>
          <p:nvPr/>
        </p:nvSpPr>
        <p:spPr>
          <a:xfrm>
            <a:off x="7329264" y="393914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零件记录表</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89" name="流程图: 资料带 188"/>
          <p:cNvSpPr/>
          <p:nvPr/>
        </p:nvSpPr>
        <p:spPr>
          <a:xfrm>
            <a:off x="5666716" y="50912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弹屏 条件</a:t>
            </a:r>
          </a:p>
        </p:txBody>
      </p:sp>
      <p:sp>
        <p:nvSpPr>
          <p:cNvPr id="164" name="流程图: 资料带 163"/>
          <p:cNvSpPr/>
          <p:nvPr/>
        </p:nvSpPr>
        <p:spPr>
          <a:xfrm>
            <a:off x="2360712" y="508822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弹屏 条件</a:t>
            </a:r>
          </a:p>
        </p:txBody>
      </p: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90" idx="1"/>
          </p:cNvCxnSpPr>
          <p:nvPr/>
        </p:nvCxnSpPr>
        <p:spPr bwMode="auto">
          <a:xfrm>
            <a:off x="3044788" y="3573016"/>
            <a:ext cx="0" cy="184371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5" name="直接连接符 134"/>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客户请求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维修</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A1-1 </a:t>
            </a:r>
            <a:r>
              <a:rPr lang="zh-CN" altLang="en-US" sz="1600" b="0" kern="0" dirty="0" smtClean="0">
                <a:latin typeface="微软雅黑" pitchFamily="34" charset="-122"/>
                <a:ea typeface="微软雅黑" pitchFamily="34" charset="-122"/>
                <a:cs typeface="Meiryo UI" panose="020B0604030504040204" pitchFamily="50" charset="-128"/>
              </a:rPr>
              <a:t>客户请求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维修</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5" name="矩形 54"/>
          <p:cNvSpPr/>
          <p:nvPr/>
        </p:nvSpPr>
        <p:spPr>
          <a:xfrm>
            <a:off x="848544" y="195370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r>
              <a:rPr lang="en-US" altLang="zh-CN" sz="800" b="0" dirty="0" smtClean="0">
                <a:solidFill>
                  <a:schemeClr val="tx1"/>
                </a:solidFill>
                <a:latin typeface="微软雅黑" pitchFamily="34" charset="-122"/>
                <a:ea typeface="微软雅黑" pitchFamily="34" charset="-122"/>
                <a:cs typeface="Meiryo UI" pitchFamily="50" charset="-128"/>
              </a:rPr>
              <a:t>APP </a:t>
            </a:r>
            <a:r>
              <a:rPr lang="zh-CN" altLang="en-US" sz="800" b="0" dirty="0" smtClean="0">
                <a:solidFill>
                  <a:schemeClr val="tx1"/>
                </a:solidFill>
                <a:latin typeface="微软雅黑" pitchFamily="34" charset="-122"/>
                <a:ea typeface="微软雅黑" pitchFamily="34" charset="-122"/>
                <a:cs typeface="Meiryo UI" pitchFamily="50" charset="-128"/>
              </a:rPr>
              <a:t>报修</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A1 – 1 : </a:t>
            </a:r>
            <a:r>
              <a:rPr lang="zh-CN" altLang="en-US" sz="800" dirty="0" smtClean="0">
                <a:solidFill>
                  <a:schemeClr val="tx1"/>
                </a:solidFill>
                <a:latin typeface="微软雅黑" pitchFamily="34" charset="-122"/>
                <a:ea typeface="微软雅黑" pitchFamily="34" charset="-122"/>
                <a:cs typeface="Meiryo UI" pitchFamily="50" charset="-128"/>
              </a:rPr>
              <a:t>客户请求 </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维修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63" name="流程图: 磁盘 62"/>
          <p:cNvSpPr/>
          <p:nvPr/>
        </p:nvSpPr>
        <p:spPr>
          <a:xfrm>
            <a:off x="84854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87" name="流程图: 磁盘 86"/>
          <p:cNvSpPr/>
          <p:nvPr/>
        </p:nvSpPr>
        <p:spPr>
          <a:xfrm>
            <a:off x="848544" y="6280828"/>
            <a:ext cx="504056" cy="244516"/>
          </a:xfrm>
          <a:prstGeom prst="flowChartMagneticDisk">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90" name="流程图: 磁盘 89"/>
          <p:cNvSpPr/>
          <p:nvPr/>
        </p:nvSpPr>
        <p:spPr>
          <a:xfrm>
            <a:off x="2792760"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弹屏</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95" name="直接箭头连接符 94"/>
          <p:cNvCxnSpPr>
            <a:stCxn id="55" idx="2"/>
            <a:endCxn id="63" idx="1"/>
          </p:cNvCxnSpPr>
          <p:nvPr/>
        </p:nvCxnSpPr>
        <p:spPr bwMode="auto">
          <a:xfrm>
            <a:off x="1100572" y="2420888"/>
            <a:ext cx="0" cy="357190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03" name="矩形 102"/>
          <p:cNvSpPr/>
          <p:nvPr/>
        </p:nvSpPr>
        <p:spPr>
          <a:xfrm>
            <a:off x="1496616"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接收维修请求</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1" name="直接箭头连接符 110"/>
          <p:cNvCxnSpPr>
            <a:stCxn id="103" idx="2"/>
            <a:endCxn id="109" idx="0"/>
          </p:cNvCxnSpPr>
          <p:nvPr/>
        </p:nvCxnSpPr>
        <p:spPr bwMode="auto">
          <a:xfrm>
            <a:off x="174864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14" name="直接箭头连接符 113"/>
          <p:cNvCxnSpPr>
            <a:stCxn id="109" idx="3"/>
            <a:endCxn id="112" idx="1"/>
          </p:cNvCxnSpPr>
          <p:nvPr/>
        </p:nvCxnSpPr>
        <p:spPr bwMode="auto">
          <a:xfrm>
            <a:off x="2000672"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39" name="矩形 138"/>
          <p:cNvSpPr/>
          <p:nvPr/>
        </p:nvSpPr>
        <p:spPr>
          <a:xfrm>
            <a:off x="848544" y="137764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发现设备异常</a:t>
            </a:r>
          </a:p>
        </p:txBody>
      </p:sp>
      <p:cxnSp>
        <p:nvCxnSpPr>
          <p:cNvPr id="73" name="直接箭头连接符 72"/>
          <p:cNvCxnSpPr>
            <a:stCxn id="139" idx="2"/>
            <a:endCxn id="55" idx="0"/>
          </p:cNvCxnSpPr>
          <p:nvPr/>
        </p:nvCxnSpPr>
        <p:spPr bwMode="auto">
          <a:xfrm>
            <a:off x="1100572" y="1844825"/>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8" name="矩形 77"/>
          <p:cNvSpPr/>
          <p:nvPr/>
        </p:nvSpPr>
        <p:spPr>
          <a:xfrm>
            <a:off x="2144688"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退回客户请求</a:t>
            </a:r>
          </a:p>
        </p:txBody>
      </p:sp>
      <p:cxnSp>
        <p:nvCxnSpPr>
          <p:cNvPr id="80" name="直接箭头连接符 79"/>
          <p:cNvCxnSpPr>
            <a:stCxn id="112" idx="0"/>
            <a:endCxn id="78" idx="2"/>
          </p:cNvCxnSpPr>
          <p:nvPr/>
        </p:nvCxnSpPr>
        <p:spPr bwMode="auto">
          <a:xfrm flipV="1">
            <a:off x="2396716"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3" name="矩形 112"/>
          <p:cNvSpPr/>
          <p:nvPr/>
        </p:nvSpPr>
        <p:spPr>
          <a:xfrm>
            <a:off x="2792760" y="483402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知悉维修请求</a:t>
            </a:r>
          </a:p>
        </p:txBody>
      </p:sp>
      <p:cxnSp>
        <p:nvCxnSpPr>
          <p:cNvPr id="116" name="直接箭头连接符 115"/>
          <p:cNvCxnSpPr>
            <a:endCxn id="113" idx="0"/>
          </p:cNvCxnSpPr>
          <p:nvPr/>
        </p:nvCxnSpPr>
        <p:spPr bwMode="auto">
          <a:xfrm>
            <a:off x="3044788" y="3573016"/>
            <a:ext cx="0" cy="126101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49" name="矩形 148"/>
          <p:cNvSpPr/>
          <p:nvPr/>
        </p:nvSpPr>
        <p:spPr>
          <a:xfrm>
            <a:off x="3440832" y="4257964"/>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执行设备维修</a:t>
            </a:r>
          </a:p>
        </p:txBody>
      </p:sp>
      <p:cxnSp>
        <p:nvCxnSpPr>
          <p:cNvPr id="151" name="直接箭头连接符 150"/>
          <p:cNvCxnSpPr>
            <a:endCxn id="149" idx="0"/>
          </p:cNvCxnSpPr>
          <p:nvPr/>
        </p:nvCxnSpPr>
        <p:spPr bwMode="auto">
          <a:xfrm>
            <a:off x="3692860" y="4149081"/>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04" name="形状 203"/>
          <p:cNvCxnSpPr>
            <a:stCxn id="55" idx="2"/>
            <a:endCxn id="103" idx="1"/>
          </p:cNvCxnSpPr>
          <p:nvPr/>
        </p:nvCxnSpPr>
        <p:spPr bwMode="auto">
          <a:xfrm rot="16200000" flipH="1">
            <a:off x="1127357" y="2394103"/>
            <a:ext cx="342475" cy="39604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19" name="流程图: 决策 218"/>
          <p:cNvSpPr/>
          <p:nvPr/>
        </p:nvSpPr>
        <p:spPr>
          <a:xfrm>
            <a:off x="3404828" y="3681901"/>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在保</a:t>
            </a:r>
          </a:p>
        </p:txBody>
      </p:sp>
      <p:sp>
        <p:nvSpPr>
          <p:cNvPr id="220" name="矩形 219"/>
          <p:cNvSpPr/>
          <p:nvPr/>
        </p:nvSpPr>
        <p:spPr>
          <a:xfrm>
            <a:off x="4088904"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联系厂商维修</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22" name="形状 221"/>
          <p:cNvCxnSpPr>
            <a:stCxn id="117" idx="3"/>
            <a:endCxn id="219" idx="0"/>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26" name="直接箭头连接符 225"/>
          <p:cNvCxnSpPr>
            <a:stCxn id="219" idx="3"/>
            <a:endCxn id="220" idx="1"/>
          </p:cNvCxnSpPr>
          <p:nvPr/>
        </p:nvCxnSpPr>
        <p:spPr bwMode="auto">
          <a:xfrm>
            <a:off x="3980892" y="3915491"/>
            <a:ext cx="108012"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5" name="流程图: 磁盘 244"/>
          <p:cNvSpPr/>
          <p:nvPr/>
        </p:nvSpPr>
        <p:spPr>
          <a:xfrm>
            <a:off x="214468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6" name="流程图: 磁盘 245"/>
          <p:cNvSpPr/>
          <p:nvPr/>
        </p:nvSpPr>
        <p:spPr>
          <a:xfrm>
            <a:off x="214468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247" idx="1"/>
          </p:cNvCxnSpPr>
          <p:nvPr/>
        </p:nvCxnSpPr>
        <p:spPr bwMode="auto">
          <a:xfrm>
            <a:off x="1748644"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52" name="直接箭头连接符 251"/>
          <p:cNvCxnSpPr>
            <a:stCxn id="112" idx="2"/>
            <a:endCxn id="245" idx="1"/>
          </p:cNvCxnSpPr>
          <p:nvPr/>
        </p:nvCxnSpPr>
        <p:spPr bwMode="auto">
          <a:xfrm rot="5400000">
            <a:off x="1330842" y="4638890"/>
            <a:ext cx="2131748" cy="158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6" name="直接箭头连接符 265"/>
          <p:cNvCxnSpPr>
            <a:stCxn id="178" idx="0"/>
          </p:cNvCxnSpPr>
          <p:nvPr/>
        </p:nvCxnSpPr>
        <p:spPr bwMode="auto">
          <a:xfrm flipV="1">
            <a:off x="5673080" y="2420889"/>
            <a:ext cx="0" cy="127915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7" name="矩形 266"/>
          <p:cNvSpPr/>
          <p:nvPr/>
        </p:nvSpPr>
        <p:spPr>
          <a:xfrm>
            <a:off x="5421052" y="1953708"/>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客户 签名</a:t>
            </a:r>
          </a:p>
        </p:txBody>
      </p:sp>
      <p:sp>
        <p:nvSpPr>
          <p:cNvPr id="268" name="矩形 267"/>
          <p:cNvSpPr/>
          <p:nvPr/>
        </p:nvSpPr>
        <p:spPr>
          <a:xfrm>
            <a:off x="6077508"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0" name="形状 269"/>
          <p:cNvCxnSpPr>
            <a:stCxn id="267" idx="3"/>
            <a:endCxn id="268" idx="0"/>
          </p:cNvCxnSpPr>
          <p:nvPr/>
        </p:nvCxnSpPr>
        <p:spPr bwMode="auto">
          <a:xfrm>
            <a:off x="5925108" y="2187298"/>
            <a:ext cx="404428"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72" name="直接箭头连接符 271"/>
          <p:cNvCxnSpPr>
            <a:stCxn id="268" idx="3"/>
          </p:cNvCxnSpPr>
          <p:nvPr/>
        </p:nvCxnSpPr>
        <p:spPr bwMode="auto">
          <a:xfrm>
            <a:off x="6581564"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67339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6581564"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0" name="流程图: 决策 279"/>
          <p:cNvSpPr/>
          <p:nvPr/>
        </p:nvSpPr>
        <p:spPr>
          <a:xfrm>
            <a:off x="6697960" y="4264315"/>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a:t>
            </a:r>
          </a:p>
        </p:txBody>
      </p:sp>
      <p:cxnSp>
        <p:nvCxnSpPr>
          <p:cNvPr id="282" name="直接箭头连接符 281"/>
          <p:cNvCxnSpPr>
            <a:stCxn id="273" idx="2"/>
            <a:endCxn id="280" idx="0"/>
          </p:cNvCxnSpPr>
          <p:nvPr/>
        </p:nvCxnSpPr>
        <p:spPr bwMode="auto">
          <a:xfrm>
            <a:off x="6985992" y="4149080"/>
            <a:ext cx="0" cy="11523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4" name="矩形 283"/>
          <p:cNvSpPr/>
          <p:nvPr/>
        </p:nvSpPr>
        <p:spPr>
          <a:xfrm>
            <a:off x="7390420"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填写零件记录</a:t>
            </a:r>
          </a:p>
        </p:txBody>
      </p:sp>
      <p:cxnSp>
        <p:nvCxnSpPr>
          <p:cNvPr id="286" name="直接箭头连接符 285"/>
          <p:cNvCxnSpPr>
            <a:stCxn id="280" idx="3"/>
            <a:endCxn id="284" idx="1"/>
          </p:cNvCxnSpPr>
          <p:nvPr/>
        </p:nvCxnSpPr>
        <p:spPr bwMode="auto">
          <a:xfrm flipV="1">
            <a:off x="7274024" y="4491554"/>
            <a:ext cx="116396" cy="635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89447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cxnSp>
        <p:nvCxnSpPr>
          <p:cNvPr id="292" name="形状 291"/>
          <p:cNvCxnSpPr>
            <a:stCxn id="284" idx="3"/>
            <a:endCxn id="287" idx="2"/>
          </p:cNvCxnSpPr>
          <p:nvPr/>
        </p:nvCxnSpPr>
        <p:spPr bwMode="auto">
          <a:xfrm flipV="1">
            <a:off x="7894476" y="4149081"/>
            <a:ext cx="252028" cy="342473"/>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3" name="矩形 292"/>
          <p:cNvSpPr/>
          <p:nvPr/>
        </p:nvSpPr>
        <p:spPr>
          <a:xfrm>
            <a:off x="789447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4650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5847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4650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6733964"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p:cNvCxnSpPr>
          <p:nvPr/>
        </p:nvCxnSpPr>
        <p:spPr bwMode="auto">
          <a:xfrm flipH="1">
            <a:off x="7202016" y="2763363"/>
            <a:ext cx="65645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6985992"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5093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3453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24382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stCxn id="78" idx="3"/>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9" name="流程图: 决策 318"/>
          <p:cNvSpPr/>
          <p:nvPr/>
        </p:nvSpPr>
        <p:spPr>
          <a:xfrm>
            <a:off x="4052900" y="4257964"/>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a:t>
            </a:r>
          </a:p>
        </p:txBody>
      </p:sp>
      <p:cxnSp>
        <p:nvCxnSpPr>
          <p:cNvPr id="325" name="直接箭头连接符 324"/>
          <p:cNvCxnSpPr>
            <a:stCxn id="149" idx="3"/>
            <a:endCxn id="319" idx="1"/>
          </p:cNvCxnSpPr>
          <p:nvPr/>
        </p:nvCxnSpPr>
        <p:spPr bwMode="auto">
          <a:xfrm>
            <a:off x="3944888" y="4491554"/>
            <a:ext cx="108012"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37" name="流程图: 决策 336"/>
          <p:cNvSpPr/>
          <p:nvPr/>
        </p:nvSpPr>
        <p:spPr>
          <a:xfrm>
            <a:off x="4736976" y="3681901"/>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a:t>
            </a:r>
          </a:p>
        </p:txBody>
      </p:sp>
      <p:cxnSp>
        <p:nvCxnSpPr>
          <p:cNvPr id="339" name="直接箭头连接符 338"/>
          <p:cNvCxnSpPr>
            <a:stCxn id="220" idx="3"/>
            <a:endCxn id="337" idx="1"/>
          </p:cNvCxnSpPr>
          <p:nvPr/>
        </p:nvCxnSpPr>
        <p:spPr bwMode="auto">
          <a:xfrm>
            <a:off x="4592960" y="391549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41" name="直接箭头连接符 340"/>
          <p:cNvCxnSpPr>
            <a:stCxn id="319" idx="3"/>
            <a:endCxn id="169" idx="1"/>
          </p:cNvCxnSpPr>
          <p:nvPr/>
        </p:nvCxnSpPr>
        <p:spPr bwMode="auto">
          <a:xfrm>
            <a:off x="4628964" y="4491554"/>
            <a:ext cx="144016" cy="635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43" name="直接箭头连接符 342"/>
          <p:cNvCxnSpPr>
            <a:stCxn id="337" idx="2"/>
            <a:endCxn id="169" idx="0"/>
          </p:cNvCxnSpPr>
          <p:nvPr/>
        </p:nvCxnSpPr>
        <p:spPr bwMode="auto">
          <a:xfrm>
            <a:off x="5025008" y="4149081"/>
            <a:ext cx="0" cy="11523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48" name="直接箭头连接符 347"/>
          <p:cNvCxnSpPr>
            <a:stCxn id="319" idx="2"/>
            <a:endCxn id="346" idx="0"/>
          </p:cNvCxnSpPr>
          <p:nvPr/>
        </p:nvCxnSpPr>
        <p:spPr bwMode="auto">
          <a:xfrm>
            <a:off x="4340932" y="4725144"/>
            <a:ext cx="0" cy="21602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49" name="流程图: 预定义过程 348"/>
          <p:cNvSpPr/>
          <p:nvPr/>
        </p:nvSpPr>
        <p:spPr>
          <a:xfrm>
            <a:off x="4646966" y="3177844"/>
            <a:ext cx="756084" cy="323164"/>
          </a:xfrm>
          <a:prstGeom prst="flowChartPredefinedProcess">
            <a:avLst/>
          </a:prstGeom>
          <a:solidFill>
            <a:schemeClr val="bg2">
              <a:lumMod val="20000"/>
              <a:lumOff val="8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厂家申请零件</a:t>
            </a:r>
          </a:p>
        </p:txBody>
      </p:sp>
      <p:cxnSp>
        <p:nvCxnSpPr>
          <p:cNvPr id="355" name="直接箭头连接符 354"/>
          <p:cNvCxnSpPr>
            <a:stCxn id="337" idx="0"/>
            <a:endCxn id="349" idx="2"/>
          </p:cNvCxnSpPr>
          <p:nvPr/>
        </p:nvCxnSpPr>
        <p:spPr bwMode="auto">
          <a:xfrm flipV="1">
            <a:off x="5025008" y="3501008"/>
            <a:ext cx="0" cy="18089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20147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912043" y="-41338"/>
            <a:ext cx="6350" cy="5148572"/>
          </a:xfrm>
          <a:prstGeom prst="bentConnector3">
            <a:avLst>
              <a:gd name="adj1" fmla="val -13050004"/>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905498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48950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维修</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a:endCxn id="219" idx="0"/>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3" name="流程图: 磁盘 392"/>
          <p:cNvSpPr/>
          <p:nvPr/>
        </p:nvSpPr>
        <p:spPr>
          <a:xfrm>
            <a:off x="409574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4" name="流程图: 磁盘 393"/>
          <p:cNvSpPr/>
          <p:nvPr/>
        </p:nvSpPr>
        <p:spPr>
          <a:xfrm>
            <a:off x="409574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42105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42105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07750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07750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675320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675320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89447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89447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23928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23928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427707"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4650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433" idx="1"/>
          </p:cNvCxnSpPr>
          <p:nvPr/>
        </p:nvCxnSpPr>
        <p:spPr bwMode="auto">
          <a:xfrm>
            <a:off x="6329536" y="4149080"/>
            <a:ext cx="0" cy="1267652"/>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80" idx="2"/>
            <a:endCxn id="401" idx="1"/>
          </p:cNvCxnSpPr>
          <p:nvPr/>
        </p:nvCxnSpPr>
        <p:spPr bwMode="auto">
          <a:xfrm>
            <a:off x="6985992" y="4731495"/>
            <a:ext cx="19236" cy="973269"/>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395" idx="1"/>
          </p:cNvCxnSpPr>
          <p:nvPr/>
        </p:nvCxnSpPr>
        <p:spPr bwMode="auto">
          <a:xfrm>
            <a:off x="5673080" y="4167227"/>
            <a:ext cx="0" cy="1537537"/>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49" idx="2"/>
            <a:endCxn id="391" idx="1"/>
          </p:cNvCxnSpPr>
          <p:nvPr/>
        </p:nvCxnSpPr>
        <p:spPr bwMode="auto">
          <a:xfrm>
            <a:off x="3692860" y="4725144"/>
            <a:ext cx="0" cy="979620"/>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8" name="直接箭头连接符 427"/>
          <p:cNvCxnSpPr>
            <a:stCxn id="319" idx="2"/>
            <a:endCxn id="393" idx="1"/>
          </p:cNvCxnSpPr>
          <p:nvPr/>
        </p:nvCxnSpPr>
        <p:spPr bwMode="auto">
          <a:xfrm rot="16200000" flipH="1">
            <a:off x="3854542" y="5211534"/>
            <a:ext cx="979620" cy="6840"/>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433" name="流程图: 磁盘 432"/>
          <p:cNvSpPr/>
          <p:nvPr/>
        </p:nvSpPr>
        <p:spPr>
          <a:xfrm>
            <a:off x="6077508"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0" name="矩形 119"/>
          <p:cNvSpPr/>
          <p:nvPr/>
        </p:nvSpPr>
        <p:spPr>
          <a:xfrm>
            <a:off x="6078302" y="4834029"/>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知悉维修结果</a:t>
            </a:r>
          </a:p>
        </p:txBody>
      </p:sp>
      <p:cxnSp>
        <p:nvCxnSpPr>
          <p:cNvPr id="122" name="直接箭头连接符 121"/>
          <p:cNvCxnSpPr>
            <a:stCxn id="268" idx="2"/>
            <a:endCxn id="120" idx="0"/>
          </p:cNvCxnSpPr>
          <p:nvPr/>
        </p:nvCxnSpPr>
        <p:spPr bwMode="auto">
          <a:xfrm rot="16200000" flipH="1">
            <a:off x="5987459" y="4491157"/>
            <a:ext cx="684949" cy="79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5" name="椭圆 124"/>
          <p:cNvSpPr/>
          <p:nvPr/>
        </p:nvSpPr>
        <p:spPr>
          <a:xfrm>
            <a:off x="738158" y="1512713"/>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6" name="椭圆 125"/>
          <p:cNvSpPr/>
          <p:nvPr/>
        </p:nvSpPr>
        <p:spPr>
          <a:xfrm>
            <a:off x="966790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46" name="流程图: 预定义过程 345"/>
          <p:cNvSpPr/>
          <p:nvPr/>
        </p:nvSpPr>
        <p:spPr>
          <a:xfrm>
            <a:off x="3980892" y="4941168"/>
            <a:ext cx="720080" cy="323164"/>
          </a:xfrm>
          <a:prstGeom prst="flowChartPredefinedProcess">
            <a:avLst/>
          </a:prstGeom>
          <a:solidFill>
            <a:schemeClr val="bg2">
              <a:lumMod val="20000"/>
              <a:lumOff val="8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   申请</a:t>
            </a:r>
          </a:p>
        </p:txBody>
      </p:sp>
      <p:sp>
        <p:nvSpPr>
          <p:cNvPr id="112" name="流程图: 决策 111"/>
          <p:cNvSpPr/>
          <p:nvPr/>
        </p:nvSpPr>
        <p:spPr>
          <a:xfrm>
            <a:off x="2144688"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2" name="线形标注 2(带强调线) 141"/>
          <p:cNvSpPr/>
          <p:nvPr/>
        </p:nvSpPr>
        <p:spPr>
          <a:xfrm>
            <a:off x="1579136" y="1700808"/>
            <a:ext cx="873534" cy="45719"/>
          </a:xfrm>
          <a:prstGeom prst="accentCallout2">
            <a:avLst>
              <a:gd name="adj1" fmla="val 18750"/>
              <a:gd name="adj2" fmla="val 8578"/>
              <a:gd name="adj3" fmla="val 289589"/>
              <a:gd name="adj4" fmla="val -12305"/>
              <a:gd name="adj5" fmla="val 612511"/>
              <a:gd name="adj6" fmla="val -40756"/>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选择服务内容扫描设备条码确认设备信息录入问题描述发送维修请求</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46" name="线形标注 2(带强调线) 145"/>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2" name="TextBox 151"/>
          <p:cNvSpPr txBox="1"/>
          <p:nvPr/>
        </p:nvSpPr>
        <p:spPr>
          <a:xfrm>
            <a:off x="3440832" y="4041357"/>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3" name="TextBox 152"/>
          <p:cNvSpPr txBox="1"/>
          <p:nvPr/>
        </p:nvSpPr>
        <p:spPr>
          <a:xfrm>
            <a:off x="3900904" y="3700047"/>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4" name="TextBox 153"/>
          <p:cNvSpPr txBox="1"/>
          <p:nvPr/>
        </p:nvSpPr>
        <p:spPr>
          <a:xfrm>
            <a:off x="949585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48950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70647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282540"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1" name="线形标注 2(带强调线) 160"/>
          <p:cNvSpPr/>
          <p:nvPr/>
        </p:nvSpPr>
        <p:spPr>
          <a:xfrm>
            <a:off x="5699646" y="3232959"/>
            <a:ext cx="621506" cy="82595"/>
          </a:xfrm>
          <a:prstGeom prst="accentCallout2">
            <a:avLst>
              <a:gd name="adj1" fmla="val 5313"/>
              <a:gd name="adj2" fmla="val 8592"/>
              <a:gd name="adj3" fmla="val 220588"/>
              <a:gd name="adj4" fmla="val -9561"/>
              <a:gd name="adj5" fmla="val 539228"/>
              <a:gd name="adj6" fmla="val -43547"/>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服务凭证同时体现维修结果（完成</a:t>
            </a:r>
            <a:r>
              <a:rPr lang="en-US" altLang="zh-CN" sz="800" b="0" dirty="0" smtClean="0">
                <a:solidFill>
                  <a:schemeClr val="tx1"/>
                </a:solidFill>
                <a:latin typeface="微软雅黑" pitchFamily="34" charset="-122"/>
                <a:ea typeface="微软雅黑" pitchFamily="34" charset="-122"/>
                <a:cs typeface="Meiryo UI" pitchFamily="50" charset="-128"/>
              </a:rPr>
              <a:t>/</a:t>
            </a:r>
            <a:r>
              <a:rPr lang="zh-CN" altLang="en-US" sz="800" b="0" dirty="0" smtClean="0">
                <a:solidFill>
                  <a:schemeClr val="tx1"/>
                </a:solidFill>
                <a:latin typeface="微软雅黑" pitchFamily="34" charset="-122"/>
                <a:ea typeface="微软雅黑" pitchFamily="34" charset="-122"/>
                <a:cs typeface="Meiryo UI" pitchFamily="50" charset="-128"/>
              </a:rPr>
              <a:t>未完成）</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66" name="TextBox 165"/>
          <p:cNvSpPr txBox="1"/>
          <p:nvPr/>
        </p:nvSpPr>
        <p:spPr>
          <a:xfrm>
            <a:off x="4340932" y="4725142"/>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8" name="TextBox 167"/>
          <p:cNvSpPr txBox="1"/>
          <p:nvPr/>
        </p:nvSpPr>
        <p:spPr>
          <a:xfrm>
            <a:off x="4548976" y="4256801"/>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69" name="矩形 168"/>
          <p:cNvSpPr/>
          <p:nvPr/>
        </p:nvSpPr>
        <p:spPr>
          <a:xfrm>
            <a:off x="4772980" y="426431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确认维修结果</a:t>
            </a:r>
          </a:p>
        </p:txBody>
      </p:sp>
      <p:sp>
        <p:nvSpPr>
          <p:cNvPr id="176" name="TextBox 175"/>
          <p:cNvSpPr txBox="1"/>
          <p:nvPr/>
        </p:nvSpPr>
        <p:spPr>
          <a:xfrm>
            <a:off x="5025008" y="4048871"/>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77" name="TextBox 176"/>
          <p:cNvSpPr txBox="1"/>
          <p:nvPr/>
        </p:nvSpPr>
        <p:spPr>
          <a:xfrm>
            <a:off x="5025008" y="350100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78" name="矩形 177"/>
          <p:cNvSpPr/>
          <p:nvPr/>
        </p:nvSpPr>
        <p:spPr>
          <a:xfrm>
            <a:off x="5421052" y="370004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cxnSp>
        <p:nvCxnSpPr>
          <p:cNvPr id="186" name="形状 185"/>
          <p:cNvCxnSpPr>
            <a:stCxn id="169" idx="3"/>
            <a:endCxn id="178" idx="2"/>
          </p:cNvCxnSpPr>
          <p:nvPr/>
        </p:nvCxnSpPr>
        <p:spPr bwMode="auto">
          <a:xfrm flipV="1">
            <a:off x="5277036" y="4167227"/>
            <a:ext cx="396044" cy="330678"/>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2" name="TextBox 191"/>
          <p:cNvSpPr txBox="1"/>
          <p:nvPr/>
        </p:nvSpPr>
        <p:spPr>
          <a:xfrm>
            <a:off x="7202016" y="4300343"/>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cxnSp>
        <p:nvCxnSpPr>
          <p:cNvPr id="194" name="肘形连接符 193"/>
          <p:cNvCxnSpPr>
            <a:stCxn id="280" idx="2"/>
            <a:endCxn id="287" idx="2"/>
          </p:cNvCxnSpPr>
          <p:nvPr/>
        </p:nvCxnSpPr>
        <p:spPr bwMode="auto">
          <a:xfrm rot="5400000" flipH="1" flipV="1">
            <a:off x="7275041" y="3860032"/>
            <a:ext cx="582414" cy="1160512"/>
          </a:xfrm>
          <a:prstGeom prst="bentConnector3">
            <a:avLst>
              <a:gd name="adj1" fmla="val -3925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7" name="TextBox 196"/>
          <p:cNvSpPr txBox="1"/>
          <p:nvPr/>
        </p:nvSpPr>
        <p:spPr>
          <a:xfrm>
            <a:off x="6970032" y="473149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grpSp>
        <p:nvGrpSpPr>
          <p:cNvPr id="167" name="组合 166"/>
          <p:cNvGrpSpPr/>
          <p:nvPr/>
        </p:nvGrpSpPr>
        <p:grpSpPr>
          <a:xfrm>
            <a:off x="1280592" y="2100183"/>
            <a:ext cx="886326" cy="425963"/>
            <a:chOff x="1280592" y="2100183"/>
            <a:chExt cx="886326" cy="425963"/>
          </a:xfrm>
        </p:grpSpPr>
        <p:sp>
          <p:nvSpPr>
            <p:cNvPr id="162" name="流程图: 资料带 161"/>
            <p:cNvSpPr/>
            <p:nvPr/>
          </p:nvSpPr>
          <p:spPr>
            <a:xfrm>
              <a:off x="1280592" y="2100183"/>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请求提交明细</a:t>
              </a:r>
            </a:p>
          </p:txBody>
        </p:sp>
        <p:sp>
          <p:nvSpPr>
            <p:cNvPr id="160" name="TextBox 159"/>
            <p:cNvSpPr txBox="1"/>
            <p:nvPr/>
          </p:nvSpPr>
          <p:spPr>
            <a:xfrm>
              <a:off x="1734870" y="2285992"/>
              <a:ext cx="432048" cy="215444"/>
            </a:xfrm>
            <a:prstGeom prst="rect">
              <a:avLst/>
            </a:prstGeom>
            <a:noFill/>
          </p:spPr>
          <p:txBody>
            <a:bodyPr wrap="square" rtlCol="0">
              <a:spAutoFit/>
            </a:bodyPr>
            <a:lstStyle/>
            <a:p>
              <a:r>
                <a:rPr lang="en-US" altLang="zh-CN" sz="800" dirty="0" smtClean="0">
                  <a:solidFill>
                    <a:srgbClr val="00B050"/>
                  </a:solidFill>
                  <a:latin typeface="微软雅黑" pitchFamily="34" charset="-122"/>
                  <a:ea typeface="微软雅黑" pitchFamily="34" charset="-122"/>
                </a:rPr>
                <a:t>R-1</a:t>
              </a:r>
              <a:endParaRPr lang="zh-CN" altLang="en-US" sz="800" dirty="0">
                <a:solidFill>
                  <a:srgbClr val="00B050"/>
                </a:solidFill>
                <a:latin typeface="微软雅黑" pitchFamily="34" charset="-122"/>
                <a:ea typeface="微软雅黑" pitchFamily="34" charset="-122"/>
              </a:endParaRPr>
            </a:p>
          </p:txBody>
        </p:sp>
      </p:grpSp>
      <p:sp>
        <p:nvSpPr>
          <p:cNvPr id="170" name="线形标注 2(带强调线) 169"/>
          <p:cNvSpPr/>
          <p:nvPr/>
        </p:nvSpPr>
        <p:spPr>
          <a:xfrm>
            <a:off x="6177136" y="1857364"/>
            <a:ext cx="621506" cy="82595"/>
          </a:xfrm>
          <a:prstGeom prst="accentCallout2">
            <a:avLst>
              <a:gd name="adj1" fmla="val 5313"/>
              <a:gd name="adj2" fmla="val 8592"/>
              <a:gd name="adj3" fmla="val 202137"/>
              <a:gd name="adj4" fmla="val -14465"/>
              <a:gd name="adj5" fmla="val 382390"/>
              <a:gd name="adj6" fmla="val -36191"/>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签名均为电子签名</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流程图: 资料带 233"/>
          <p:cNvSpPr/>
          <p:nvPr/>
        </p:nvSpPr>
        <p:spPr>
          <a:xfrm>
            <a:off x="4652240"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233" name="流程图: 资料带 232"/>
          <p:cNvSpPr/>
          <p:nvPr/>
        </p:nvSpPr>
        <p:spPr>
          <a:xfrm>
            <a:off x="853383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232" name="流程图: 资料带 231"/>
          <p:cNvSpPr/>
          <p:nvPr/>
        </p:nvSpPr>
        <p:spPr>
          <a:xfrm>
            <a:off x="796413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231" name="流程图: 资料带 230"/>
          <p:cNvSpPr/>
          <p:nvPr/>
        </p:nvSpPr>
        <p:spPr>
          <a:xfrm>
            <a:off x="6812004" y="3429000"/>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421" name="直接箭头连接符 420"/>
          <p:cNvCxnSpPr>
            <a:stCxn id="172" idx="2"/>
            <a:endCxn id="395" idx="1"/>
          </p:cNvCxnSpPr>
          <p:nvPr/>
        </p:nvCxnSpPr>
        <p:spPr bwMode="auto">
          <a:xfrm>
            <a:off x="5342680" y="4155429"/>
            <a:ext cx="0" cy="1555682"/>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29" name="流程图: 资料带 228"/>
          <p:cNvSpPr/>
          <p:nvPr/>
        </p:nvSpPr>
        <p:spPr>
          <a:xfrm>
            <a:off x="5293472" y="408315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sp>
        <p:nvSpPr>
          <p:cNvPr id="192" name="流程图: 资料带 191"/>
          <p:cNvSpPr/>
          <p:nvPr/>
        </p:nvSpPr>
        <p:spPr>
          <a:xfrm>
            <a:off x="3716136" y="3112183"/>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206" name="流程图: 资料带 205"/>
          <p:cNvSpPr/>
          <p:nvPr/>
        </p:nvSpPr>
        <p:spPr>
          <a:xfrm>
            <a:off x="1280592" y="2100183"/>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录入 标准</a:t>
            </a:r>
          </a:p>
        </p:txBody>
      </p:sp>
      <p:sp>
        <p:nvSpPr>
          <p:cNvPr id="191" name="流程图: 资料带 190"/>
          <p:cNvSpPr/>
          <p:nvPr/>
        </p:nvSpPr>
        <p:spPr>
          <a:xfrm>
            <a:off x="1130212" y="336717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stCxn id="117" idx="2"/>
            <a:endCxn id="207" idx="1"/>
          </p:cNvCxnSpPr>
          <p:nvPr/>
        </p:nvCxnSpPr>
        <p:spPr bwMode="auto">
          <a:xfrm>
            <a:off x="3044788" y="3579364"/>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5" name="直接连接符 134"/>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客户请求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其他服务</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A1-2 </a:t>
            </a:r>
            <a:r>
              <a:rPr lang="zh-CN" altLang="en-US" sz="1600" b="0" kern="0" dirty="0" smtClean="0">
                <a:latin typeface="微软雅黑" pitchFamily="34" charset="-122"/>
                <a:ea typeface="微软雅黑" pitchFamily="34" charset="-122"/>
                <a:cs typeface="Meiryo UI" panose="020B0604030504040204" pitchFamily="50" charset="-128"/>
              </a:rPr>
              <a:t>客户请求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其他服务</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5" name="矩形 54"/>
          <p:cNvSpPr/>
          <p:nvPr/>
        </p:nvSpPr>
        <p:spPr>
          <a:xfrm>
            <a:off x="848544" y="196005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r>
              <a:rPr lang="en-US" altLang="zh-CN" sz="800" b="0" dirty="0" smtClean="0">
                <a:solidFill>
                  <a:schemeClr val="tx1"/>
                </a:solidFill>
                <a:latin typeface="微软雅黑" pitchFamily="34" charset="-122"/>
                <a:ea typeface="微软雅黑" pitchFamily="34" charset="-122"/>
                <a:cs typeface="Meiryo UI" pitchFamily="50" charset="-128"/>
              </a:rPr>
              <a:t>APP </a:t>
            </a:r>
            <a:r>
              <a:rPr lang="zh-CN" altLang="en-US" sz="800" b="0" dirty="0" smtClean="0">
                <a:solidFill>
                  <a:schemeClr val="tx1"/>
                </a:solidFill>
                <a:latin typeface="微软雅黑" pitchFamily="34" charset="-122"/>
                <a:ea typeface="微软雅黑" pitchFamily="34" charset="-122"/>
                <a:cs typeface="Meiryo UI" pitchFamily="50" charset="-128"/>
              </a:rPr>
              <a:t>请求</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A1 – 2 : </a:t>
            </a:r>
            <a:r>
              <a:rPr lang="zh-CN" altLang="en-US" sz="800" dirty="0" smtClean="0">
                <a:solidFill>
                  <a:schemeClr val="tx1"/>
                </a:solidFill>
                <a:latin typeface="微软雅黑" pitchFamily="34" charset="-122"/>
                <a:ea typeface="微软雅黑" pitchFamily="34" charset="-122"/>
                <a:cs typeface="Meiryo UI" pitchFamily="50" charset="-128"/>
              </a:rPr>
              <a:t>客户请求 </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其他服务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63" name="流程图: 磁盘 62"/>
          <p:cNvSpPr/>
          <p:nvPr/>
        </p:nvSpPr>
        <p:spPr>
          <a:xfrm>
            <a:off x="848544" y="5999145"/>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87" name="流程图: 磁盘 86"/>
          <p:cNvSpPr/>
          <p:nvPr/>
        </p:nvSpPr>
        <p:spPr>
          <a:xfrm>
            <a:off x="848544" y="6287177"/>
            <a:ext cx="504056" cy="244516"/>
          </a:xfrm>
          <a:prstGeom prst="flowChartMagneticDisk">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03" name="矩形 102"/>
          <p:cNvSpPr/>
          <p:nvPr/>
        </p:nvSpPr>
        <p:spPr>
          <a:xfrm>
            <a:off x="1496616"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09" name="矩形 108"/>
          <p:cNvSpPr/>
          <p:nvPr/>
        </p:nvSpPr>
        <p:spPr>
          <a:xfrm>
            <a:off x="1496616" y="311218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1" name="直接箭头连接符 110"/>
          <p:cNvCxnSpPr>
            <a:stCxn id="103" idx="2"/>
            <a:endCxn id="109" idx="0"/>
          </p:cNvCxnSpPr>
          <p:nvPr/>
        </p:nvCxnSpPr>
        <p:spPr bwMode="auto">
          <a:xfrm>
            <a:off x="1748644" y="3003301"/>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14" name="直接箭头连接符 113"/>
          <p:cNvCxnSpPr>
            <a:stCxn id="109" idx="3"/>
            <a:endCxn id="112" idx="1"/>
          </p:cNvCxnSpPr>
          <p:nvPr/>
        </p:nvCxnSpPr>
        <p:spPr bwMode="auto">
          <a:xfrm>
            <a:off x="2000672" y="3345774"/>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12184"/>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45774"/>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39" name="矩形 138"/>
          <p:cNvSpPr/>
          <p:nvPr/>
        </p:nvSpPr>
        <p:spPr>
          <a:xfrm>
            <a:off x="848544" y="137764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其他服务需求</a:t>
            </a:r>
          </a:p>
        </p:txBody>
      </p:sp>
      <p:cxnSp>
        <p:nvCxnSpPr>
          <p:cNvPr id="73" name="直接箭头连接符 72"/>
          <p:cNvCxnSpPr>
            <a:stCxn id="139" idx="2"/>
            <a:endCxn id="55" idx="0"/>
          </p:cNvCxnSpPr>
          <p:nvPr/>
        </p:nvCxnSpPr>
        <p:spPr bwMode="auto">
          <a:xfrm>
            <a:off x="1100572" y="1844825"/>
            <a:ext cx="0" cy="11523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8" name="矩形 77"/>
          <p:cNvSpPr/>
          <p:nvPr/>
        </p:nvSpPr>
        <p:spPr>
          <a:xfrm>
            <a:off x="2144688"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退回客户请求</a:t>
            </a:r>
          </a:p>
        </p:txBody>
      </p:sp>
      <p:cxnSp>
        <p:nvCxnSpPr>
          <p:cNvPr id="80" name="直接箭头连接符 79"/>
          <p:cNvCxnSpPr>
            <a:stCxn id="112" idx="0"/>
            <a:endCxn id="78" idx="2"/>
          </p:cNvCxnSpPr>
          <p:nvPr/>
        </p:nvCxnSpPr>
        <p:spPr bwMode="auto">
          <a:xfrm flipV="1">
            <a:off x="2396716" y="3003301"/>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49" name="矩形 148"/>
          <p:cNvSpPr/>
          <p:nvPr/>
        </p:nvSpPr>
        <p:spPr>
          <a:xfrm>
            <a:off x="4233396" y="3688247"/>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执行客户请求</a:t>
            </a:r>
          </a:p>
        </p:txBody>
      </p:sp>
      <p:sp>
        <p:nvSpPr>
          <p:cNvPr id="172" name="矩形 171"/>
          <p:cNvSpPr/>
          <p:nvPr/>
        </p:nvSpPr>
        <p:spPr>
          <a:xfrm>
            <a:off x="5090652" y="3688249"/>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207" name="流程图: 磁盘 206"/>
          <p:cNvSpPr/>
          <p:nvPr/>
        </p:nvSpPr>
        <p:spPr>
          <a:xfrm>
            <a:off x="2792760"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22" name="形状 221"/>
          <p:cNvCxnSpPr>
            <a:stCxn id="117" idx="3"/>
            <a:endCxn id="178" idx="0"/>
          </p:cNvCxnSpPr>
          <p:nvPr/>
        </p:nvCxnSpPr>
        <p:spPr bwMode="auto">
          <a:xfrm>
            <a:off x="3296816" y="3345774"/>
            <a:ext cx="533696"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5" name="流程图: 磁盘 244"/>
          <p:cNvSpPr/>
          <p:nvPr/>
        </p:nvSpPr>
        <p:spPr>
          <a:xfrm>
            <a:off x="2144688"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6" name="流程图: 磁盘 245"/>
          <p:cNvSpPr/>
          <p:nvPr/>
        </p:nvSpPr>
        <p:spPr>
          <a:xfrm>
            <a:off x="2144688"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7" name="流程图: 磁盘 246"/>
          <p:cNvSpPr/>
          <p:nvPr/>
        </p:nvSpPr>
        <p:spPr>
          <a:xfrm>
            <a:off x="1496616"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52" name="直接箭头连接符 251"/>
          <p:cNvCxnSpPr>
            <a:stCxn id="112" idx="2"/>
            <a:endCxn id="245" idx="1"/>
          </p:cNvCxnSpPr>
          <p:nvPr/>
        </p:nvCxnSpPr>
        <p:spPr bwMode="auto">
          <a:xfrm rot="5400000">
            <a:off x="1330842" y="4645238"/>
            <a:ext cx="2131748" cy="158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2" name="直接箭头连接符 261"/>
          <p:cNvCxnSpPr>
            <a:stCxn id="149" idx="3"/>
            <a:endCxn id="172" idx="1"/>
          </p:cNvCxnSpPr>
          <p:nvPr/>
        </p:nvCxnSpPr>
        <p:spPr bwMode="auto">
          <a:xfrm>
            <a:off x="4737452" y="3921837"/>
            <a:ext cx="353200" cy="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6" name="直接箭头连接符 265"/>
          <p:cNvCxnSpPr>
            <a:stCxn id="172" idx="0"/>
            <a:endCxn id="267" idx="2"/>
          </p:cNvCxnSpPr>
          <p:nvPr/>
        </p:nvCxnSpPr>
        <p:spPr bwMode="auto">
          <a:xfrm flipV="1">
            <a:off x="5342680" y="2427235"/>
            <a:ext cx="0" cy="126101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7" name="矩形 266"/>
          <p:cNvSpPr/>
          <p:nvPr/>
        </p:nvSpPr>
        <p:spPr>
          <a:xfrm>
            <a:off x="5090652" y="196005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客户 签名</a:t>
            </a:r>
          </a:p>
        </p:txBody>
      </p:sp>
      <p:sp>
        <p:nvSpPr>
          <p:cNvPr id="268" name="矩形 267"/>
          <p:cNvSpPr/>
          <p:nvPr/>
        </p:nvSpPr>
        <p:spPr>
          <a:xfrm>
            <a:off x="5747108" y="368824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0" name="形状 269"/>
          <p:cNvCxnSpPr>
            <a:stCxn id="267" idx="3"/>
            <a:endCxn id="268" idx="0"/>
          </p:cNvCxnSpPr>
          <p:nvPr/>
        </p:nvCxnSpPr>
        <p:spPr bwMode="auto">
          <a:xfrm>
            <a:off x="5594708" y="2193645"/>
            <a:ext cx="404428"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72" name="直接箭头连接符 271"/>
          <p:cNvCxnSpPr>
            <a:stCxn id="268" idx="3"/>
          </p:cNvCxnSpPr>
          <p:nvPr/>
        </p:nvCxnSpPr>
        <p:spPr bwMode="auto">
          <a:xfrm>
            <a:off x="6251164" y="3921837"/>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6403564" y="368824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6251164" y="3921837"/>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564076" y="3688248"/>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cxnSp>
        <p:nvCxnSpPr>
          <p:cNvPr id="290" name="直接箭头连接符 289"/>
          <p:cNvCxnSpPr>
            <a:stCxn id="273" idx="3"/>
            <a:endCxn id="287" idx="1"/>
          </p:cNvCxnSpPr>
          <p:nvPr/>
        </p:nvCxnSpPr>
        <p:spPr bwMode="auto">
          <a:xfrm>
            <a:off x="6907620" y="3921837"/>
            <a:ext cx="656456"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3" name="矩形 292"/>
          <p:cNvSpPr/>
          <p:nvPr/>
        </p:nvSpPr>
        <p:spPr>
          <a:xfrm>
            <a:off x="7564076" y="311218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7816104" y="3579363"/>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528072" y="2536120"/>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7816104" y="3003300"/>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6403564" y="2536120"/>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p:cNvCxnSpPr>
          <p:nvPr/>
        </p:nvCxnSpPr>
        <p:spPr bwMode="auto">
          <a:xfrm flipH="1">
            <a:off x="6871616" y="2769710"/>
            <a:ext cx="65645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6655592" y="3003300"/>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220532" y="253612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104136" y="2769710"/>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8913426" y="311218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stCxn id="78" idx="3"/>
            <a:endCxn id="316" idx="1"/>
          </p:cNvCxnSpPr>
          <p:nvPr/>
        </p:nvCxnSpPr>
        <p:spPr bwMode="auto">
          <a:xfrm>
            <a:off x="2648744" y="276971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8871072" y="2536120"/>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578484"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815668" y="199035"/>
            <a:ext cx="6351" cy="4680520"/>
          </a:xfrm>
          <a:prstGeom prst="bentConnector3">
            <a:avLst>
              <a:gd name="adj1" fmla="val -13947839"/>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8724588" y="2769710"/>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159104" y="3003300"/>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226556" y="2542471"/>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处理</a:t>
            </a:r>
          </a:p>
        </p:txBody>
      </p:sp>
      <p:cxnSp>
        <p:nvCxnSpPr>
          <p:cNvPr id="388" name="直接箭头连接符 387"/>
          <p:cNvCxnSpPr>
            <a:stCxn id="376" idx="1"/>
            <a:endCxn id="365" idx="3"/>
          </p:cNvCxnSpPr>
          <p:nvPr/>
        </p:nvCxnSpPr>
        <p:spPr bwMode="auto">
          <a:xfrm flipH="1" flipV="1">
            <a:off x="4082540" y="2769711"/>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830512" y="3003301"/>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578484"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578484"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3" name="流程图: 磁盘 392"/>
          <p:cNvSpPr/>
          <p:nvPr/>
        </p:nvSpPr>
        <p:spPr>
          <a:xfrm>
            <a:off x="4233396"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4" name="流程图: 磁盘 393"/>
          <p:cNvSpPr/>
          <p:nvPr/>
        </p:nvSpPr>
        <p:spPr>
          <a:xfrm>
            <a:off x="4233396"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090652"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090652"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5747108"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5747108"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6422800"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6422800"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564077"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564077"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8908880"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8908880"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097307" y="4642964"/>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7816104" y="4155428"/>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5999136" y="4155427"/>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73" idx="2"/>
            <a:endCxn id="401" idx="1"/>
          </p:cNvCxnSpPr>
          <p:nvPr/>
        </p:nvCxnSpPr>
        <p:spPr bwMode="auto">
          <a:xfrm>
            <a:off x="6655592" y="4155427"/>
            <a:ext cx="19236" cy="155568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78" idx="2"/>
            <a:endCxn id="391" idx="1"/>
          </p:cNvCxnSpPr>
          <p:nvPr/>
        </p:nvCxnSpPr>
        <p:spPr bwMode="auto">
          <a:xfrm>
            <a:off x="3830512" y="4155429"/>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8" name="直接箭头连接符 427"/>
          <p:cNvCxnSpPr>
            <a:endCxn id="393" idx="1"/>
          </p:cNvCxnSpPr>
          <p:nvPr/>
        </p:nvCxnSpPr>
        <p:spPr bwMode="auto">
          <a:xfrm>
            <a:off x="4478583" y="4155429"/>
            <a:ext cx="684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5" name="椭圆 124"/>
          <p:cNvSpPr/>
          <p:nvPr/>
        </p:nvSpPr>
        <p:spPr>
          <a:xfrm>
            <a:off x="738158" y="1512713"/>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6" name="椭圆 125"/>
          <p:cNvSpPr/>
          <p:nvPr/>
        </p:nvSpPr>
        <p:spPr>
          <a:xfrm>
            <a:off x="9337508" y="328060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10892"/>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44688" y="3112184"/>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9596"/>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3003300"/>
            <a:ext cx="303992" cy="21431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171" name="直接箭头连接符 170"/>
          <p:cNvCxnSpPr/>
          <p:nvPr/>
        </p:nvCxnSpPr>
        <p:spPr bwMode="auto">
          <a:xfrm>
            <a:off x="1748644" y="3579364"/>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73" name="直接箭头连接符 172"/>
          <p:cNvCxnSpPr>
            <a:endCxn id="63" idx="1"/>
          </p:cNvCxnSpPr>
          <p:nvPr/>
        </p:nvCxnSpPr>
        <p:spPr bwMode="auto">
          <a:xfrm>
            <a:off x="1100572" y="2420886"/>
            <a:ext cx="0" cy="3578259"/>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78" name="矩形 177"/>
          <p:cNvSpPr/>
          <p:nvPr/>
        </p:nvSpPr>
        <p:spPr>
          <a:xfrm>
            <a:off x="3578484" y="3688249"/>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sp>
        <p:nvSpPr>
          <p:cNvPr id="184" name="TextBox 183"/>
          <p:cNvSpPr txBox="1"/>
          <p:nvPr/>
        </p:nvSpPr>
        <p:spPr>
          <a:xfrm>
            <a:off x="7376076" y="2561747"/>
            <a:ext cx="303992" cy="21431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85" name="TextBox 184"/>
          <p:cNvSpPr txBox="1"/>
          <p:nvPr/>
        </p:nvSpPr>
        <p:spPr>
          <a:xfrm>
            <a:off x="7952140" y="2529771"/>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86" name="TextBox 185"/>
          <p:cNvSpPr txBox="1"/>
          <p:nvPr/>
        </p:nvSpPr>
        <p:spPr>
          <a:xfrm>
            <a:off x="9185512" y="2934152"/>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87" name="TextBox 186"/>
          <p:cNvSpPr txBox="1"/>
          <p:nvPr/>
        </p:nvSpPr>
        <p:spPr>
          <a:xfrm>
            <a:off x="9165454" y="2347433"/>
            <a:ext cx="303992" cy="21431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196" name="形状 195"/>
          <p:cNvCxnSpPr>
            <a:stCxn id="55" idx="2"/>
            <a:endCxn id="103" idx="1"/>
          </p:cNvCxnSpPr>
          <p:nvPr/>
        </p:nvCxnSpPr>
        <p:spPr bwMode="auto">
          <a:xfrm rot="16200000" flipH="1">
            <a:off x="1127357" y="2400452"/>
            <a:ext cx="342474" cy="39604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9" name="线形标注 2(带强调线) 208"/>
          <p:cNvSpPr/>
          <p:nvPr/>
        </p:nvSpPr>
        <p:spPr>
          <a:xfrm>
            <a:off x="1579136" y="1821965"/>
            <a:ext cx="873534" cy="45719"/>
          </a:xfrm>
          <a:prstGeom prst="accentCallout2">
            <a:avLst>
              <a:gd name="adj1" fmla="val 18750"/>
              <a:gd name="adj2" fmla="val 8578"/>
              <a:gd name="adj3" fmla="val 185420"/>
              <a:gd name="adj4" fmla="val -15576"/>
              <a:gd name="adj5" fmla="val 279171"/>
              <a:gd name="adj6" fmla="val -26580"/>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录入请求描述发送客户请求</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211" name="线形标注 2(带强调线) 210"/>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25" name="直接箭头连接符 224"/>
          <p:cNvCxnSpPr>
            <a:stCxn id="178" idx="3"/>
            <a:endCxn id="149" idx="1"/>
          </p:cNvCxnSpPr>
          <p:nvPr/>
        </p:nvCxnSpPr>
        <p:spPr bwMode="auto">
          <a:xfrm flipV="1">
            <a:off x="4082540" y="3921837"/>
            <a:ext cx="150856" cy="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30" name="线形标注 2(带强调线) 229"/>
          <p:cNvSpPr/>
          <p:nvPr/>
        </p:nvSpPr>
        <p:spPr>
          <a:xfrm>
            <a:off x="5371844" y="3232959"/>
            <a:ext cx="621506" cy="82595"/>
          </a:xfrm>
          <a:prstGeom prst="accentCallout2">
            <a:avLst>
              <a:gd name="adj1" fmla="val 5313"/>
              <a:gd name="adj2" fmla="val 8592"/>
              <a:gd name="adj3" fmla="val 220588"/>
              <a:gd name="adj4" fmla="val -9561"/>
              <a:gd name="adj5" fmla="val 539228"/>
              <a:gd name="adj6" fmla="val -43547"/>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服务凭证同时体现执行结果（完成</a:t>
            </a:r>
            <a:r>
              <a:rPr lang="en-US" altLang="zh-CN" sz="800" b="0" dirty="0" smtClean="0">
                <a:solidFill>
                  <a:schemeClr val="tx1"/>
                </a:solidFill>
                <a:latin typeface="微软雅黑" pitchFamily="34" charset="-122"/>
                <a:ea typeface="微软雅黑" pitchFamily="34" charset="-122"/>
                <a:cs typeface="Meiryo UI" pitchFamily="50" charset="-128"/>
              </a:rPr>
              <a:t>/</a:t>
            </a:r>
            <a:r>
              <a:rPr lang="zh-CN" altLang="en-US" sz="800" b="0" dirty="0" smtClean="0">
                <a:solidFill>
                  <a:schemeClr val="tx1"/>
                </a:solidFill>
                <a:latin typeface="微软雅黑" pitchFamily="34" charset="-122"/>
                <a:ea typeface="微软雅黑" pitchFamily="34" charset="-122"/>
                <a:cs typeface="Meiryo UI" pitchFamily="50" charset="-128"/>
              </a:rPr>
              <a:t>未完成）</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业务流程</a:t>
            </a:r>
            <a:endParaRPr lang="en-US" altLang="zh-CN" dirty="0" smtClean="0">
              <a:latin typeface="微软雅黑" pitchFamily="34" charset="-122"/>
              <a:ea typeface="微软雅黑" pitchFamily="34" charset="-122"/>
            </a:endParaRPr>
          </a:p>
        </p:txBody>
      </p:sp>
      <p:sp>
        <p:nvSpPr>
          <p:cNvPr id="7" name="Title 1"/>
          <p:cNvSpPr txBox="1">
            <a:spLocks/>
          </p:cNvSpPr>
          <p:nvPr/>
        </p:nvSpPr>
        <p:spPr bwMode="auto">
          <a:xfrm>
            <a:off x="-190536" y="3038475"/>
            <a:ext cx="9906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lgn="ctr" eaLnBrk="0" hangingPunct="0">
              <a:spcBef>
                <a:spcPct val="0"/>
              </a:spcBef>
              <a:defRPr/>
            </a:pPr>
            <a:r>
              <a:rPr kumimoji="0" lang="en-US" altLang="zh-CN" sz="2400" kern="0" dirty="0" smtClean="0">
                <a:solidFill>
                  <a:schemeClr val="tx2"/>
                </a:solidFill>
                <a:latin typeface="微软雅黑" pitchFamily="34" charset="-122"/>
                <a:ea typeface="微软雅黑" pitchFamily="34" charset="-122"/>
                <a:cs typeface="Meiryo UI" panose="020B0604030504040204" pitchFamily="50" charset="-128"/>
              </a:rPr>
              <a:t>Planned Service – B1 </a:t>
            </a:r>
            <a:r>
              <a:rPr kumimoji="0" lang="zh-CN" altLang="en-US" sz="2400" kern="0" dirty="0" smtClean="0">
                <a:solidFill>
                  <a:schemeClr val="tx2"/>
                </a:solidFill>
                <a:latin typeface="微软雅黑" pitchFamily="34" charset="-122"/>
                <a:ea typeface="微软雅黑" pitchFamily="34" charset="-122"/>
                <a:cs typeface="Meiryo UI" panose="020B0604030504040204" pitchFamily="50" charset="-128"/>
              </a:rPr>
              <a:t>计划服务</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线形标注 2(带强调线) 141"/>
          <p:cNvSpPr/>
          <p:nvPr/>
        </p:nvSpPr>
        <p:spPr>
          <a:xfrm>
            <a:off x="1352600" y="2141579"/>
            <a:ext cx="873534" cy="45719"/>
          </a:xfrm>
          <a:prstGeom prst="accentCallout2">
            <a:avLst>
              <a:gd name="adj1" fmla="val 18750"/>
              <a:gd name="adj2" fmla="val 8578"/>
              <a:gd name="adj3" fmla="val 18750"/>
              <a:gd name="adj4" fmla="val -16667"/>
              <a:gd name="adj5" fmla="val 779182"/>
              <a:gd name="adj6" fmla="val -32033"/>
            </a:avLst>
          </a:prstGeom>
          <a:solidFill>
            <a:schemeClr val="bg1"/>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系统自行判断是否需要保养系统发送请求</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71" name="流程图: 资料带 170"/>
          <p:cNvSpPr/>
          <p:nvPr/>
        </p:nvSpPr>
        <p:spPr>
          <a:xfrm>
            <a:off x="953374" y="191683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触发 条件</a:t>
            </a:r>
          </a:p>
        </p:txBody>
      </p:sp>
      <p:sp>
        <p:nvSpPr>
          <p:cNvPr id="188" name="流程图: 资料带 187"/>
          <p:cNvSpPr/>
          <p:nvPr/>
        </p:nvSpPr>
        <p:spPr>
          <a:xfrm>
            <a:off x="5738724" y="407707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84143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3101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3" name="流程图: 资料带 162"/>
          <p:cNvSpPr/>
          <p:nvPr/>
        </p:nvSpPr>
        <p:spPr>
          <a:xfrm>
            <a:off x="1136576" y="335699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178884" y="3429000"/>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sp>
        <p:nvSpPr>
          <p:cNvPr id="145" name="流程图: 资料带 144"/>
          <p:cNvSpPr/>
          <p:nvPr/>
        </p:nvSpPr>
        <p:spPr>
          <a:xfrm>
            <a:off x="7329264" y="393914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零件记录表</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5" name="直接连接符 134"/>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计划服务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保养</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B1-3 </a:t>
            </a:r>
            <a:r>
              <a:rPr lang="zh-CN" altLang="en-US" sz="1600" b="0" kern="0" dirty="0" smtClean="0">
                <a:latin typeface="微软雅黑" pitchFamily="34" charset="-122"/>
                <a:ea typeface="微软雅黑" pitchFamily="34" charset="-122"/>
                <a:cs typeface="Meiryo UI" panose="020B0604030504040204" pitchFamily="50" charset="-128"/>
              </a:rPr>
              <a:t>计划服务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保养</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B1 – 3 : </a:t>
            </a:r>
            <a:r>
              <a:rPr lang="zh-CN" altLang="en-US" sz="800" dirty="0" smtClean="0">
                <a:solidFill>
                  <a:schemeClr val="tx1"/>
                </a:solidFill>
                <a:latin typeface="微软雅黑" pitchFamily="34" charset="-122"/>
                <a:ea typeface="微软雅黑" pitchFamily="34" charset="-122"/>
                <a:cs typeface="Meiryo UI" pitchFamily="50" charset="-128"/>
              </a:rPr>
              <a:t>计划服务</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保养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0" name="直接箭头连接符 79"/>
          <p:cNvCxnSpPr>
            <a:stCxn id="112" idx="0"/>
          </p:cNvCxnSpPr>
          <p:nvPr/>
        </p:nvCxnSpPr>
        <p:spPr bwMode="auto">
          <a:xfrm flipV="1">
            <a:off x="2396716"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20" name="矩形 219"/>
          <p:cNvSpPr/>
          <p:nvPr/>
        </p:nvSpPr>
        <p:spPr>
          <a:xfrm>
            <a:off x="4088904"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确认设备信息</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26" name="直接箭头连接符 225"/>
          <p:cNvCxnSpPr>
            <a:stCxn id="190" idx="3"/>
            <a:endCxn id="220" idx="1"/>
          </p:cNvCxnSpPr>
          <p:nvPr/>
        </p:nvCxnSpPr>
        <p:spPr bwMode="auto">
          <a:xfrm>
            <a:off x="3944888" y="391549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5" name="流程图: 磁盘 244"/>
          <p:cNvSpPr/>
          <p:nvPr/>
        </p:nvSpPr>
        <p:spPr>
          <a:xfrm>
            <a:off x="214468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6" name="流程图: 磁盘 245"/>
          <p:cNvSpPr/>
          <p:nvPr/>
        </p:nvSpPr>
        <p:spPr>
          <a:xfrm>
            <a:off x="214468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247" idx="1"/>
          </p:cNvCxnSpPr>
          <p:nvPr/>
        </p:nvCxnSpPr>
        <p:spPr bwMode="auto">
          <a:xfrm>
            <a:off x="1748644"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52" name="直接箭头连接符 251"/>
          <p:cNvCxnSpPr>
            <a:stCxn id="112" idx="2"/>
            <a:endCxn id="245" idx="1"/>
          </p:cNvCxnSpPr>
          <p:nvPr/>
        </p:nvCxnSpPr>
        <p:spPr bwMode="auto">
          <a:xfrm rot="5400000">
            <a:off x="1330842" y="4638890"/>
            <a:ext cx="2131748" cy="158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6" name="直接箭头连接符 265"/>
          <p:cNvCxnSpPr>
            <a:stCxn id="178" idx="0"/>
          </p:cNvCxnSpPr>
          <p:nvPr/>
        </p:nvCxnSpPr>
        <p:spPr bwMode="auto">
          <a:xfrm flipV="1">
            <a:off x="5673080" y="2402743"/>
            <a:ext cx="0" cy="127915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7" name="矩形 266"/>
          <p:cNvSpPr/>
          <p:nvPr/>
        </p:nvSpPr>
        <p:spPr>
          <a:xfrm>
            <a:off x="5421052" y="1953708"/>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客户 签名</a:t>
            </a:r>
          </a:p>
        </p:txBody>
      </p:sp>
      <p:sp>
        <p:nvSpPr>
          <p:cNvPr id="268" name="矩形 267"/>
          <p:cNvSpPr/>
          <p:nvPr/>
        </p:nvSpPr>
        <p:spPr>
          <a:xfrm>
            <a:off x="6077508"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0" name="形状 269"/>
          <p:cNvCxnSpPr>
            <a:stCxn id="267" idx="3"/>
            <a:endCxn id="268" idx="0"/>
          </p:cNvCxnSpPr>
          <p:nvPr/>
        </p:nvCxnSpPr>
        <p:spPr bwMode="auto">
          <a:xfrm>
            <a:off x="5925108" y="2187298"/>
            <a:ext cx="404428"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72" name="直接箭头连接符 271"/>
          <p:cNvCxnSpPr>
            <a:stCxn id="268" idx="3"/>
          </p:cNvCxnSpPr>
          <p:nvPr/>
        </p:nvCxnSpPr>
        <p:spPr bwMode="auto">
          <a:xfrm>
            <a:off x="6581564"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67339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6581564"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0" name="流程图: 决策 279"/>
          <p:cNvSpPr/>
          <p:nvPr/>
        </p:nvSpPr>
        <p:spPr>
          <a:xfrm>
            <a:off x="6697960" y="4264315"/>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a:t>
            </a:r>
          </a:p>
        </p:txBody>
      </p:sp>
      <p:cxnSp>
        <p:nvCxnSpPr>
          <p:cNvPr id="282" name="直接箭头连接符 281"/>
          <p:cNvCxnSpPr>
            <a:stCxn id="273" idx="2"/>
            <a:endCxn id="280" idx="0"/>
          </p:cNvCxnSpPr>
          <p:nvPr/>
        </p:nvCxnSpPr>
        <p:spPr bwMode="auto">
          <a:xfrm>
            <a:off x="6985992" y="4149080"/>
            <a:ext cx="0" cy="11523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4" name="矩形 283"/>
          <p:cNvSpPr/>
          <p:nvPr/>
        </p:nvSpPr>
        <p:spPr>
          <a:xfrm>
            <a:off x="7390420"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填写零件记录</a:t>
            </a:r>
          </a:p>
        </p:txBody>
      </p:sp>
      <p:cxnSp>
        <p:nvCxnSpPr>
          <p:cNvPr id="286" name="直接箭头连接符 285"/>
          <p:cNvCxnSpPr>
            <a:stCxn id="280" idx="3"/>
            <a:endCxn id="284" idx="1"/>
          </p:cNvCxnSpPr>
          <p:nvPr/>
        </p:nvCxnSpPr>
        <p:spPr bwMode="auto">
          <a:xfrm flipV="1">
            <a:off x="7274024" y="4491554"/>
            <a:ext cx="116396" cy="635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89447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cxnSp>
        <p:nvCxnSpPr>
          <p:cNvPr id="292" name="形状 291"/>
          <p:cNvCxnSpPr>
            <a:stCxn id="284" idx="3"/>
            <a:endCxn id="287" idx="2"/>
          </p:cNvCxnSpPr>
          <p:nvPr/>
        </p:nvCxnSpPr>
        <p:spPr bwMode="auto">
          <a:xfrm flipV="1">
            <a:off x="7894476" y="4149081"/>
            <a:ext cx="252028" cy="342473"/>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3" name="矩形 292"/>
          <p:cNvSpPr/>
          <p:nvPr/>
        </p:nvSpPr>
        <p:spPr>
          <a:xfrm>
            <a:off x="789447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4650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5847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4650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6733964"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p:cNvCxnSpPr>
          <p:nvPr/>
        </p:nvCxnSpPr>
        <p:spPr bwMode="auto">
          <a:xfrm flipH="1">
            <a:off x="7202016" y="2763363"/>
            <a:ext cx="65645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6985992"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5093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3453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24382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39" name="直接箭头连接符 338"/>
          <p:cNvCxnSpPr>
            <a:stCxn id="220" idx="3"/>
          </p:cNvCxnSpPr>
          <p:nvPr/>
        </p:nvCxnSpPr>
        <p:spPr bwMode="auto">
          <a:xfrm>
            <a:off x="4592960" y="391549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20147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912043" y="-41338"/>
            <a:ext cx="6350" cy="5148572"/>
          </a:xfrm>
          <a:prstGeom prst="bentConnector3">
            <a:avLst>
              <a:gd name="adj1" fmla="val -13050004"/>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905498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48950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保养</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42105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42105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07750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07750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675320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675320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89447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89447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23928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23928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427707"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4650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6329536" y="4149080"/>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80" idx="2"/>
            <a:endCxn id="401" idx="1"/>
          </p:cNvCxnSpPr>
          <p:nvPr/>
        </p:nvCxnSpPr>
        <p:spPr bwMode="auto">
          <a:xfrm>
            <a:off x="6985992" y="4731495"/>
            <a:ext cx="19236" cy="973269"/>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214" idx="1"/>
          </p:cNvCxnSpPr>
          <p:nvPr/>
        </p:nvCxnSpPr>
        <p:spPr bwMode="auto">
          <a:xfrm>
            <a:off x="5673080" y="4149081"/>
            <a:ext cx="0" cy="1242851"/>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66790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44688"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4" name="TextBox 153"/>
          <p:cNvSpPr txBox="1"/>
          <p:nvPr/>
        </p:nvSpPr>
        <p:spPr>
          <a:xfrm>
            <a:off x="949585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48950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70647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282540"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1" name="线形标注 2(带强调线) 160"/>
          <p:cNvSpPr/>
          <p:nvPr/>
        </p:nvSpPr>
        <p:spPr>
          <a:xfrm>
            <a:off x="5699646" y="3232959"/>
            <a:ext cx="621506" cy="82595"/>
          </a:xfrm>
          <a:prstGeom prst="accentCallout2">
            <a:avLst>
              <a:gd name="adj1" fmla="val 5313"/>
              <a:gd name="adj2" fmla="val 8592"/>
              <a:gd name="adj3" fmla="val 220588"/>
              <a:gd name="adj4" fmla="val -9561"/>
              <a:gd name="adj5" fmla="val 539228"/>
              <a:gd name="adj6" fmla="val -43547"/>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服务凭证同时体现保养结果（完成</a:t>
            </a:r>
            <a:r>
              <a:rPr lang="en-US" altLang="zh-CN" sz="800" b="0" dirty="0" smtClean="0">
                <a:solidFill>
                  <a:schemeClr val="tx1"/>
                </a:solidFill>
                <a:latin typeface="微软雅黑" pitchFamily="34" charset="-122"/>
                <a:ea typeface="微软雅黑" pitchFamily="34" charset="-122"/>
                <a:cs typeface="Meiryo UI" pitchFamily="50" charset="-128"/>
              </a:rPr>
              <a:t>/</a:t>
            </a:r>
            <a:r>
              <a:rPr lang="zh-CN" altLang="en-US" sz="800" b="0" dirty="0" smtClean="0">
                <a:solidFill>
                  <a:schemeClr val="tx1"/>
                </a:solidFill>
                <a:latin typeface="微软雅黑" pitchFamily="34" charset="-122"/>
                <a:ea typeface="微软雅黑" pitchFamily="34" charset="-122"/>
                <a:cs typeface="Meiryo UI" pitchFamily="50" charset="-128"/>
              </a:rPr>
              <a:t>未完成）</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69" name="矩形 168"/>
          <p:cNvSpPr/>
          <p:nvPr/>
        </p:nvSpPr>
        <p:spPr>
          <a:xfrm>
            <a:off x="473697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执行设备保养</a:t>
            </a:r>
          </a:p>
        </p:txBody>
      </p:sp>
      <p:sp>
        <p:nvSpPr>
          <p:cNvPr id="178" name="矩形 177"/>
          <p:cNvSpPr/>
          <p:nvPr/>
        </p:nvSpPr>
        <p:spPr>
          <a:xfrm>
            <a:off x="5421052" y="3681901"/>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192" name="TextBox 191"/>
          <p:cNvSpPr txBox="1"/>
          <p:nvPr/>
        </p:nvSpPr>
        <p:spPr>
          <a:xfrm>
            <a:off x="7202016" y="4300343"/>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cxnSp>
        <p:nvCxnSpPr>
          <p:cNvPr id="194" name="肘形连接符 193"/>
          <p:cNvCxnSpPr>
            <a:stCxn id="280" idx="2"/>
            <a:endCxn id="287" idx="2"/>
          </p:cNvCxnSpPr>
          <p:nvPr/>
        </p:nvCxnSpPr>
        <p:spPr bwMode="auto">
          <a:xfrm rot="5400000" flipH="1" flipV="1">
            <a:off x="7275041" y="3860032"/>
            <a:ext cx="582414" cy="1160512"/>
          </a:xfrm>
          <a:prstGeom prst="bentConnector3">
            <a:avLst>
              <a:gd name="adj1" fmla="val -3925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7" name="TextBox 196"/>
          <p:cNvSpPr txBox="1"/>
          <p:nvPr/>
        </p:nvSpPr>
        <p:spPr>
          <a:xfrm>
            <a:off x="6970032" y="473149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67" name="矩形 166"/>
          <p:cNvSpPr/>
          <p:nvPr/>
        </p:nvSpPr>
        <p:spPr>
          <a:xfrm>
            <a:off x="848544" y="2529772"/>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70" name="椭圆 169"/>
          <p:cNvSpPr/>
          <p:nvPr/>
        </p:nvSpPr>
        <p:spPr>
          <a:xfrm>
            <a:off x="738158" y="2664840"/>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75" name="形状 174"/>
          <p:cNvCxnSpPr>
            <a:stCxn id="167" idx="2"/>
            <a:endCxn id="109" idx="1"/>
          </p:cNvCxnSpPr>
          <p:nvPr/>
        </p:nvCxnSpPr>
        <p:spPr bwMode="auto">
          <a:xfrm rot="16200000" flipH="1">
            <a:off x="1127357" y="2970167"/>
            <a:ext cx="342474" cy="39604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79" name="流程图: 磁盘 178"/>
          <p:cNvSpPr/>
          <p:nvPr/>
        </p:nvSpPr>
        <p:spPr>
          <a:xfrm>
            <a:off x="848544"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80" name="流程图: 磁盘 179"/>
          <p:cNvSpPr/>
          <p:nvPr/>
        </p:nvSpPr>
        <p:spPr>
          <a:xfrm>
            <a:off x="848544"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81" name="直接箭头连接符 180"/>
          <p:cNvCxnSpPr>
            <a:stCxn id="167" idx="2"/>
            <a:endCxn id="185" idx="1"/>
          </p:cNvCxnSpPr>
          <p:nvPr/>
        </p:nvCxnSpPr>
        <p:spPr bwMode="auto">
          <a:xfrm>
            <a:off x="1100572" y="2996952"/>
            <a:ext cx="0" cy="2394980"/>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4" name="流程图: 资料带 183"/>
          <p:cNvSpPr/>
          <p:nvPr/>
        </p:nvSpPr>
        <p:spPr>
          <a:xfrm>
            <a:off x="1208584" y="50912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85" name="流程图: 磁盘 184"/>
          <p:cNvSpPr/>
          <p:nvPr/>
        </p:nvSpPr>
        <p:spPr>
          <a:xfrm>
            <a:off x="848544" y="53919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cxnSp>
        <p:nvCxnSpPr>
          <p:cNvPr id="198" name="直接箭头连接符 197"/>
          <p:cNvCxnSpPr>
            <a:stCxn id="169" idx="3"/>
            <a:endCxn id="178" idx="1"/>
          </p:cNvCxnSpPr>
          <p:nvPr/>
        </p:nvCxnSpPr>
        <p:spPr bwMode="auto">
          <a:xfrm>
            <a:off x="5241032" y="3915491"/>
            <a:ext cx="18002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3" name="流程图: 决策 202"/>
          <p:cNvSpPr/>
          <p:nvPr/>
        </p:nvSpPr>
        <p:spPr>
          <a:xfrm>
            <a:off x="2138324" y="2529773"/>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p>
        </p:txBody>
      </p:sp>
      <p:sp>
        <p:nvSpPr>
          <p:cNvPr id="205" name="TextBox 204"/>
          <p:cNvSpPr txBox="1"/>
          <p:nvPr/>
        </p:nvSpPr>
        <p:spPr>
          <a:xfrm>
            <a:off x="2577306" y="255711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209" name="肘形连接符 208"/>
          <p:cNvCxnSpPr>
            <a:stCxn id="203" idx="0"/>
            <a:endCxn id="376" idx="0"/>
          </p:cNvCxnSpPr>
          <p:nvPr/>
        </p:nvCxnSpPr>
        <p:spPr bwMode="auto">
          <a:xfrm rot="16200000" flipH="1">
            <a:off x="3362467" y="1557658"/>
            <a:ext cx="6350" cy="1950580"/>
          </a:xfrm>
          <a:prstGeom prst="bentConnector3">
            <a:avLst>
              <a:gd name="adj1" fmla="val -1309254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12" name="TextBox 211"/>
          <p:cNvSpPr txBox="1"/>
          <p:nvPr/>
        </p:nvSpPr>
        <p:spPr>
          <a:xfrm>
            <a:off x="2200736" y="232067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213" name="流程图: 资料带 212"/>
          <p:cNvSpPr/>
          <p:nvPr/>
        </p:nvSpPr>
        <p:spPr>
          <a:xfrm>
            <a:off x="5781092" y="50912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214" name="流程图: 磁盘 213"/>
          <p:cNvSpPr/>
          <p:nvPr/>
        </p:nvSpPr>
        <p:spPr>
          <a:xfrm>
            <a:off x="5421052" y="53919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线形标注 2(带强调线) 141"/>
          <p:cNvSpPr/>
          <p:nvPr/>
        </p:nvSpPr>
        <p:spPr>
          <a:xfrm>
            <a:off x="1352600" y="2141579"/>
            <a:ext cx="873534" cy="45719"/>
          </a:xfrm>
          <a:prstGeom prst="accentCallout2">
            <a:avLst>
              <a:gd name="adj1" fmla="val 18750"/>
              <a:gd name="adj2" fmla="val 8578"/>
              <a:gd name="adj3" fmla="val 18750"/>
              <a:gd name="adj4" fmla="val -16667"/>
              <a:gd name="adj5" fmla="val 779182"/>
              <a:gd name="adj6" fmla="val -32033"/>
            </a:avLst>
          </a:prstGeom>
          <a:solidFill>
            <a:schemeClr val="bg1"/>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系统自行判断是否需要巡检系统发送请求</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71" name="流程图: 资料带 170"/>
          <p:cNvSpPr/>
          <p:nvPr/>
        </p:nvSpPr>
        <p:spPr>
          <a:xfrm>
            <a:off x="953374" y="191683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触发 条件</a:t>
            </a:r>
          </a:p>
        </p:txBody>
      </p:sp>
      <p:sp>
        <p:nvSpPr>
          <p:cNvPr id="188" name="流程图: 资料带 187"/>
          <p:cNvSpPr/>
          <p:nvPr/>
        </p:nvSpPr>
        <p:spPr>
          <a:xfrm>
            <a:off x="5054648" y="407786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680244"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169824"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3" name="流程图: 资料带 162"/>
          <p:cNvSpPr/>
          <p:nvPr/>
        </p:nvSpPr>
        <p:spPr>
          <a:xfrm>
            <a:off x="1136576" y="335699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178884" y="3429000"/>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计划服务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巡检</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B1-4 </a:t>
            </a:r>
            <a:r>
              <a:rPr lang="zh-CN" altLang="en-US" sz="1600" b="0" kern="0" dirty="0" smtClean="0">
                <a:latin typeface="微软雅黑" pitchFamily="34" charset="-122"/>
                <a:ea typeface="微软雅黑" pitchFamily="34" charset="-122"/>
                <a:cs typeface="Meiryo UI" panose="020B0604030504040204" pitchFamily="50" charset="-128"/>
              </a:rPr>
              <a:t>计划服务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巡检</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B1 – 4 : </a:t>
            </a:r>
            <a:r>
              <a:rPr lang="zh-CN" altLang="en-US" sz="800" dirty="0" smtClean="0">
                <a:solidFill>
                  <a:schemeClr val="tx1"/>
                </a:solidFill>
                <a:latin typeface="微软雅黑" pitchFamily="34" charset="-122"/>
                <a:ea typeface="微软雅黑" pitchFamily="34" charset="-122"/>
                <a:cs typeface="Meiryo UI" pitchFamily="50" charset="-128"/>
              </a:rPr>
              <a:t>计划服务</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巡检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0" name="直接箭头连接符 79"/>
          <p:cNvCxnSpPr>
            <a:stCxn id="112" idx="0"/>
          </p:cNvCxnSpPr>
          <p:nvPr/>
        </p:nvCxnSpPr>
        <p:spPr bwMode="auto">
          <a:xfrm flipV="1">
            <a:off x="2396716"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26" name="直接箭头连接符 225"/>
          <p:cNvCxnSpPr>
            <a:stCxn id="190" idx="3"/>
            <a:endCxn id="169" idx="1"/>
          </p:cNvCxnSpPr>
          <p:nvPr/>
        </p:nvCxnSpPr>
        <p:spPr bwMode="auto">
          <a:xfrm flipV="1">
            <a:off x="3944888" y="3915489"/>
            <a:ext cx="150380" cy="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5" name="流程图: 磁盘 244"/>
          <p:cNvSpPr/>
          <p:nvPr/>
        </p:nvSpPr>
        <p:spPr>
          <a:xfrm>
            <a:off x="214468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6" name="流程图: 磁盘 245"/>
          <p:cNvSpPr/>
          <p:nvPr/>
        </p:nvSpPr>
        <p:spPr>
          <a:xfrm>
            <a:off x="214468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247" idx="1"/>
          </p:cNvCxnSpPr>
          <p:nvPr/>
        </p:nvCxnSpPr>
        <p:spPr bwMode="auto">
          <a:xfrm>
            <a:off x="1748644"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52" name="直接箭头连接符 251"/>
          <p:cNvCxnSpPr>
            <a:stCxn id="112" idx="2"/>
            <a:endCxn id="245" idx="1"/>
          </p:cNvCxnSpPr>
          <p:nvPr/>
        </p:nvCxnSpPr>
        <p:spPr bwMode="auto">
          <a:xfrm rot="5400000">
            <a:off x="1330842" y="4638890"/>
            <a:ext cx="2131748" cy="158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8" name="矩形 267"/>
          <p:cNvSpPr/>
          <p:nvPr/>
        </p:nvSpPr>
        <p:spPr>
          <a:xfrm>
            <a:off x="6077508"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2" name="直接箭头连接符 271"/>
          <p:cNvCxnSpPr>
            <a:stCxn id="268" idx="3"/>
          </p:cNvCxnSpPr>
          <p:nvPr/>
        </p:nvCxnSpPr>
        <p:spPr bwMode="auto">
          <a:xfrm>
            <a:off x="6581564"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67339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6581564"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733288"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sp>
        <p:nvSpPr>
          <p:cNvPr id="293" name="矩形 292"/>
          <p:cNvSpPr/>
          <p:nvPr/>
        </p:nvSpPr>
        <p:spPr>
          <a:xfrm>
            <a:off x="7733288"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7985316"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697284"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7985316"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6733964"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a:endCxn id="301" idx="3"/>
          </p:cNvCxnSpPr>
          <p:nvPr/>
        </p:nvCxnSpPr>
        <p:spPr bwMode="auto">
          <a:xfrm flipH="1">
            <a:off x="7238020" y="2763363"/>
            <a:ext cx="45926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6985992"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389744"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273348"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082638"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040284"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831449" y="39256"/>
            <a:ext cx="6350" cy="4987384"/>
          </a:xfrm>
          <a:prstGeom prst="bentConnector3">
            <a:avLst>
              <a:gd name="adj1" fmla="val -13117169"/>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8893800"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328316"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巡检</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4736976"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4736976"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07750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07750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675320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675320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733289"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733289"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07809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07809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266519"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7985316"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6329536" y="4149080"/>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73" idx="2"/>
            <a:endCxn id="401" idx="1"/>
          </p:cNvCxnSpPr>
          <p:nvPr/>
        </p:nvCxnSpPr>
        <p:spPr bwMode="auto">
          <a:xfrm>
            <a:off x="6985992" y="4149080"/>
            <a:ext cx="19236" cy="155568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395" idx="1"/>
          </p:cNvCxnSpPr>
          <p:nvPr/>
        </p:nvCxnSpPr>
        <p:spPr bwMode="auto">
          <a:xfrm>
            <a:off x="4989004" y="4149875"/>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506720"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44688"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4" name="TextBox 153"/>
          <p:cNvSpPr txBox="1"/>
          <p:nvPr/>
        </p:nvSpPr>
        <p:spPr>
          <a:xfrm>
            <a:off x="9334666"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328316"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545288"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121352"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9" name="矩形 168"/>
          <p:cNvSpPr/>
          <p:nvPr/>
        </p:nvSpPr>
        <p:spPr>
          <a:xfrm>
            <a:off x="4095268" y="3681899"/>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执行客户请求</a:t>
            </a:r>
          </a:p>
        </p:txBody>
      </p:sp>
      <p:sp>
        <p:nvSpPr>
          <p:cNvPr id="178" name="矩形 177"/>
          <p:cNvSpPr/>
          <p:nvPr/>
        </p:nvSpPr>
        <p:spPr>
          <a:xfrm>
            <a:off x="4736976" y="3682695"/>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167" name="矩形 166"/>
          <p:cNvSpPr/>
          <p:nvPr/>
        </p:nvSpPr>
        <p:spPr>
          <a:xfrm>
            <a:off x="848544" y="2529772"/>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70" name="椭圆 169"/>
          <p:cNvSpPr/>
          <p:nvPr/>
        </p:nvSpPr>
        <p:spPr>
          <a:xfrm>
            <a:off x="738158" y="2664840"/>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75" name="形状 174"/>
          <p:cNvCxnSpPr>
            <a:stCxn id="167" idx="2"/>
            <a:endCxn id="109" idx="1"/>
          </p:cNvCxnSpPr>
          <p:nvPr/>
        </p:nvCxnSpPr>
        <p:spPr bwMode="auto">
          <a:xfrm rot="16200000" flipH="1">
            <a:off x="1127357" y="2970167"/>
            <a:ext cx="342474" cy="39604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79" name="流程图: 磁盘 178"/>
          <p:cNvSpPr/>
          <p:nvPr/>
        </p:nvSpPr>
        <p:spPr>
          <a:xfrm>
            <a:off x="848544"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80" name="流程图: 磁盘 179"/>
          <p:cNvSpPr/>
          <p:nvPr/>
        </p:nvSpPr>
        <p:spPr>
          <a:xfrm>
            <a:off x="848544"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81" name="直接箭头连接符 180"/>
          <p:cNvCxnSpPr>
            <a:stCxn id="167" idx="2"/>
            <a:endCxn id="179" idx="1"/>
          </p:cNvCxnSpPr>
          <p:nvPr/>
        </p:nvCxnSpPr>
        <p:spPr bwMode="auto">
          <a:xfrm>
            <a:off x="1100572" y="2996952"/>
            <a:ext cx="0" cy="270860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cxnSp>
        <p:nvCxnSpPr>
          <p:cNvPr id="198" name="直接箭头连接符 197"/>
          <p:cNvCxnSpPr>
            <a:stCxn id="169" idx="3"/>
            <a:endCxn id="178" idx="1"/>
          </p:cNvCxnSpPr>
          <p:nvPr/>
        </p:nvCxnSpPr>
        <p:spPr bwMode="auto">
          <a:xfrm>
            <a:off x="4599324" y="3915489"/>
            <a:ext cx="137652"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3" name="流程图: 决策 202"/>
          <p:cNvSpPr/>
          <p:nvPr/>
        </p:nvSpPr>
        <p:spPr>
          <a:xfrm>
            <a:off x="2138324" y="2529773"/>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p>
        </p:txBody>
      </p:sp>
      <p:sp>
        <p:nvSpPr>
          <p:cNvPr id="205" name="TextBox 204"/>
          <p:cNvSpPr txBox="1"/>
          <p:nvPr/>
        </p:nvSpPr>
        <p:spPr>
          <a:xfrm>
            <a:off x="2577306" y="255711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209" name="肘形连接符 208"/>
          <p:cNvCxnSpPr>
            <a:stCxn id="203" idx="0"/>
            <a:endCxn id="376" idx="0"/>
          </p:cNvCxnSpPr>
          <p:nvPr/>
        </p:nvCxnSpPr>
        <p:spPr bwMode="auto">
          <a:xfrm rot="16200000" flipH="1">
            <a:off x="3362467" y="1557658"/>
            <a:ext cx="6350" cy="1950580"/>
          </a:xfrm>
          <a:prstGeom prst="bentConnector3">
            <a:avLst>
              <a:gd name="adj1" fmla="val -1309254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12" name="TextBox 211"/>
          <p:cNvSpPr txBox="1"/>
          <p:nvPr/>
        </p:nvSpPr>
        <p:spPr>
          <a:xfrm>
            <a:off x="2200736" y="232067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5" name="矩形 154"/>
          <p:cNvSpPr/>
          <p:nvPr/>
        </p:nvSpPr>
        <p:spPr>
          <a:xfrm>
            <a:off x="5393432" y="3682695"/>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服务人员签名</a:t>
            </a:r>
          </a:p>
        </p:txBody>
      </p:sp>
      <p:cxnSp>
        <p:nvCxnSpPr>
          <p:cNvPr id="160" name="直接箭头连接符 159"/>
          <p:cNvCxnSpPr>
            <a:stCxn id="178" idx="3"/>
            <a:endCxn id="155" idx="1"/>
          </p:cNvCxnSpPr>
          <p:nvPr/>
        </p:nvCxnSpPr>
        <p:spPr bwMode="auto">
          <a:xfrm>
            <a:off x="5241032" y="3916285"/>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4" name="直接箭头连接符 163"/>
          <p:cNvCxnSpPr>
            <a:stCxn id="155" idx="3"/>
            <a:endCxn id="268" idx="1"/>
          </p:cNvCxnSpPr>
          <p:nvPr/>
        </p:nvCxnSpPr>
        <p:spPr bwMode="auto">
          <a:xfrm flipV="1">
            <a:off x="5897488" y="3915490"/>
            <a:ext cx="180020" cy="79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73" name="直接箭头连接符 172"/>
          <p:cNvCxnSpPr>
            <a:stCxn id="273" idx="3"/>
            <a:endCxn id="287" idx="1"/>
          </p:cNvCxnSpPr>
          <p:nvPr/>
        </p:nvCxnSpPr>
        <p:spPr bwMode="auto">
          <a:xfrm>
            <a:off x="7238020" y="3915490"/>
            <a:ext cx="495268"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18" name="直接连接符 117"/>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线形标注 2(带强调线) 141"/>
          <p:cNvSpPr/>
          <p:nvPr/>
        </p:nvSpPr>
        <p:spPr>
          <a:xfrm>
            <a:off x="1352600" y="2141579"/>
            <a:ext cx="873534" cy="45719"/>
          </a:xfrm>
          <a:prstGeom prst="accentCallout2">
            <a:avLst>
              <a:gd name="adj1" fmla="val 18750"/>
              <a:gd name="adj2" fmla="val 8578"/>
              <a:gd name="adj3" fmla="val 18750"/>
              <a:gd name="adj4" fmla="val -16667"/>
              <a:gd name="adj5" fmla="val 779182"/>
              <a:gd name="adj6" fmla="val -32033"/>
            </a:avLst>
          </a:prstGeom>
          <a:solidFill>
            <a:schemeClr val="bg1"/>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系统自行判断是否需要强检系统发送请求</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71" name="流程图: 资料带 170"/>
          <p:cNvSpPr/>
          <p:nvPr/>
        </p:nvSpPr>
        <p:spPr>
          <a:xfrm>
            <a:off x="953374" y="191683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触发 条件</a:t>
            </a:r>
          </a:p>
        </p:txBody>
      </p:sp>
      <p:sp>
        <p:nvSpPr>
          <p:cNvPr id="188" name="流程图: 资料带 187"/>
          <p:cNvSpPr/>
          <p:nvPr/>
        </p:nvSpPr>
        <p:spPr>
          <a:xfrm>
            <a:off x="5738724" y="407786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88019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6977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3" name="流程图: 资料带 162"/>
          <p:cNvSpPr/>
          <p:nvPr/>
        </p:nvSpPr>
        <p:spPr>
          <a:xfrm>
            <a:off x="1136576" y="335699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394908" y="408315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计划服务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强检</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B1-5 </a:t>
            </a:r>
            <a:r>
              <a:rPr lang="zh-CN" altLang="en-US" sz="1600" b="0" kern="0" dirty="0" smtClean="0">
                <a:latin typeface="微软雅黑" pitchFamily="34" charset="-122"/>
                <a:ea typeface="微软雅黑" pitchFamily="34" charset="-122"/>
                <a:cs typeface="Meiryo UI" panose="020B0604030504040204" pitchFamily="50" charset="-128"/>
              </a:rPr>
              <a:t>计划服务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强检</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B1 – 5 : </a:t>
            </a:r>
            <a:r>
              <a:rPr lang="zh-CN" altLang="en-US" sz="800" dirty="0" smtClean="0">
                <a:solidFill>
                  <a:schemeClr val="tx1"/>
                </a:solidFill>
                <a:latin typeface="微软雅黑" pitchFamily="34" charset="-122"/>
                <a:ea typeface="微软雅黑" pitchFamily="34" charset="-122"/>
                <a:cs typeface="Meiryo UI" pitchFamily="50" charset="-128"/>
              </a:rPr>
              <a:t>计划服务</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强检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37652"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2380" y="3339426"/>
            <a:ext cx="15038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0" name="直接箭头连接符 79"/>
          <p:cNvCxnSpPr>
            <a:stCxn id="112" idx="0"/>
            <a:endCxn id="203" idx="2"/>
          </p:cNvCxnSpPr>
          <p:nvPr/>
        </p:nvCxnSpPr>
        <p:spPr bwMode="auto">
          <a:xfrm flipV="1">
            <a:off x="2390352"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120" idx="1"/>
          </p:cNvCxnSpPr>
          <p:nvPr/>
        </p:nvCxnSpPr>
        <p:spPr bwMode="auto">
          <a:xfrm>
            <a:off x="1748644" y="3573016"/>
            <a:ext cx="0" cy="184371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8" name="矩形 267"/>
          <p:cNvSpPr/>
          <p:nvPr/>
        </p:nvSpPr>
        <p:spPr>
          <a:xfrm>
            <a:off x="65815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2" name="直接箭头连接符 271"/>
          <p:cNvCxnSpPr>
            <a:stCxn id="268" idx="3"/>
          </p:cNvCxnSpPr>
          <p:nvPr/>
        </p:nvCxnSpPr>
        <p:spPr bwMode="auto">
          <a:xfrm>
            <a:off x="7085620"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7238020"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7085620"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93323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sp>
        <p:nvSpPr>
          <p:cNvPr id="293" name="矩形 292"/>
          <p:cNvSpPr/>
          <p:nvPr/>
        </p:nvSpPr>
        <p:spPr>
          <a:xfrm>
            <a:off x="793323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8526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97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8526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723802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158" idx="2"/>
            <a:endCxn id="301" idx="3"/>
          </p:cNvCxnSpPr>
          <p:nvPr/>
        </p:nvCxnSpPr>
        <p:spPr bwMode="auto">
          <a:xfrm flipH="1" flipV="1">
            <a:off x="7742076" y="2763363"/>
            <a:ext cx="15515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7490048"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8969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7329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28258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240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931423" y="-60718"/>
            <a:ext cx="6350" cy="5187332"/>
          </a:xfrm>
          <a:prstGeom prst="bentConnector3">
            <a:avLst>
              <a:gd name="adj1" fmla="val -1304550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909374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52826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巡检</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421052"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421052"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58156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58156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725725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725725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93323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93323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27804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27804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466467"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8526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6833592" y="4149080"/>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73" idx="2"/>
            <a:endCxn id="401" idx="1"/>
          </p:cNvCxnSpPr>
          <p:nvPr/>
        </p:nvCxnSpPr>
        <p:spPr bwMode="auto">
          <a:xfrm>
            <a:off x="7490048" y="4149080"/>
            <a:ext cx="19236" cy="155568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189" idx="1"/>
          </p:cNvCxnSpPr>
          <p:nvPr/>
        </p:nvCxnSpPr>
        <p:spPr bwMode="auto">
          <a:xfrm>
            <a:off x="5673080" y="4149875"/>
            <a:ext cx="0" cy="1266857"/>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70666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38324"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4" name="TextBox 153"/>
          <p:cNvSpPr txBox="1"/>
          <p:nvPr/>
        </p:nvSpPr>
        <p:spPr>
          <a:xfrm>
            <a:off x="953461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52826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74523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321300"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9" name="矩形 168"/>
          <p:cNvSpPr/>
          <p:nvPr/>
        </p:nvSpPr>
        <p:spPr>
          <a:xfrm>
            <a:off x="4736976" y="3681899"/>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执行设备强检</a:t>
            </a:r>
          </a:p>
        </p:txBody>
      </p:sp>
      <p:sp>
        <p:nvSpPr>
          <p:cNvPr id="178" name="矩形 177"/>
          <p:cNvSpPr/>
          <p:nvPr/>
        </p:nvSpPr>
        <p:spPr>
          <a:xfrm>
            <a:off x="5421052" y="3682695"/>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167" name="矩形 166"/>
          <p:cNvSpPr/>
          <p:nvPr/>
        </p:nvSpPr>
        <p:spPr>
          <a:xfrm>
            <a:off x="848544" y="2529772"/>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70" name="椭圆 169"/>
          <p:cNvSpPr/>
          <p:nvPr/>
        </p:nvSpPr>
        <p:spPr>
          <a:xfrm>
            <a:off x="738158" y="2664840"/>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75" name="形状 174"/>
          <p:cNvCxnSpPr>
            <a:stCxn id="167" idx="2"/>
            <a:endCxn id="109" idx="1"/>
          </p:cNvCxnSpPr>
          <p:nvPr/>
        </p:nvCxnSpPr>
        <p:spPr bwMode="auto">
          <a:xfrm rot="16200000" flipH="1">
            <a:off x="1127357" y="2970167"/>
            <a:ext cx="342474" cy="39604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79" name="流程图: 磁盘 178"/>
          <p:cNvSpPr/>
          <p:nvPr/>
        </p:nvSpPr>
        <p:spPr>
          <a:xfrm>
            <a:off x="848544"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80" name="流程图: 磁盘 179"/>
          <p:cNvSpPr/>
          <p:nvPr/>
        </p:nvSpPr>
        <p:spPr>
          <a:xfrm>
            <a:off x="848544"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81" name="直接箭头连接符 180"/>
          <p:cNvCxnSpPr>
            <a:stCxn id="167" idx="2"/>
            <a:endCxn id="179" idx="1"/>
          </p:cNvCxnSpPr>
          <p:nvPr/>
        </p:nvCxnSpPr>
        <p:spPr bwMode="auto">
          <a:xfrm>
            <a:off x="1100572" y="2996952"/>
            <a:ext cx="0" cy="270860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cxnSp>
        <p:nvCxnSpPr>
          <p:cNvPr id="198" name="直接箭头连接符 197"/>
          <p:cNvCxnSpPr>
            <a:stCxn id="169" idx="3"/>
            <a:endCxn id="178" idx="1"/>
          </p:cNvCxnSpPr>
          <p:nvPr/>
        </p:nvCxnSpPr>
        <p:spPr bwMode="auto">
          <a:xfrm>
            <a:off x="5241032" y="3915489"/>
            <a:ext cx="180020"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3" name="流程图: 决策 202"/>
          <p:cNvSpPr/>
          <p:nvPr/>
        </p:nvSpPr>
        <p:spPr>
          <a:xfrm>
            <a:off x="2138324" y="2529773"/>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p>
        </p:txBody>
      </p:sp>
      <p:sp>
        <p:nvSpPr>
          <p:cNvPr id="205" name="TextBox 204"/>
          <p:cNvSpPr txBox="1"/>
          <p:nvPr/>
        </p:nvSpPr>
        <p:spPr>
          <a:xfrm>
            <a:off x="2577306" y="255711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209" name="肘形连接符 208"/>
          <p:cNvCxnSpPr>
            <a:stCxn id="203" idx="0"/>
            <a:endCxn id="376" idx="0"/>
          </p:cNvCxnSpPr>
          <p:nvPr/>
        </p:nvCxnSpPr>
        <p:spPr bwMode="auto">
          <a:xfrm rot="16200000" flipH="1">
            <a:off x="3362467" y="1557658"/>
            <a:ext cx="6350" cy="1950580"/>
          </a:xfrm>
          <a:prstGeom prst="bentConnector3">
            <a:avLst>
              <a:gd name="adj1" fmla="val -1309254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12" name="TextBox 211"/>
          <p:cNvSpPr txBox="1"/>
          <p:nvPr/>
        </p:nvSpPr>
        <p:spPr>
          <a:xfrm>
            <a:off x="2200736" y="232067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5" name="矩形 154"/>
          <p:cNvSpPr/>
          <p:nvPr/>
        </p:nvSpPr>
        <p:spPr>
          <a:xfrm>
            <a:off x="5969496" y="195370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科室 负责人签名</a:t>
            </a:r>
          </a:p>
        </p:txBody>
      </p:sp>
      <p:cxnSp>
        <p:nvCxnSpPr>
          <p:cNvPr id="173" name="直接箭头连接符 172"/>
          <p:cNvCxnSpPr>
            <a:stCxn id="273" idx="3"/>
            <a:endCxn id="287" idx="1"/>
          </p:cNvCxnSpPr>
          <p:nvPr/>
        </p:nvCxnSpPr>
        <p:spPr bwMode="auto">
          <a:xfrm>
            <a:off x="7742076" y="3915490"/>
            <a:ext cx="191160"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9" name="流程图: 资料带 118"/>
          <p:cNvSpPr/>
          <p:nvPr/>
        </p:nvSpPr>
        <p:spPr>
          <a:xfrm>
            <a:off x="1856656" y="51160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20" name="流程图: 磁盘 119"/>
          <p:cNvSpPr/>
          <p:nvPr/>
        </p:nvSpPr>
        <p:spPr>
          <a:xfrm>
            <a:off x="1496616"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8" name="矩形 127"/>
          <p:cNvSpPr/>
          <p:nvPr/>
        </p:nvSpPr>
        <p:spPr>
          <a:xfrm>
            <a:off x="4088904" y="368269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确认设备信息</a:t>
            </a:r>
          </a:p>
        </p:txBody>
      </p:sp>
      <p:cxnSp>
        <p:nvCxnSpPr>
          <p:cNvPr id="138" name="直接箭头连接符 137"/>
          <p:cNvCxnSpPr>
            <a:stCxn id="190" idx="3"/>
            <a:endCxn id="128" idx="1"/>
          </p:cNvCxnSpPr>
          <p:nvPr/>
        </p:nvCxnSpPr>
        <p:spPr bwMode="auto">
          <a:xfrm>
            <a:off x="3944888" y="3915491"/>
            <a:ext cx="144016" cy="79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6" name="直接箭头连接符 165"/>
          <p:cNvCxnSpPr>
            <a:stCxn id="128" idx="3"/>
            <a:endCxn id="169" idx="1"/>
          </p:cNvCxnSpPr>
          <p:nvPr/>
        </p:nvCxnSpPr>
        <p:spPr bwMode="auto">
          <a:xfrm flipV="1">
            <a:off x="4592960" y="3915489"/>
            <a:ext cx="144016"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77" name="形状 176"/>
          <p:cNvCxnSpPr>
            <a:stCxn id="178" idx="0"/>
            <a:endCxn id="155" idx="1"/>
          </p:cNvCxnSpPr>
          <p:nvPr/>
        </p:nvCxnSpPr>
        <p:spPr bwMode="auto">
          <a:xfrm rot="5400000" flipH="1" flipV="1">
            <a:off x="5073590" y="2786789"/>
            <a:ext cx="1495397" cy="296416"/>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83" name="形状 182"/>
          <p:cNvCxnSpPr>
            <a:stCxn id="155" idx="3"/>
            <a:endCxn id="268" idx="0"/>
          </p:cNvCxnSpPr>
          <p:nvPr/>
        </p:nvCxnSpPr>
        <p:spPr bwMode="auto">
          <a:xfrm>
            <a:off x="6473552" y="2187298"/>
            <a:ext cx="360040"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7" name="流程图: 资料带 186"/>
          <p:cNvSpPr/>
          <p:nvPr/>
        </p:nvSpPr>
        <p:spPr>
          <a:xfrm>
            <a:off x="5781092" y="51160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89" name="流程图: 磁盘 188"/>
          <p:cNvSpPr/>
          <p:nvPr/>
        </p:nvSpPr>
        <p:spPr>
          <a:xfrm>
            <a:off x="5421052"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01" name="直接连接符 200"/>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en-US" altLang="en-US" dirty="0" smtClean="0">
              <a:latin typeface="微软雅黑" pitchFamily="34" charset="-122"/>
              <a:ea typeface="微软雅黑" pitchFamily="34" charset="-122"/>
            </a:endParaRPr>
          </a:p>
        </p:txBody>
      </p:sp>
      <p:sp>
        <p:nvSpPr>
          <p:cNvPr id="4" name="内容占位符 3"/>
          <p:cNvSpPr>
            <a:spLocks noGrp="1"/>
          </p:cNvSpPr>
          <p:nvPr>
            <p:ph sz="quarter" idx="11"/>
          </p:nvPr>
        </p:nvSpPr>
        <p:spPr>
          <a:xfrm>
            <a:off x="244483" y="1223963"/>
            <a:ext cx="9432925" cy="4327338"/>
          </a:xfrm>
        </p:spPr>
        <p:txBody>
          <a:bodyPr/>
          <a:lstStyle/>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系统开发背景</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系统运行环境与架构</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系统模块</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系统角色及定义</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 数据结构关系</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 服务模式</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业务流程</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Customer Trigger – </a:t>
            </a:r>
            <a:r>
              <a:rPr lang="zh-CN" altLang="en-US" dirty="0" smtClean="0">
                <a:latin typeface="微软雅黑" pitchFamily="34" charset="-122"/>
                <a:ea typeface="微软雅黑" pitchFamily="34" charset="-122"/>
              </a:rPr>
              <a:t>客户请求</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Planned Service – </a:t>
            </a:r>
            <a:r>
              <a:rPr lang="zh-CN" altLang="en-US" dirty="0" smtClean="0">
                <a:latin typeface="微软雅黑" pitchFamily="34" charset="-122"/>
                <a:ea typeface="微软雅黑" pitchFamily="34" charset="-122"/>
              </a:rPr>
              <a:t>计划服务</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Planned Service – </a:t>
            </a:r>
            <a:r>
              <a:rPr lang="zh-CN" altLang="en-US" dirty="0" smtClean="0">
                <a:latin typeface="微软雅黑" pitchFamily="34" charset="-122"/>
                <a:ea typeface="微软雅黑" pitchFamily="34" charset="-122"/>
              </a:rPr>
              <a:t>服务请求</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pPr>
              <a:buNone/>
            </a:pP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线形标注 2(带强调线) 141"/>
          <p:cNvSpPr/>
          <p:nvPr/>
        </p:nvSpPr>
        <p:spPr>
          <a:xfrm>
            <a:off x="1352600" y="2141579"/>
            <a:ext cx="873534" cy="45719"/>
          </a:xfrm>
          <a:prstGeom prst="accentCallout2">
            <a:avLst>
              <a:gd name="adj1" fmla="val 18750"/>
              <a:gd name="adj2" fmla="val 8578"/>
              <a:gd name="adj3" fmla="val 18750"/>
              <a:gd name="adj4" fmla="val -16667"/>
              <a:gd name="adj5" fmla="val 779182"/>
              <a:gd name="adj6" fmla="val -32033"/>
            </a:avLst>
          </a:prstGeom>
          <a:solidFill>
            <a:schemeClr val="bg1"/>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系统自行判断是否需要校正系统发送请求</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71" name="流程图: 资料带 170"/>
          <p:cNvSpPr/>
          <p:nvPr/>
        </p:nvSpPr>
        <p:spPr>
          <a:xfrm>
            <a:off x="953374" y="191683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触发 条件</a:t>
            </a:r>
          </a:p>
        </p:txBody>
      </p:sp>
      <p:sp>
        <p:nvSpPr>
          <p:cNvPr id="188" name="流程图: 资料带 187"/>
          <p:cNvSpPr/>
          <p:nvPr/>
        </p:nvSpPr>
        <p:spPr>
          <a:xfrm>
            <a:off x="5738724" y="407786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88019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6977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3" name="流程图: 资料带 162"/>
          <p:cNvSpPr/>
          <p:nvPr/>
        </p:nvSpPr>
        <p:spPr>
          <a:xfrm>
            <a:off x="1136576" y="335699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394908" y="408315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计划服务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校正</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B1-6 </a:t>
            </a:r>
            <a:r>
              <a:rPr lang="zh-CN" altLang="en-US" sz="1600" b="0" kern="0" dirty="0" smtClean="0">
                <a:latin typeface="微软雅黑" pitchFamily="34" charset="-122"/>
                <a:ea typeface="微软雅黑" pitchFamily="34" charset="-122"/>
                <a:cs typeface="Meiryo UI" panose="020B0604030504040204" pitchFamily="50" charset="-128"/>
              </a:rPr>
              <a:t>计划服务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校正</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B1 – 6 : </a:t>
            </a:r>
            <a:r>
              <a:rPr lang="zh-CN" altLang="en-US" sz="800" dirty="0" smtClean="0">
                <a:solidFill>
                  <a:schemeClr val="tx1"/>
                </a:solidFill>
                <a:latin typeface="微软雅黑" pitchFamily="34" charset="-122"/>
                <a:ea typeface="微软雅黑" pitchFamily="34" charset="-122"/>
                <a:cs typeface="Meiryo UI" pitchFamily="50" charset="-128"/>
              </a:rPr>
              <a:t>计划服务</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校正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37652"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2380" y="3339426"/>
            <a:ext cx="15038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0" name="直接箭头连接符 79"/>
          <p:cNvCxnSpPr>
            <a:stCxn id="112" idx="0"/>
            <a:endCxn id="203" idx="2"/>
          </p:cNvCxnSpPr>
          <p:nvPr/>
        </p:nvCxnSpPr>
        <p:spPr bwMode="auto">
          <a:xfrm flipV="1">
            <a:off x="2390352"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120" idx="1"/>
          </p:cNvCxnSpPr>
          <p:nvPr/>
        </p:nvCxnSpPr>
        <p:spPr bwMode="auto">
          <a:xfrm>
            <a:off x="1748644" y="3573016"/>
            <a:ext cx="0" cy="184371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8" name="矩形 267"/>
          <p:cNvSpPr/>
          <p:nvPr/>
        </p:nvSpPr>
        <p:spPr>
          <a:xfrm>
            <a:off x="65815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2" name="直接箭头连接符 271"/>
          <p:cNvCxnSpPr>
            <a:stCxn id="268" idx="3"/>
          </p:cNvCxnSpPr>
          <p:nvPr/>
        </p:nvCxnSpPr>
        <p:spPr bwMode="auto">
          <a:xfrm>
            <a:off x="7085620"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7238020"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7085620"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93323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sp>
        <p:nvSpPr>
          <p:cNvPr id="293" name="矩形 292"/>
          <p:cNvSpPr/>
          <p:nvPr/>
        </p:nvSpPr>
        <p:spPr>
          <a:xfrm>
            <a:off x="793323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8526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97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8526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723802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158" idx="2"/>
            <a:endCxn id="301" idx="3"/>
          </p:cNvCxnSpPr>
          <p:nvPr/>
        </p:nvCxnSpPr>
        <p:spPr bwMode="auto">
          <a:xfrm flipH="1" flipV="1">
            <a:off x="7742076" y="2763363"/>
            <a:ext cx="15515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7490048"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8969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7329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28258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240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931423" y="-60718"/>
            <a:ext cx="6350" cy="5187332"/>
          </a:xfrm>
          <a:prstGeom prst="bentConnector3">
            <a:avLst>
              <a:gd name="adj1" fmla="val -1304550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909374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52826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巡检</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421052"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421052"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58156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58156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725725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725725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93323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93323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27804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27804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466467"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8526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6833592" y="4149080"/>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73" idx="2"/>
            <a:endCxn id="401" idx="1"/>
          </p:cNvCxnSpPr>
          <p:nvPr/>
        </p:nvCxnSpPr>
        <p:spPr bwMode="auto">
          <a:xfrm>
            <a:off x="7490048" y="4149080"/>
            <a:ext cx="19236" cy="155568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189" idx="1"/>
          </p:cNvCxnSpPr>
          <p:nvPr/>
        </p:nvCxnSpPr>
        <p:spPr bwMode="auto">
          <a:xfrm>
            <a:off x="5673080" y="4149875"/>
            <a:ext cx="0" cy="1266857"/>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70666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38324"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4" name="TextBox 153"/>
          <p:cNvSpPr txBox="1"/>
          <p:nvPr/>
        </p:nvSpPr>
        <p:spPr>
          <a:xfrm>
            <a:off x="953461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52826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74523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321300"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9" name="矩形 168"/>
          <p:cNvSpPr/>
          <p:nvPr/>
        </p:nvSpPr>
        <p:spPr>
          <a:xfrm>
            <a:off x="4736976" y="3681899"/>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执行设备校正</a:t>
            </a:r>
          </a:p>
        </p:txBody>
      </p:sp>
      <p:sp>
        <p:nvSpPr>
          <p:cNvPr id="178" name="矩形 177"/>
          <p:cNvSpPr/>
          <p:nvPr/>
        </p:nvSpPr>
        <p:spPr>
          <a:xfrm>
            <a:off x="5421052" y="3682695"/>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167" name="矩形 166"/>
          <p:cNvSpPr/>
          <p:nvPr/>
        </p:nvSpPr>
        <p:spPr>
          <a:xfrm>
            <a:off x="848544" y="2529772"/>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70" name="椭圆 169"/>
          <p:cNvSpPr/>
          <p:nvPr/>
        </p:nvSpPr>
        <p:spPr>
          <a:xfrm>
            <a:off x="738158" y="2664840"/>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75" name="形状 174"/>
          <p:cNvCxnSpPr>
            <a:stCxn id="167" idx="2"/>
            <a:endCxn id="109" idx="1"/>
          </p:cNvCxnSpPr>
          <p:nvPr/>
        </p:nvCxnSpPr>
        <p:spPr bwMode="auto">
          <a:xfrm rot="16200000" flipH="1">
            <a:off x="1127357" y="2970167"/>
            <a:ext cx="342474" cy="39604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79" name="流程图: 磁盘 178"/>
          <p:cNvSpPr/>
          <p:nvPr/>
        </p:nvSpPr>
        <p:spPr>
          <a:xfrm>
            <a:off x="848544"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80" name="流程图: 磁盘 179"/>
          <p:cNvSpPr/>
          <p:nvPr/>
        </p:nvSpPr>
        <p:spPr>
          <a:xfrm>
            <a:off x="848544"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81" name="直接箭头连接符 180"/>
          <p:cNvCxnSpPr>
            <a:stCxn id="167" idx="2"/>
            <a:endCxn id="179" idx="1"/>
          </p:cNvCxnSpPr>
          <p:nvPr/>
        </p:nvCxnSpPr>
        <p:spPr bwMode="auto">
          <a:xfrm>
            <a:off x="1100572" y="2996952"/>
            <a:ext cx="0" cy="270860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cxnSp>
        <p:nvCxnSpPr>
          <p:cNvPr id="198" name="直接箭头连接符 197"/>
          <p:cNvCxnSpPr>
            <a:stCxn id="169" idx="3"/>
            <a:endCxn id="178" idx="1"/>
          </p:cNvCxnSpPr>
          <p:nvPr/>
        </p:nvCxnSpPr>
        <p:spPr bwMode="auto">
          <a:xfrm>
            <a:off x="5241032" y="3915489"/>
            <a:ext cx="180020"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3" name="流程图: 决策 202"/>
          <p:cNvSpPr/>
          <p:nvPr/>
        </p:nvSpPr>
        <p:spPr>
          <a:xfrm>
            <a:off x="2138324" y="2529773"/>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p>
        </p:txBody>
      </p:sp>
      <p:sp>
        <p:nvSpPr>
          <p:cNvPr id="205" name="TextBox 204"/>
          <p:cNvSpPr txBox="1"/>
          <p:nvPr/>
        </p:nvSpPr>
        <p:spPr>
          <a:xfrm>
            <a:off x="2577306" y="255711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209" name="肘形连接符 208"/>
          <p:cNvCxnSpPr>
            <a:stCxn id="203" idx="0"/>
            <a:endCxn id="376" idx="0"/>
          </p:cNvCxnSpPr>
          <p:nvPr/>
        </p:nvCxnSpPr>
        <p:spPr bwMode="auto">
          <a:xfrm rot="16200000" flipH="1">
            <a:off x="3362467" y="1557658"/>
            <a:ext cx="6350" cy="1950580"/>
          </a:xfrm>
          <a:prstGeom prst="bentConnector3">
            <a:avLst>
              <a:gd name="adj1" fmla="val -1309254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12" name="TextBox 211"/>
          <p:cNvSpPr txBox="1"/>
          <p:nvPr/>
        </p:nvSpPr>
        <p:spPr>
          <a:xfrm>
            <a:off x="2200736" y="232067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5" name="矩形 154"/>
          <p:cNvSpPr/>
          <p:nvPr/>
        </p:nvSpPr>
        <p:spPr>
          <a:xfrm>
            <a:off x="5969496" y="195370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科室 负责人签名</a:t>
            </a:r>
          </a:p>
        </p:txBody>
      </p:sp>
      <p:cxnSp>
        <p:nvCxnSpPr>
          <p:cNvPr id="173" name="直接箭头连接符 172"/>
          <p:cNvCxnSpPr>
            <a:stCxn id="273" idx="3"/>
            <a:endCxn id="287" idx="1"/>
          </p:cNvCxnSpPr>
          <p:nvPr/>
        </p:nvCxnSpPr>
        <p:spPr bwMode="auto">
          <a:xfrm>
            <a:off x="7742076" y="3915490"/>
            <a:ext cx="191160"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9" name="流程图: 资料带 118"/>
          <p:cNvSpPr/>
          <p:nvPr/>
        </p:nvSpPr>
        <p:spPr>
          <a:xfrm>
            <a:off x="1856656" y="51160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20" name="流程图: 磁盘 119"/>
          <p:cNvSpPr/>
          <p:nvPr/>
        </p:nvSpPr>
        <p:spPr>
          <a:xfrm>
            <a:off x="1496616"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8" name="矩形 127"/>
          <p:cNvSpPr/>
          <p:nvPr/>
        </p:nvSpPr>
        <p:spPr>
          <a:xfrm>
            <a:off x="4088904" y="368269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确认设备信息</a:t>
            </a:r>
          </a:p>
        </p:txBody>
      </p:sp>
      <p:cxnSp>
        <p:nvCxnSpPr>
          <p:cNvPr id="138" name="直接箭头连接符 137"/>
          <p:cNvCxnSpPr>
            <a:stCxn id="190" idx="3"/>
            <a:endCxn id="128" idx="1"/>
          </p:cNvCxnSpPr>
          <p:nvPr/>
        </p:nvCxnSpPr>
        <p:spPr bwMode="auto">
          <a:xfrm>
            <a:off x="3944888" y="3915491"/>
            <a:ext cx="144016" cy="79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6" name="直接箭头连接符 165"/>
          <p:cNvCxnSpPr>
            <a:stCxn id="128" idx="3"/>
            <a:endCxn id="169" idx="1"/>
          </p:cNvCxnSpPr>
          <p:nvPr/>
        </p:nvCxnSpPr>
        <p:spPr bwMode="auto">
          <a:xfrm flipV="1">
            <a:off x="4592960" y="3915489"/>
            <a:ext cx="144016"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77" name="形状 176"/>
          <p:cNvCxnSpPr>
            <a:stCxn id="178" idx="0"/>
            <a:endCxn id="155" idx="1"/>
          </p:cNvCxnSpPr>
          <p:nvPr/>
        </p:nvCxnSpPr>
        <p:spPr bwMode="auto">
          <a:xfrm rot="5400000" flipH="1" flipV="1">
            <a:off x="5073590" y="2786789"/>
            <a:ext cx="1495397" cy="296416"/>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83" name="形状 182"/>
          <p:cNvCxnSpPr>
            <a:stCxn id="155" idx="3"/>
            <a:endCxn id="268" idx="0"/>
          </p:cNvCxnSpPr>
          <p:nvPr/>
        </p:nvCxnSpPr>
        <p:spPr bwMode="auto">
          <a:xfrm>
            <a:off x="6473552" y="2187298"/>
            <a:ext cx="360040"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7" name="流程图: 资料带 186"/>
          <p:cNvSpPr/>
          <p:nvPr/>
        </p:nvSpPr>
        <p:spPr>
          <a:xfrm>
            <a:off x="5781092" y="51160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89" name="流程图: 磁盘 188"/>
          <p:cNvSpPr/>
          <p:nvPr/>
        </p:nvSpPr>
        <p:spPr>
          <a:xfrm>
            <a:off x="5421052"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22" name="直接连接符 121"/>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业务流程</a:t>
            </a:r>
            <a:endParaRPr lang="en-US" altLang="zh-CN" dirty="0" smtClean="0">
              <a:latin typeface="微软雅黑" pitchFamily="34" charset="-122"/>
              <a:ea typeface="微软雅黑" pitchFamily="34" charset="-122"/>
            </a:endParaRPr>
          </a:p>
        </p:txBody>
      </p:sp>
      <p:sp>
        <p:nvSpPr>
          <p:cNvPr id="7" name="Title 1"/>
          <p:cNvSpPr txBox="1">
            <a:spLocks/>
          </p:cNvSpPr>
          <p:nvPr/>
        </p:nvSpPr>
        <p:spPr bwMode="auto">
          <a:xfrm>
            <a:off x="-190536" y="3038475"/>
            <a:ext cx="9906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lgn="ctr" eaLnBrk="0" hangingPunct="0">
              <a:spcBef>
                <a:spcPct val="0"/>
              </a:spcBef>
              <a:defRPr/>
            </a:pPr>
            <a:r>
              <a:rPr kumimoji="0" lang="en-US" altLang="zh-CN" sz="2400" kern="0" dirty="0" smtClean="0">
                <a:solidFill>
                  <a:schemeClr val="tx2"/>
                </a:solidFill>
                <a:latin typeface="微软雅黑" pitchFamily="34" charset="-122"/>
                <a:ea typeface="微软雅黑" pitchFamily="34" charset="-122"/>
                <a:cs typeface="Meiryo UI" panose="020B0604030504040204" pitchFamily="50" charset="-128"/>
              </a:rPr>
              <a:t>Planned Service – B2 </a:t>
            </a:r>
            <a:r>
              <a:rPr kumimoji="0" lang="zh-CN" altLang="en-US" sz="2400" kern="0" dirty="0" smtClean="0">
                <a:solidFill>
                  <a:schemeClr val="tx2"/>
                </a:solidFill>
                <a:latin typeface="微软雅黑" pitchFamily="34" charset="-122"/>
                <a:ea typeface="微软雅黑" pitchFamily="34" charset="-122"/>
                <a:cs typeface="Meiryo UI" panose="020B0604030504040204" pitchFamily="50" charset="-128"/>
              </a:rPr>
              <a:t>服务请求</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5" name="直接连接符 134"/>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85" name="直接箭头连接符 184"/>
          <p:cNvCxnSpPr>
            <a:stCxn id="109" idx="2"/>
            <a:endCxn id="247" idx="1"/>
          </p:cNvCxnSpPr>
          <p:nvPr/>
        </p:nvCxnSpPr>
        <p:spPr bwMode="auto">
          <a:xfrm>
            <a:off x="1748644"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2" name="流程图: 资料带 161"/>
          <p:cNvSpPr/>
          <p:nvPr/>
        </p:nvSpPr>
        <p:spPr>
          <a:xfrm>
            <a:off x="1280592" y="365110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设备信息清单</a:t>
            </a:r>
          </a:p>
        </p:txBody>
      </p: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88" name="流程图: 资料带 187"/>
          <p:cNvSpPr/>
          <p:nvPr/>
        </p:nvSpPr>
        <p:spPr>
          <a:xfrm>
            <a:off x="5738724" y="407707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84143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3101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sp>
        <p:nvSpPr>
          <p:cNvPr id="163" name="流程图: 资料带 162"/>
          <p:cNvSpPr/>
          <p:nvPr/>
        </p:nvSpPr>
        <p:spPr>
          <a:xfrm>
            <a:off x="1130212" y="3075045"/>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178884" y="3429000"/>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sp>
        <p:nvSpPr>
          <p:cNvPr id="145" name="流程图: 资料带 144"/>
          <p:cNvSpPr/>
          <p:nvPr/>
        </p:nvSpPr>
        <p:spPr>
          <a:xfrm>
            <a:off x="7329264" y="393914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零件记录表</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89" name="流程图: 资料带 188"/>
          <p:cNvSpPr/>
          <p:nvPr/>
        </p:nvSpPr>
        <p:spPr>
          <a:xfrm>
            <a:off x="5666716" y="50912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弹屏 条件</a:t>
            </a:r>
          </a:p>
        </p:txBody>
      </p:sp>
      <p:sp>
        <p:nvSpPr>
          <p:cNvPr id="164" name="流程图: 资料带 163"/>
          <p:cNvSpPr/>
          <p:nvPr/>
        </p:nvSpPr>
        <p:spPr>
          <a:xfrm>
            <a:off x="2360712" y="508822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弹屏 条件</a:t>
            </a:r>
          </a:p>
        </p:txBody>
      </p: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90" idx="1"/>
          </p:cNvCxnSpPr>
          <p:nvPr/>
        </p:nvCxnSpPr>
        <p:spPr bwMode="auto">
          <a:xfrm>
            <a:off x="3044788" y="3573016"/>
            <a:ext cx="0" cy="184371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维修</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B2-1 </a:t>
            </a:r>
            <a:r>
              <a:rPr lang="zh-CN" altLang="en-US" sz="1600" b="0" kern="0" dirty="0" smtClean="0">
                <a:latin typeface="微软雅黑" pitchFamily="34" charset="-122"/>
                <a:ea typeface="微软雅黑" pitchFamily="34" charset="-122"/>
                <a:cs typeface="Meiryo UI" panose="020B0604030504040204" pitchFamily="50" charset="-128"/>
              </a:rPr>
              <a:t>服务请求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维修</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5" name="矩形 54"/>
          <p:cNvSpPr/>
          <p:nvPr/>
        </p:nvSpPr>
        <p:spPr>
          <a:xfrm>
            <a:off x="848543" y="426159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发现设备异常</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B2 – 1 : </a:t>
            </a:r>
            <a:r>
              <a:rPr lang="zh-CN" altLang="en-US" sz="800" dirty="0" smtClean="0">
                <a:solidFill>
                  <a:schemeClr val="tx1"/>
                </a:solidFill>
                <a:latin typeface="微软雅黑" pitchFamily="34" charset="-122"/>
                <a:ea typeface="微软雅黑" pitchFamily="34" charset="-122"/>
                <a:cs typeface="Meiryo UI" pitchFamily="50" charset="-128"/>
              </a:rPr>
              <a:t>服务请求 </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维修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63" name="流程图: 磁盘 62"/>
          <p:cNvSpPr/>
          <p:nvPr/>
        </p:nvSpPr>
        <p:spPr>
          <a:xfrm>
            <a:off x="84854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90" name="流程图: 磁盘 89"/>
          <p:cNvSpPr/>
          <p:nvPr/>
        </p:nvSpPr>
        <p:spPr>
          <a:xfrm>
            <a:off x="2792760"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弹屏</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95" name="直接箭头连接符 94"/>
          <p:cNvCxnSpPr>
            <a:stCxn id="55" idx="2"/>
            <a:endCxn id="173" idx="1"/>
          </p:cNvCxnSpPr>
          <p:nvPr/>
        </p:nvCxnSpPr>
        <p:spPr bwMode="auto">
          <a:xfrm>
            <a:off x="1100571" y="4728770"/>
            <a:ext cx="1" cy="97599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03" name="矩形 102"/>
          <p:cNvSpPr/>
          <p:nvPr/>
        </p:nvSpPr>
        <p:spPr>
          <a:xfrm>
            <a:off x="1496616"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接收维修请求</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1" name="直接箭头连接符 110"/>
          <p:cNvCxnSpPr>
            <a:stCxn id="103" idx="2"/>
            <a:endCxn id="109" idx="0"/>
          </p:cNvCxnSpPr>
          <p:nvPr/>
        </p:nvCxnSpPr>
        <p:spPr bwMode="auto">
          <a:xfrm>
            <a:off x="174864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14" name="直接箭头连接符 113"/>
          <p:cNvCxnSpPr>
            <a:stCxn id="109" idx="3"/>
            <a:endCxn id="112" idx="1"/>
          </p:cNvCxnSpPr>
          <p:nvPr/>
        </p:nvCxnSpPr>
        <p:spPr bwMode="auto">
          <a:xfrm>
            <a:off x="2000672"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39" name="矩形 138"/>
          <p:cNvSpPr/>
          <p:nvPr/>
        </p:nvSpPr>
        <p:spPr>
          <a:xfrm>
            <a:off x="848543" y="368552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多平台报修</a:t>
            </a:r>
          </a:p>
        </p:txBody>
      </p:sp>
      <p:sp>
        <p:nvSpPr>
          <p:cNvPr id="78" name="矩形 77"/>
          <p:cNvSpPr/>
          <p:nvPr/>
        </p:nvSpPr>
        <p:spPr>
          <a:xfrm>
            <a:off x="2144688"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退回客户请求</a:t>
            </a:r>
          </a:p>
        </p:txBody>
      </p:sp>
      <p:cxnSp>
        <p:nvCxnSpPr>
          <p:cNvPr id="80" name="直接箭头连接符 79"/>
          <p:cNvCxnSpPr>
            <a:stCxn id="112" idx="0"/>
            <a:endCxn id="78" idx="2"/>
          </p:cNvCxnSpPr>
          <p:nvPr/>
        </p:nvCxnSpPr>
        <p:spPr bwMode="auto">
          <a:xfrm flipV="1">
            <a:off x="2396716"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3" name="矩形 112"/>
          <p:cNvSpPr/>
          <p:nvPr/>
        </p:nvSpPr>
        <p:spPr>
          <a:xfrm>
            <a:off x="2792760" y="483402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知悉维修请求</a:t>
            </a:r>
          </a:p>
        </p:txBody>
      </p:sp>
      <p:cxnSp>
        <p:nvCxnSpPr>
          <p:cNvPr id="116" name="直接箭头连接符 115"/>
          <p:cNvCxnSpPr>
            <a:endCxn id="113" idx="0"/>
          </p:cNvCxnSpPr>
          <p:nvPr/>
        </p:nvCxnSpPr>
        <p:spPr bwMode="auto">
          <a:xfrm>
            <a:off x="3044788" y="3573016"/>
            <a:ext cx="0" cy="126101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49" name="矩形 148"/>
          <p:cNvSpPr/>
          <p:nvPr/>
        </p:nvSpPr>
        <p:spPr>
          <a:xfrm>
            <a:off x="3440832" y="4257964"/>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执行设备维修</a:t>
            </a:r>
          </a:p>
        </p:txBody>
      </p:sp>
      <p:cxnSp>
        <p:nvCxnSpPr>
          <p:cNvPr id="151" name="直接箭头连接符 150"/>
          <p:cNvCxnSpPr>
            <a:endCxn id="149" idx="0"/>
          </p:cNvCxnSpPr>
          <p:nvPr/>
        </p:nvCxnSpPr>
        <p:spPr bwMode="auto">
          <a:xfrm>
            <a:off x="3692860" y="4149081"/>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19" name="流程图: 决策 218"/>
          <p:cNvSpPr/>
          <p:nvPr/>
        </p:nvSpPr>
        <p:spPr>
          <a:xfrm>
            <a:off x="3404828" y="3681901"/>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在保</a:t>
            </a:r>
          </a:p>
        </p:txBody>
      </p:sp>
      <p:sp>
        <p:nvSpPr>
          <p:cNvPr id="220" name="矩形 219"/>
          <p:cNvSpPr/>
          <p:nvPr/>
        </p:nvSpPr>
        <p:spPr>
          <a:xfrm>
            <a:off x="4088904"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联系厂商维修</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22" name="形状 221"/>
          <p:cNvCxnSpPr>
            <a:stCxn id="117" idx="3"/>
            <a:endCxn id="219" idx="0"/>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26" name="直接箭头连接符 225"/>
          <p:cNvCxnSpPr>
            <a:stCxn id="219" idx="3"/>
            <a:endCxn id="220" idx="1"/>
          </p:cNvCxnSpPr>
          <p:nvPr/>
        </p:nvCxnSpPr>
        <p:spPr bwMode="auto">
          <a:xfrm>
            <a:off x="3980892" y="3915491"/>
            <a:ext cx="108012"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5" name="流程图: 磁盘 244"/>
          <p:cNvSpPr/>
          <p:nvPr/>
        </p:nvSpPr>
        <p:spPr>
          <a:xfrm>
            <a:off x="214468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6" name="流程图: 磁盘 245"/>
          <p:cNvSpPr/>
          <p:nvPr/>
        </p:nvSpPr>
        <p:spPr>
          <a:xfrm>
            <a:off x="214468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52" name="直接箭头连接符 251"/>
          <p:cNvCxnSpPr>
            <a:stCxn id="112" idx="2"/>
            <a:endCxn id="245" idx="1"/>
          </p:cNvCxnSpPr>
          <p:nvPr/>
        </p:nvCxnSpPr>
        <p:spPr bwMode="auto">
          <a:xfrm rot="5400000">
            <a:off x="1330842" y="4638890"/>
            <a:ext cx="2131748" cy="158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6" name="直接箭头连接符 265"/>
          <p:cNvCxnSpPr>
            <a:stCxn id="178" idx="0"/>
          </p:cNvCxnSpPr>
          <p:nvPr/>
        </p:nvCxnSpPr>
        <p:spPr bwMode="auto">
          <a:xfrm flipV="1">
            <a:off x="5673080" y="2420889"/>
            <a:ext cx="0" cy="127915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7" name="矩形 266"/>
          <p:cNvSpPr/>
          <p:nvPr/>
        </p:nvSpPr>
        <p:spPr>
          <a:xfrm>
            <a:off x="5421052" y="1953708"/>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客户 签名</a:t>
            </a:r>
          </a:p>
        </p:txBody>
      </p:sp>
      <p:sp>
        <p:nvSpPr>
          <p:cNvPr id="268" name="矩形 267"/>
          <p:cNvSpPr/>
          <p:nvPr/>
        </p:nvSpPr>
        <p:spPr>
          <a:xfrm>
            <a:off x="6077508"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0" name="形状 269"/>
          <p:cNvCxnSpPr>
            <a:stCxn id="267" idx="3"/>
            <a:endCxn id="268" idx="0"/>
          </p:cNvCxnSpPr>
          <p:nvPr/>
        </p:nvCxnSpPr>
        <p:spPr bwMode="auto">
          <a:xfrm>
            <a:off x="5925108" y="2187298"/>
            <a:ext cx="404428"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72" name="直接箭头连接符 271"/>
          <p:cNvCxnSpPr>
            <a:stCxn id="268" idx="3"/>
          </p:cNvCxnSpPr>
          <p:nvPr/>
        </p:nvCxnSpPr>
        <p:spPr bwMode="auto">
          <a:xfrm>
            <a:off x="6581564"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67339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6581564"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0" name="流程图: 决策 279"/>
          <p:cNvSpPr/>
          <p:nvPr/>
        </p:nvSpPr>
        <p:spPr>
          <a:xfrm>
            <a:off x="6697960" y="4264315"/>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a:t>
            </a:r>
          </a:p>
        </p:txBody>
      </p:sp>
      <p:cxnSp>
        <p:nvCxnSpPr>
          <p:cNvPr id="282" name="直接箭头连接符 281"/>
          <p:cNvCxnSpPr>
            <a:stCxn id="273" idx="2"/>
            <a:endCxn id="280" idx="0"/>
          </p:cNvCxnSpPr>
          <p:nvPr/>
        </p:nvCxnSpPr>
        <p:spPr bwMode="auto">
          <a:xfrm>
            <a:off x="6985992" y="4149080"/>
            <a:ext cx="0" cy="11523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4" name="矩形 283"/>
          <p:cNvSpPr/>
          <p:nvPr/>
        </p:nvSpPr>
        <p:spPr>
          <a:xfrm>
            <a:off x="7390420"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填写零件记录</a:t>
            </a:r>
          </a:p>
        </p:txBody>
      </p:sp>
      <p:cxnSp>
        <p:nvCxnSpPr>
          <p:cNvPr id="286" name="直接箭头连接符 285"/>
          <p:cNvCxnSpPr>
            <a:stCxn id="280" idx="3"/>
            <a:endCxn id="284" idx="1"/>
          </p:cNvCxnSpPr>
          <p:nvPr/>
        </p:nvCxnSpPr>
        <p:spPr bwMode="auto">
          <a:xfrm flipV="1">
            <a:off x="7274024" y="4491554"/>
            <a:ext cx="116396" cy="635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89447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cxnSp>
        <p:nvCxnSpPr>
          <p:cNvPr id="292" name="形状 291"/>
          <p:cNvCxnSpPr>
            <a:stCxn id="284" idx="3"/>
            <a:endCxn id="287" idx="2"/>
          </p:cNvCxnSpPr>
          <p:nvPr/>
        </p:nvCxnSpPr>
        <p:spPr bwMode="auto">
          <a:xfrm flipV="1">
            <a:off x="7894476" y="4149081"/>
            <a:ext cx="252028" cy="342473"/>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3" name="矩形 292"/>
          <p:cNvSpPr/>
          <p:nvPr/>
        </p:nvSpPr>
        <p:spPr>
          <a:xfrm>
            <a:off x="789447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4650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5847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4650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6733964"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p:cNvCxnSpPr>
          <p:nvPr/>
        </p:nvCxnSpPr>
        <p:spPr bwMode="auto">
          <a:xfrm flipH="1">
            <a:off x="7202016" y="2763363"/>
            <a:ext cx="65645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6985992"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5093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3453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24382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stCxn id="78" idx="3"/>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9" name="流程图: 决策 318"/>
          <p:cNvSpPr/>
          <p:nvPr/>
        </p:nvSpPr>
        <p:spPr>
          <a:xfrm>
            <a:off x="4052900" y="4257964"/>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a:t>
            </a:r>
          </a:p>
        </p:txBody>
      </p:sp>
      <p:cxnSp>
        <p:nvCxnSpPr>
          <p:cNvPr id="325" name="直接箭头连接符 324"/>
          <p:cNvCxnSpPr>
            <a:stCxn id="149" idx="3"/>
            <a:endCxn id="319" idx="1"/>
          </p:cNvCxnSpPr>
          <p:nvPr/>
        </p:nvCxnSpPr>
        <p:spPr bwMode="auto">
          <a:xfrm>
            <a:off x="3944888" y="4491554"/>
            <a:ext cx="108012"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37" name="流程图: 决策 336"/>
          <p:cNvSpPr/>
          <p:nvPr/>
        </p:nvSpPr>
        <p:spPr>
          <a:xfrm>
            <a:off x="4736976" y="3681901"/>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a:t>
            </a:r>
          </a:p>
        </p:txBody>
      </p:sp>
      <p:cxnSp>
        <p:nvCxnSpPr>
          <p:cNvPr id="339" name="直接箭头连接符 338"/>
          <p:cNvCxnSpPr>
            <a:stCxn id="220" idx="3"/>
            <a:endCxn id="337" idx="1"/>
          </p:cNvCxnSpPr>
          <p:nvPr/>
        </p:nvCxnSpPr>
        <p:spPr bwMode="auto">
          <a:xfrm>
            <a:off x="4592960" y="391549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41" name="直接箭头连接符 340"/>
          <p:cNvCxnSpPr>
            <a:stCxn id="319" idx="3"/>
            <a:endCxn id="169" idx="1"/>
          </p:cNvCxnSpPr>
          <p:nvPr/>
        </p:nvCxnSpPr>
        <p:spPr bwMode="auto">
          <a:xfrm>
            <a:off x="4628964" y="4491554"/>
            <a:ext cx="144016" cy="635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43" name="直接箭头连接符 342"/>
          <p:cNvCxnSpPr>
            <a:stCxn id="337" idx="2"/>
            <a:endCxn id="169" idx="0"/>
          </p:cNvCxnSpPr>
          <p:nvPr/>
        </p:nvCxnSpPr>
        <p:spPr bwMode="auto">
          <a:xfrm>
            <a:off x="5025008" y="4149081"/>
            <a:ext cx="0" cy="11523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48" name="直接箭头连接符 347"/>
          <p:cNvCxnSpPr>
            <a:stCxn id="319" idx="2"/>
            <a:endCxn id="346" idx="0"/>
          </p:cNvCxnSpPr>
          <p:nvPr/>
        </p:nvCxnSpPr>
        <p:spPr bwMode="auto">
          <a:xfrm>
            <a:off x="4340932" y="4725144"/>
            <a:ext cx="0" cy="21602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49" name="流程图: 预定义过程 348"/>
          <p:cNvSpPr/>
          <p:nvPr/>
        </p:nvSpPr>
        <p:spPr>
          <a:xfrm>
            <a:off x="4646966" y="3177844"/>
            <a:ext cx="756084" cy="323164"/>
          </a:xfrm>
          <a:prstGeom prst="flowChartPredefinedProcess">
            <a:avLst/>
          </a:prstGeom>
          <a:solidFill>
            <a:schemeClr val="bg2">
              <a:lumMod val="20000"/>
              <a:lumOff val="8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厂家申请零件</a:t>
            </a:r>
          </a:p>
        </p:txBody>
      </p:sp>
      <p:cxnSp>
        <p:nvCxnSpPr>
          <p:cNvPr id="355" name="直接箭头连接符 354"/>
          <p:cNvCxnSpPr>
            <a:stCxn id="337" idx="0"/>
            <a:endCxn id="349" idx="2"/>
          </p:cNvCxnSpPr>
          <p:nvPr/>
        </p:nvCxnSpPr>
        <p:spPr bwMode="auto">
          <a:xfrm flipV="1">
            <a:off x="5025008" y="3501008"/>
            <a:ext cx="0" cy="18089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20147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912043" y="-41338"/>
            <a:ext cx="6350" cy="5148572"/>
          </a:xfrm>
          <a:prstGeom prst="bentConnector3">
            <a:avLst>
              <a:gd name="adj1" fmla="val -13050004"/>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905498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48950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维修</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a:endCxn id="219" idx="0"/>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3" name="流程图: 磁盘 392"/>
          <p:cNvSpPr/>
          <p:nvPr/>
        </p:nvSpPr>
        <p:spPr>
          <a:xfrm>
            <a:off x="409574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4" name="流程图: 磁盘 393"/>
          <p:cNvSpPr/>
          <p:nvPr/>
        </p:nvSpPr>
        <p:spPr>
          <a:xfrm>
            <a:off x="409574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42105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42105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07750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07750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675320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675320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89447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89447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23928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23928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427707"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4650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433" idx="1"/>
          </p:cNvCxnSpPr>
          <p:nvPr/>
        </p:nvCxnSpPr>
        <p:spPr bwMode="auto">
          <a:xfrm>
            <a:off x="6329536" y="4149080"/>
            <a:ext cx="0" cy="1267652"/>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80" idx="2"/>
            <a:endCxn id="401" idx="1"/>
          </p:cNvCxnSpPr>
          <p:nvPr/>
        </p:nvCxnSpPr>
        <p:spPr bwMode="auto">
          <a:xfrm>
            <a:off x="6985992" y="4731495"/>
            <a:ext cx="19236" cy="973269"/>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395" idx="1"/>
          </p:cNvCxnSpPr>
          <p:nvPr/>
        </p:nvCxnSpPr>
        <p:spPr bwMode="auto">
          <a:xfrm>
            <a:off x="5673080" y="4167227"/>
            <a:ext cx="0" cy="1537537"/>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49" idx="2"/>
            <a:endCxn id="391" idx="1"/>
          </p:cNvCxnSpPr>
          <p:nvPr/>
        </p:nvCxnSpPr>
        <p:spPr bwMode="auto">
          <a:xfrm>
            <a:off x="3692860" y="4725144"/>
            <a:ext cx="0" cy="979620"/>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8" name="直接箭头连接符 427"/>
          <p:cNvCxnSpPr>
            <a:stCxn id="319" idx="2"/>
            <a:endCxn id="393" idx="1"/>
          </p:cNvCxnSpPr>
          <p:nvPr/>
        </p:nvCxnSpPr>
        <p:spPr bwMode="auto">
          <a:xfrm rot="16200000" flipH="1">
            <a:off x="3854542" y="5211534"/>
            <a:ext cx="979620" cy="6840"/>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433" name="流程图: 磁盘 432"/>
          <p:cNvSpPr/>
          <p:nvPr/>
        </p:nvSpPr>
        <p:spPr>
          <a:xfrm>
            <a:off x="6077508"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0" name="矩形 119"/>
          <p:cNvSpPr/>
          <p:nvPr/>
        </p:nvSpPr>
        <p:spPr>
          <a:xfrm>
            <a:off x="6078302" y="4834029"/>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知悉维修结果</a:t>
            </a:r>
          </a:p>
        </p:txBody>
      </p:sp>
      <p:cxnSp>
        <p:nvCxnSpPr>
          <p:cNvPr id="122" name="直接箭头连接符 121"/>
          <p:cNvCxnSpPr>
            <a:stCxn id="268" idx="2"/>
            <a:endCxn id="120" idx="0"/>
          </p:cNvCxnSpPr>
          <p:nvPr/>
        </p:nvCxnSpPr>
        <p:spPr bwMode="auto">
          <a:xfrm rot="16200000" flipH="1">
            <a:off x="5987459" y="4491157"/>
            <a:ext cx="684949" cy="79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5" name="椭圆 124"/>
          <p:cNvSpPr/>
          <p:nvPr/>
        </p:nvSpPr>
        <p:spPr>
          <a:xfrm>
            <a:off x="738157" y="4378783"/>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6" name="椭圆 125"/>
          <p:cNvSpPr/>
          <p:nvPr/>
        </p:nvSpPr>
        <p:spPr>
          <a:xfrm>
            <a:off x="966790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46" name="流程图: 预定义过程 345"/>
          <p:cNvSpPr/>
          <p:nvPr/>
        </p:nvSpPr>
        <p:spPr>
          <a:xfrm>
            <a:off x="3980892" y="4941168"/>
            <a:ext cx="720080" cy="323164"/>
          </a:xfrm>
          <a:prstGeom prst="flowChartPredefinedProcess">
            <a:avLst/>
          </a:prstGeom>
          <a:solidFill>
            <a:schemeClr val="bg2">
              <a:lumMod val="20000"/>
              <a:lumOff val="8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   申请</a:t>
            </a:r>
          </a:p>
        </p:txBody>
      </p:sp>
      <p:sp>
        <p:nvSpPr>
          <p:cNvPr id="112" name="流程图: 决策 111"/>
          <p:cNvSpPr/>
          <p:nvPr/>
        </p:nvSpPr>
        <p:spPr>
          <a:xfrm>
            <a:off x="2144688"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2" name="线形标注 2(带强调线) 141"/>
          <p:cNvSpPr/>
          <p:nvPr/>
        </p:nvSpPr>
        <p:spPr>
          <a:xfrm>
            <a:off x="1415170" y="4535409"/>
            <a:ext cx="873534" cy="45719"/>
          </a:xfrm>
          <a:prstGeom prst="accentCallout2">
            <a:avLst>
              <a:gd name="adj1" fmla="val 18750"/>
              <a:gd name="adj2" fmla="val 8578"/>
              <a:gd name="adj3" fmla="val -231256"/>
              <a:gd name="adj4" fmla="val 4051"/>
              <a:gd name="adj5" fmla="val -804187"/>
              <a:gd name="adj6" fmla="val -586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登陆服务账号选择服务类型扫描设备条码确认设备信息录入问题描述发送维修请求</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46" name="线形标注 2(带强调线) 145"/>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2" name="TextBox 151"/>
          <p:cNvSpPr txBox="1"/>
          <p:nvPr/>
        </p:nvSpPr>
        <p:spPr>
          <a:xfrm>
            <a:off x="3440832" y="4041357"/>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3" name="TextBox 152"/>
          <p:cNvSpPr txBox="1"/>
          <p:nvPr/>
        </p:nvSpPr>
        <p:spPr>
          <a:xfrm>
            <a:off x="3900904" y="3700047"/>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4" name="TextBox 153"/>
          <p:cNvSpPr txBox="1"/>
          <p:nvPr/>
        </p:nvSpPr>
        <p:spPr>
          <a:xfrm>
            <a:off x="949585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48950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70647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282540"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1" name="线形标注 2(带强调线) 160"/>
          <p:cNvSpPr/>
          <p:nvPr/>
        </p:nvSpPr>
        <p:spPr>
          <a:xfrm>
            <a:off x="5699646" y="3232959"/>
            <a:ext cx="621506" cy="82595"/>
          </a:xfrm>
          <a:prstGeom prst="accentCallout2">
            <a:avLst>
              <a:gd name="adj1" fmla="val 5313"/>
              <a:gd name="adj2" fmla="val 8592"/>
              <a:gd name="adj3" fmla="val 220588"/>
              <a:gd name="adj4" fmla="val -9561"/>
              <a:gd name="adj5" fmla="val 539228"/>
              <a:gd name="adj6" fmla="val -43547"/>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服务凭证同时体现维修结果（完成</a:t>
            </a:r>
            <a:r>
              <a:rPr lang="en-US" altLang="zh-CN" sz="800" b="0" dirty="0" smtClean="0">
                <a:solidFill>
                  <a:schemeClr val="tx1"/>
                </a:solidFill>
                <a:latin typeface="微软雅黑" pitchFamily="34" charset="-122"/>
                <a:ea typeface="微软雅黑" pitchFamily="34" charset="-122"/>
                <a:cs typeface="Meiryo UI" pitchFamily="50" charset="-128"/>
              </a:rPr>
              <a:t>/</a:t>
            </a:r>
            <a:r>
              <a:rPr lang="zh-CN" altLang="en-US" sz="800" b="0" dirty="0" smtClean="0">
                <a:solidFill>
                  <a:schemeClr val="tx1"/>
                </a:solidFill>
                <a:latin typeface="微软雅黑" pitchFamily="34" charset="-122"/>
                <a:ea typeface="微软雅黑" pitchFamily="34" charset="-122"/>
                <a:cs typeface="Meiryo UI" pitchFamily="50" charset="-128"/>
              </a:rPr>
              <a:t>未完成）</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66" name="TextBox 165"/>
          <p:cNvSpPr txBox="1"/>
          <p:nvPr/>
        </p:nvSpPr>
        <p:spPr>
          <a:xfrm>
            <a:off x="4340932" y="4725142"/>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8" name="TextBox 167"/>
          <p:cNvSpPr txBox="1"/>
          <p:nvPr/>
        </p:nvSpPr>
        <p:spPr>
          <a:xfrm>
            <a:off x="4548976" y="4256801"/>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69" name="矩形 168"/>
          <p:cNvSpPr/>
          <p:nvPr/>
        </p:nvSpPr>
        <p:spPr>
          <a:xfrm>
            <a:off x="4772980" y="426431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确认维修结果</a:t>
            </a:r>
          </a:p>
        </p:txBody>
      </p:sp>
      <p:sp>
        <p:nvSpPr>
          <p:cNvPr id="176" name="TextBox 175"/>
          <p:cNvSpPr txBox="1"/>
          <p:nvPr/>
        </p:nvSpPr>
        <p:spPr>
          <a:xfrm>
            <a:off x="5025008" y="4048871"/>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77" name="TextBox 176"/>
          <p:cNvSpPr txBox="1"/>
          <p:nvPr/>
        </p:nvSpPr>
        <p:spPr>
          <a:xfrm>
            <a:off x="5025008" y="350100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78" name="矩形 177"/>
          <p:cNvSpPr/>
          <p:nvPr/>
        </p:nvSpPr>
        <p:spPr>
          <a:xfrm>
            <a:off x="5421052" y="370004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cxnSp>
        <p:nvCxnSpPr>
          <p:cNvPr id="186" name="形状 185"/>
          <p:cNvCxnSpPr>
            <a:stCxn id="169" idx="3"/>
            <a:endCxn id="178" idx="2"/>
          </p:cNvCxnSpPr>
          <p:nvPr/>
        </p:nvCxnSpPr>
        <p:spPr bwMode="auto">
          <a:xfrm flipV="1">
            <a:off x="5277036" y="4167227"/>
            <a:ext cx="396044" cy="330678"/>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2" name="TextBox 191"/>
          <p:cNvSpPr txBox="1"/>
          <p:nvPr/>
        </p:nvSpPr>
        <p:spPr>
          <a:xfrm>
            <a:off x="7202016" y="4300343"/>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cxnSp>
        <p:nvCxnSpPr>
          <p:cNvPr id="194" name="肘形连接符 193"/>
          <p:cNvCxnSpPr>
            <a:stCxn id="280" idx="2"/>
            <a:endCxn id="287" idx="2"/>
          </p:cNvCxnSpPr>
          <p:nvPr/>
        </p:nvCxnSpPr>
        <p:spPr bwMode="auto">
          <a:xfrm rot="5400000" flipH="1" flipV="1">
            <a:off x="7275041" y="3860032"/>
            <a:ext cx="582414" cy="1160512"/>
          </a:xfrm>
          <a:prstGeom prst="bentConnector3">
            <a:avLst>
              <a:gd name="adj1" fmla="val -3925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7" name="TextBox 196"/>
          <p:cNvSpPr txBox="1"/>
          <p:nvPr/>
        </p:nvSpPr>
        <p:spPr>
          <a:xfrm>
            <a:off x="6970032" y="473149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73" name="流程图: 磁盘 172"/>
          <p:cNvSpPr/>
          <p:nvPr/>
        </p:nvSpPr>
        <p:spPr>
          <a:xfrm>
            <a:off x="84854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80" name="直接箭头连接符 179"/>
          <p:cNvCxnSpPr>
            <a:stCxn id="55" idx="0"/>
            <a:endCxn id="139" idx="2"/>
          </p:cNvCxnSpPr>
          <p:nvPr/>
        </p:nvCxnSpPr>
        <p:spPr bwMode="auto">
          <a:xfrm flipV="1">
            <a:off x="1100571" y="4152707"/>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84" name="形状 183"/>
          <p:cNvCxnSpPr>
            <a:stCxn id="139" idx="0"/>
            <a:endCxn id="103" idx="1"/>
          </p:cNvCxnSpPr>
          <p:nvPr/>
        </p:nvCxnSpPr>
        <p:spPr bwMode="auto">
          <a:xfrm rot="5400000" flipH="1" flipV="1">
            <a:off x="837511" y="3026423"/>
            <a:ext cx="922164" cy="39604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5" name="直接连接符 134"/>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234" name="流程图: 资料带 233"/>
          <p:cNvSpPr/>
          <p:nvPr/>
        </p:nvSpPr>
        <p:spPr>
          <a:xfrm>
            <a:off x="4652240"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233" name="流程图: 资料带 232"/>
          <p:cNvSpPr/>
          <p:nvPr/>
        </p:nvSpPr>
        <p:spPr>
          <a:xfrm>
            <a:off x="853383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232" name="流程图: 资料带 231"/>
          <p:cNvSpPr/>
          <p:nvPr/>
        </p:nvSpPr>
        <p:spPr>
          <a:xfrm>
            <a:off x="796413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231" name="流程图: 资料带 230"/>
          <p:cNvSpPr/>
          <p:nvPr/>
        </p:nvSpPr>
        <p:spPr>
          <a:xfrm>
            <a:off x="6812004" y="3429000"/>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421" name="直接箭头连接符 420"/>
          <p:cNvCxnSpPr>
            <a:stCxn id="172" idx="2"/>
            <a:endCxn id="395" idx="1"/>
          </p:cNvCxnSpPr>
          <p:nvPr/>
        </p:nvCxnSpPr>
        <p:spPr bwMode="auto">
          <a:xfrm>
            <a:off x="5342680" y="4155429"/>
            <a:ext cx="0" cy="1555682"/>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29" name="流程图: 资料带 228"/>
          <p:cNvSpPr/>
          <p:nvPr/>
        </p:nvSpPr>
        <p:spPr>
          <a:xfrm>
            <a:off x="5293472" y="408315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sp>
        <p:nvSpPr>
          <p:cNvPr id="192" name="流程图: 资料带 191"/>
          <p:cNvSpPr/>
          <p:nvPr/>
        </p:nvSpPr>
        <p:spPr>
          <a:xfrm>
            <a:off x="3716136" y="3112183"/>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91" name="流程图: 资料带 190"/>
          <p:cNvSpPr/>
          <p:nvPr/>
        </p:nvSpPr>
        <p:spPr>
          <a:xfrm>
            <a:off x="1352599" y="2776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stCxn id="117" idx="2"/>
            <a:endCxn id="207" idx="1"/>
          </p:cNvCxnSpPr>
          <p:nvPr/>
        </p:nvCxnSpPr>
        <p:spPr bwMode="auto">
          <a:xfrm>
            <a:off x="3044788" y="3579364"/>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其他服务</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B2-2 </a:t>
            </a:r>
            <a:r>
              <a:rPr lang="zh-CN" altLang="en-US" sz="1600" b="0" kern="0" dirty="0" smtClean="0">
                <a:latin typeface="微软雅黑" pitchFamily="34" charset="-122"/>
                <a:ea typeface="微软雅黑" pitchFamily="34" charset="-122"/>
                <a:cs typeface="Meiryo UI" panose="020B0604030504040204" pitchFamily="50" charset="-128"/>
              </a:rPr>
              <a:t>服务请求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其他服务</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B2 – 2 : </a:t>
            </a:r>
            <a:r>
              <a:rPr lang="zh-CN" altLang="en-US" sz="800" dirty="0" smtClean="0">
                <a:solidFill>
                  <a:schemeClr val="tx1"/>
                </a:solidFill>
                <a:latin typeface="微软雅黑" pitchFamily="34" charset="-122"/>
                <a:ea typeface="微软雅黑" pitchFamily="34" charset="-122"/>
                <a:cs typeface="Meiryo UI" pitchFamily="50" charset="-128"/>
              </a:rPr>
              <a:t>服务请求 </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其他服务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63" name="流程图: 磁盘 62"/>
          <p:cNvSpPr/>
          <p:nvPr/>
        </p:nvSpPr>
        <p:spPr>
          <a:xfrm>
            <a:off x="848544" y="5999145"/>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03" name="矩形 102"/>
          <p:cNvSpPr/>
          <p:nvPr/>
        </p:nvSpPr>
        <p:spPr>
          <a:xfrm>
            <a:off x="848544"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09" name="矩形 108"/>
          <p:cNvSpPr/>
          <p:nvPr/>
        </p:nvSpPr>
        <p:spPr>
          <a:xfrm>
            <a:off x="1496616" y="311218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45774"/>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12184"/>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45774"/>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8" name="矩形 77"/>
          <p:cNvSpPr/>
          <p:nvPr/>
        </p:nvSpPr>
        <p:spPr>
          <a:xfrm>
            <a:off x="2144688"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退回客户请求</a:t>
            </a:r>
          </a:p>
        </p:txBody>
      </p:sp>
      <p:cxnSp>
        <p:nvCxnSpPr>
          <p:cNvPr id="80" name="直接箭头连接符 79"/>
          <p:cNvCxnSpPr>
            <a:stCxn id="112" idx="0"/>
            <a:endCxn id="78" idx="2"/>
          </p:cNvCxnSpPr>
          <p:nvPr/>
        </p:nvCxnSpPr>
        <p:spPr bwMode="auto">
          <a:xfrm flipV="1">
            <a:off x="2396716" y="3003301"/>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49" name="矩形 148"/>
          <p:cNvSpPr/>
          <p:nvPr/>
        </p:nvSpPr>
        <p:spPr>
          <a:xfrm>
            <a:off x="4233396" y="3688247"/>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执行客户请求</a:t>
            </a:r>
          </a:p>
        </p:txBody>
      </p:sp>
      <p:sp>
        <p:nvSpPr>
          <p:cNvPr id="172" name="矩形 171"/>
          <p:cNvSpPr/>
          <p:nvPr/>
        </p:nvSpPr>
        <p:spPr>
          <a:xfrm>
            <a:off x="5090652" y="3688249"/>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207" name="流程图: 磁盘 206"/>
          <p:cNvSpPr/>
          <p:nvPr/>
        </p:nvSpPr>
        <p:spPr>
          <a:xfrm>
            <a:off x="2792760"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22" name="形状 221"/>
          <p:cNvCxnSpPr>
            <a:stCxn id="117" idx="3"/>
            <a:endCxn id="178" idx="0"/>
          </p:cNvCxnSpPr>
          <p:nvPr/>
        </p:nvCxnSpPr>
        <p:spPr bwMode="auto">
          <a:xfrm>
            <a:off x="3296816" y="3345774"/>
            <a:ext cx="533696"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5" name="流程图: 磁盘 244"/>
          <p:cNvSpPr/>
          <p:nvPr/>
        </p:nvSpPr>
        <p:spPr>
          <a:xfrm>
            <a:off x="2144688"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6" name="流程图: 磁盘 245"/>
          <p:cNvSpPr/>
          <p:nvPr/>
        </p:nvSpPr>
        <p:spPr>
          <a:xfrm>
            <a:off x="2144688"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7" name="流程图: 磁盘 246"/>
          <p:cNvSpPr/>
          <p:nvPr/>
        </p:nvSpPr>
        <p:spPr>
          <a:xfrm>
            <a:off x="1496616"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52" name="直接箭头连接符 251"/>
          <p:cNvCxnSpPr>
            <a:stCxn id="112" idx="2"/>
            <a:endCxn id="245" idx="1"/>
          </p:cNvCxnSpPr>
          <p:nvPr/>
        </p:nvCxnSpPr>
        <p:spPr bwMode="auto">
          <a:xfrm rot="5400000">
            <a:off x="1330842" y="4645238"/>
            <a:ext cx="2131748" cy="158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2" name="直接箭头连接符 261"/>
          <p:cNvCxnSpPr>
            <a:stCxn id="149" idx="3"/>
            <a:endCxn id="172" idx="1"/>
          </p:cNvCxnSpPr>
          <p:nvPr/>
        </p:nvCxnSpPr>
        <p:spPr bwMode="auto">
          <a:xfrm>
            <a:off x="4737452" y="3921837"/>
            <a:ext cx="353200" cy="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6" name="直接箭头连接符 265"/>
          <p:cNvCxnSpPr>
            <a:stCxn id="172" idx="0"/>
            <a:endCxn id="267" idx="2"/>
          </p:cNvCxnSpPr>
          <p:nvPr/>
        </p:nvCxnSpPr>
        <p:spPr bwMode="auto">
          <a:xfrm flipV="1">
            <a:off x="5342680" y="2427235"/>
            <a:ext cx="0" cy="126101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7" name="矩形 266"/>
          <p:cNvSpPr/>
          <p:nvPr/>
        </p:nvSpPr>
        <p:spPr>
          <a:xfrm>
            <a:off x="5090652" y="196005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客户 签名</a:t>
            </a:r>
          </a:p>
        </p:txBody>
      </p:sp>
      <p:sp>
        <p:nvSpPr>
          <p:cNvPr id="268" name="矩形 267"/>
          <p:cNvSpPr/>
          <p:nvPr/>
        </p:nvSpPr>
        <p:spPr>
          <a:xfrm>
            <a:off x="5747108" y="368824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0" name="形状 269"/>
          <p:cNvCxnSpPr>
            <a:stCxn id="267" idx="3"/>
            <a:endCxn id="268" idx="0"/>
          </p:cNvCxnSpPr>
          <p:nvPr/>
        </p:nvCxnSpPr>
        <p:spPr bwMode="auto">
          <a:xfrm>
            <a:off x="5594708" y="2193645"/>
            <a:ext cx="404428"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72" name="直接箭头连接符 271"/>
          <p:cNvCxnSpPr>
            <a:stCxn id="268" idx="3"/>
          </p:cNvCxnSpPr>
          <p:nvPr/>
        </p:nvCxnSpPr>
        <p:spPr bwMode="auto">
          <a:xfrm>
            <a:off x="6251164" y="3921837"/>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6403564" y="368824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6251164" y="3921837"/>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564076" y="3688248"/>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cxnSp>
        <p:nvCxnSpPr>
          <p:cNvPr id="290" name="直接箭头连接符 289"/>
          <p:cNvCxnSpPr>
            <a:stCxn id="273" idx="3"/>
            <a:endCxn id="287" idx="1"/>
          </p:cNvCxnSpPr>
          <p:nvPr/>
        </p:nvCxnSpPr>
        <p:spPr bwMode="auto">
          <a:xfrm>
            <a:off x="6907620" y="3921837"/>
            <a:ext cx="656456"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3" name="矩形 292"/>
          <p:cNvSpPr/>
          <p:nvPr/>
        </p:nvSpPr>
        <p:spPr>
          <a:xfrm>
            <a:off x="7564076" y="311218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7816104" y="3579363"/>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528072" y="2536120"/>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7816104" y="3003300"/>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6403564" y="2536120"/>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p:cNvCxnSpPr>
          <p:nvPr/>
        </p:nvCxnSpPr>
        <p:spPr bwMode="auto">
          <a:xfrm flipH="1">
            <a:off x="6871616" y="2769710"/>
            <a:ext cx="65645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6655592" y="3003300"/>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220532" y="253612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104136" y="2769710"/>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8913426" y="311218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stCxn id="78" idx="3"/>
            <a:endCxn id="316" idx="1"/>
          </p:cNvCxnSpPr>
          <p:nvPr/>
        </p:nvCxnSpPr>
        <p:spPr bwMode="auto">
          <a:xfrm>
            <a:off x="2648744" y="276971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8871072" y="2536120"/>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578484"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815668" y="199035"/>
            <a:ext cx="6351" cy="4680520"/>
          </a:xfrm>
          <a:prstGeom prst="bentConnector3">
            <a:avLst>
              <a:gd name="adj1" fmla="val -13947839"/>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8724588" y="2769710"/>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159104" y="3003300"/>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226556" y="2542471"/>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处理</a:t>
            </a:r>
          </a:p>
        </p:txBody>
      </p:sp>
      <p:cxnSp>
        <p:nvCxnSpPr>
          <p:cNvPr id="388" name="直接箭头连接符 387"/>
          <p:cNvCxnSpPr>
            <a:stCxn id="376" idx="1"/>
            <a:endCxn id="365" idx="3"/>
          </p:cNvCxnSpPr>
          <p:nvPr/>
        </p:nvCxnSpPr>
        <p:spPr bwMode="auto">
          <a:xfrm flipH="1" flipV="1">
            <a:off x="4082540" y="2769711"/>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830512" y="3003301"/>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578484"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578484"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3" name="流程图: 磁盘 392"/>
          <p:cNvSpPr/>
          <p:nvPr/>
        </p:nvSpPr>
        <p:spPr>
          <a:xfrm>
            <a:off x="4233396"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4" name="流程图: 磁盘 393"/>
          <p:cNvSpPr/>
          <p:nvPr/>
        </p:nvSpPr>
        <p:spPr>
          <a:xfrm>
            <a:off x="4233396"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090652"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090652"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5747108"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5747108"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6422800"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6422800"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564077"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564077"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8908880"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8908880"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097307" y="4642964"/>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7816104" y="4155428"/>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5999136" y="4155427"/>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73" idx="2"/>
            <a:endCxn id="401" idx="1"/>
          </p:cNvCxnSpPr>
          <p:nvPr/>
        </p:nvCxnSpPr>
        <p:spPr bwMode="auto">
          <a:xfrm>
            <a:off x="6655592" y="4155427"/>
            <a:ext cx="19236" cy="155568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78" idx="2"/>
            <a:endCxn id="391" idx="1"/>
          </p:cNvCxnSpPr>
          <p:nvPr/>
        </p:nvCxnSpPr>
        <p:spPr bwMode="auto">
          <a:xfrm>
            <a:off x="3830512" y="4155429"/>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8" name="直接箭头连接符 427"/>
          <p:cNvCxnSpPr>
            <a:endCxn id="393" idx="1"/>
          </p:cNvCxnSpPr>
          <p:nvPr/>
        </p:nvCxnSpPr>
        <p:spPr bwMode="auto">
          <a:xfrm>
            <a:off x="4478583" y="4155429"/>
            <a:ext cx="684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337508" y="328060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10892"/>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44688" y="3112184"/>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9596"/>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3003300"/>
            <a:ext cx="303992" cy="21431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171" name="直接箭头连接符 170"/>
          <p:cNvCxnSpPr/>
          <p:nvPr/>
        </p:nvCxnSpPr>
        <p:spPr bwMode="auto">
          <a:xfrm>
            <a:off x="1748644" y="3579364"/>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73" name="直接箭头连接符 172"/>
          <p:cNvCxnSpPr>
            <a:stCxn id="128" idx="2"/>
            <a:endCxn id="145" idx="1"/>
          </p:cNvCxnSpPr>
          <p:nvPr/>
        </p:nvCxnSpPr>
        <p:spPr bwMode="auto">
          <a:xfrm>
            <a:off x="1100571" y="4728770"/>
            <a:ext cx="0" cy="97599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78" name="矩形 177"/>
          <p:cNvSpPr/>
          <p:nvPr/>
        </p:nvSpPr>
        <p:spPr>
          <a:xfrm>
            <a:off x="3578484" y="3688249"/>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sp>
        <p:nvSpPr>
          <p:cNvPr id="184" name="TextBox 183"/>
          <p:cNvSpPr txBox="1"/>
          <p:nvPr/>
        </p:nvSpPr>
        <p:spPr>
          <a:xfrm>
            <a:off x="7376076" y="2561747"/>
            <a:ext cx="303992" cy="21431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85" name="TextBox 184"/>
          <p:cNvSpPr txBox="1"/>
          <p:nvPr/>
        </p:nvSpPr>
        <p:spPr>
          <a:xfrm>
            <a:off x="7952140" y="2529771"/>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86" name="TextBox 185"/>
          <p:cNvSpPr txBox="1"/>
          <p:nvPr/>
        </p:nvSpPr>
        <p:spPr>
          <a:xfrm>
            <a:off x="9185512" y="2934152"/>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87" name="TextBox 186"/>
          <p:cNvSpPr txBox="1"/>
          <p:nvPr/>
        </p:nvSpPr>
        <p:spPr>
          <a:xfrm>
            <a:off x="9165454" y="2347433"/>
            <a:ext cx="303992" cy="21431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211" name="线形标注 2(带强调线) 210"/>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25" name="直接箭头连接符 224"/>
          <p:cNvCxnSpPr>
            <a:stCxn id="178" idx="3"/>
            <a:endCxn id="149" idx="1"/>
          </p:cNvCxnSpPr>
          <p:nvPr/>
        </p:nvCxnSpPr>
        <p:spPr bwMode="auto">
          <a:xfrm flipV="1">
            <a:off x="4082540" y="3921837"/>
            <a:ext cx="150856" cy="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30" name="线形标注 2(带强调线) 229"/>
          <p:cNvSpPr/>
          <p:nvPr/>
        </p:nvSpPr>
        <p:spPr>
          <a:xfrm>
            <a:off x="5371844" y="3232959"/>
            <a:ext cx="621506" cy="82595"/>
          </a:xfrm>
          <a:prstGeom prst="accentCallout2">
            <a:avLst>
              <a:gd name="adj1" fmla="val 5313"/>
              <a:gd name="adj2" fmla="val 8592"/>
              <a:gd name="adj3" fmla="val 220588"/>
              <a:gd name="adj4" fmla="val -9561"/>
              <a:gd name="adj5" fmla="val 539228"/>
              <a:gd name="adj6" fmla="val -43547"/>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服务凭证同时体现执行结果（完成</a:t>
            </a:r>
            <a:r>
              <a:rPr lang="en-US" altLang="zh-CN" sz="800" b="0" dirty="0" smtClean="0">
                <a:solidFill>
                  <a:schemeClr val="tx1"/>
                </a:solidFill>
                <a:latin typeface="微软雅黑" pitchFamily="34" charset="-122"/>
                <a:ea typeface="微软雅黑" pitchFamily="34" charset="-122"/>
                <a:cs typeface="Meiryo UI" pitchFamily="50" charset="-128"/>
              </a:rPr>
              <a:t>/</a:t>
            </a:r>
            <a:r>
              <a:rPr lang="zh-CN" altLang="en-US" sz="800" b="0" dirty="0" smtClean="0">
                <a:solidFill>
                  <a:schemeClr val="tx1"/>
                </a:solidFill>
                <a:latin typeface="微软雅黑" pitchFamily="34" charset="-122"/>
                <a:ea typeface="微软雅黑" pitchFamily="34" charset="-122"/>
                <a:cs typeface="Meiryo UI" pitchFamily="50" charset="-128"/>
              </a:rPr>
              <a:t>未完成）</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4" name="流程图: 资料带 123"/>
          <p:cNvSpPr/>
          <p:nvPr/>
        </p:nvSpPr>
        <p:spPr>
          <a:xfrm>
            <a:off x="1280592" y="365110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录入 标准</a:t>
            </a:r>
          </a:p>
        </p:txBody>
      </p:sp>
      <p:sp>
        <p:nvSpPr>
          <p:cNvPr id="128" name="矩形 127"/>
          <p:cNvSpPr/>
          <p:nvPr/>
        </p:nvSpPr>
        <p:spPr>
          <a:xfrm>
            <a:off x="848543" y="426159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其他服务需求</a:t>
            </a:r>
          </a:p>
        </p:txBody>
      </p:sp>
      <p:sp>
        <p:nvSpPr>
          <p:cNvPr id="129" name="矩形 128"/>
          <p:cNvSpPr/>
          <p:nvPr/>
        </p:nvSpPr>
        <p:spPr>
          <a:xfrm>
            <a:off x="848543" y="368552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多平台 发送 请求</a:t>
            </a:r>
          </a:p>
        </p:txBody>
      </p:sp>
      <p:sp>
        <p:nvSpPr>
          <p:cNvPr id="138" name="椭圆 137"/>
          <p:cNvSpPr/>
          <p:nvPr/>
        </p:nvSpPr>
        <p:spPr>
          <a:xfrm>
            <a:off x="738157" y="4378783"/>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41" name="线形标注 2(带强调线) 140"/>
          <p:cNvSpPr/>
          <p:nvPr/>
        </p:nvSpPr>
        <p:spPr>
          <a:xfrm>
            <a:off x="1415170" y="4535409"/>
            <a:ext cx="873534" cy="45719"/>
          </a:xfrm>
          <a:prstGeom prst="accentCallout2">
            <a:avLst>
              <a:gd name="adj1" fmla="val 18750"/>
              <a:gd name="adj2" fmla="val 8578"/>
              <a:gd name="adj3" fmla="val -231256"/>
              <a:gd name="adj4" fmla="val 4051"/>
              <a:gd name="adj5" fmla="val -804187"/>
              <a:gd name="adj6" fmla="val -586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登陆服务账号选择服务类型录入请求描述发送客户请求</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42" name="直接箭头连接符 141"/>
          <p:cNvCxnSpPr>
            <a:stCxn id="128" idx="0"/>
            <a:endCxn id="129" idx="2"/>
          </p:cNvCxnSpPr>
          <p:nvPr/>
        </p:nvCxnSpPr>
        <p:spPr bwMode="auto">
          <a:xfrm flipV="1">
            <a:off x="1100571" y="4152707"/>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45" name="流程图: 磁盘 144"/>
          <p:cNvSpPr/>
          <p:nvPr/>
        </p:nvSpPr>
        <p:spPr>
          <a:xfrm>
            <a:off x="848543"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50" name="直接箭头连接符 149"/>
          <p:cNvCxnSpPr>
            <a:stCxn id="129" idx="0"/>
            <a:endCxn id="103" idx="2"/>
          </p:cNvCxnSpPr>
          <p:nvPr/>
        </p:nvCxnSpPr>
        <p:spPr bwMode="auto">
          <a:xfrm flipV="1">
            <a:off x="1100571" y="3573016"/>
            <a:ext cx="1" cy="11251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52" name="直接箭头连接符 151"/>
          <p:cNvCxnSpPr>
            <a:stCxn id="103" idx="3"/>
            <a:endCxn id="109" idx="1"/>
          </p:cNvCxnSpPr>
          <p:nvPr/>
        </p:nvCxnSpPr>
        <p:spPr bwMode="auto">
          <a:xfrm>
            <a:off x="1352600" y="3339426"/>
            <a:ext cx="144016" cy="63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88" name="流程图: 资料带 187"/>
          <p:cNvSpPr/>
          <p:nvPr/>
        </p:nvSpPr>
        <p:spPr>
          <a:xfrm>
            <a:off x="5738724" y="407707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84143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3101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3" name="流程图: 资料带 162"/>
          <p:cNvSpPr/>
          <p:nvPr/>
        </p:nvSpPr>
        <p:spPr>
          <a:xfrm>
            <a:off x="1136576" y="3356992"/>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178884" y="3429000"/>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sp>
        <p:nvSpPr>
          <p:cNvPr id="145" name="流程图: 资料带 144"/>
          <p:cNvSpPr/>
          <p:nvPr/>
        </p:nvSpPr>
        <p:spPr>
          <a:xfrm>
            <a:off x="7329264" y="393914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零件记录表</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5" name="直接连接符 134"/>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保养</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B2-3 </a:t>
            </a:r>
            <a:r>
              <a:rPr lang="zh-CN" altLang="en-US" sz="1600" b="0" kern="0" dirty="0" smtClean="0">
                <a:latin typeface="微软雅黑" pitchFamily="34" charset="-122"/>
                <a:ea typeface="微软雅黑" pitchFamily="34" charset="-122"/>
                <a:cs typeface="Meiryo UI" panose="020B0604030504040204" pitchFamily="50" charset="-128"/>
              </a:rPr>
              <a:t>服务请求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保养</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B2 – 3 : </a:t>
            </a:r>
            <a:r>
              <a:rPr lang="zh-CN" altLang="en-US" sz="800" dirty="0" smtClean="0">
                <a:solidFill>
                  <a:schemeClr val="tx1"/>
                </a:solidFill>
                <a:latin typeface="微软雅黑" pitchFamily="34" charset="-122"/>
                <a:ea typeface="微软雅黑" pitchFamily="34" charset="-122"/>
                <a:cs typeface="Meiryo UI" pitchFamily="50" charset="-128"/>
              </a:rPr>
              <a:t>服务请求</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保养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0" name="直接箭头连接符 79"/>
          <p:cNvCxnSpPr>
            <a:stCxn id="112" idx="0"/>
          </p:cNvCxnSpPr>
          <p:nvPr/>
        </p:nvCxnSpPr>
        <p:spPr bwMode="auto">
          <a:xfrm flipV="1">
            <a:off x="2396716"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20" name="矩形 219"/>
          <p:cNvSpPr/>
          <p:nvPr/>
        </p:nvSpPr>
        <p:spPr>
          <a:xfrm>
            <a:off x="4088904"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确认设备信息</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26" name="直接箭头连接符 225"/>
          <p:cNvCxnSpPr>
            <a:stCxn id="190" idx="3"/>
            <a:endCxn id="220" idx="1"/>
          </p:cNvCxnSpPr>
          <p:nvPr/>
        </p:nvCxnSpPr>
        <p:spPr bwMode="auto">
          <a:xfrm>
            <a:off x="3944888" y="391549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5" name="流程图: 磁盘 244"/>
          <p:cNvSpPr/>
          <p:nvPr/>
        </p:nvSpPr>
        <p:spPr>
          <a:xfrm>
            <a:off x="214468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6" name="流程图: 磁盘 245"/>
          <p:cNvSpPr/>
          <p:nvPr/>
        </p:nvSpPr>
        <p:spPr>
          <a:xfrm>
            <a:off x="214468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183" idx="1"/>
          </p:cNvCxnSpPr>
          <p:nvPr/>
        </p:nvCxnSpPr>
        <p:spPr bwMode="auto">
          <a:xfrm>
            <a:off x="1748644" y="3573016"/>
            <a:ext cx="0" cy="1812831"/>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52" name="直接箭头连接符 251"/>
          <p:cNvCxnSpPr>
            <a:stCxn id="112" idx="2"/>
            <a:endCxn id="245" idx="1"/>
          </p:cNvCxnSpPr>
          <p:nvPr/>
        </p:nvCxnSpPr>
        <p:spPr bwMode="auto">
          <a:xfrm rot="5400000">
            <a:off x="1330842" y="4638890"/>
            <a:ext cx="2131748" cy="158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6" name="直接箭头连接符 265"/>
          <p:cNvCxnSpPr>
            <a:stCxn id="178" idx="0"/>
          </p:cNvCxnSpPr>
          <p:nvPr/>
        </p:nvCxnSpPr>
        <p:spPr bwMode="auto">
          <a:xfrm flipV="1">
            <a:off x="5673080" y="2402743"/>
            <a:ext cx="0" cy="127915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7" name="矩形 266"/>
          <p:cNvSpPr/>
          <p:nvPr/>
        </p:nvSpPr>
        <p:spPr>
          <a:xfrm>
            <a:off x="5421052" y="1953708"/>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客户 签名</a:t>
            </a:r>
          </a:p>
        </p:txBody>
      </p:sp>
      <p:sp>
        <p:nvSpPr>
          <p:cNvPr id="268" name="矩形 267"/>
          <p:cNvSpPr/>
          <p:nvPr/>
        </p:nvSpPr>
        <p:spPr>
          <a:xfrm>
            <a:off x="6077508"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0" name="形状 269"/>
          <p:cNvCxnSpPr>
            <a:stCxn id="267" idx="3"/>
            <a:endCxn id="268" idx="0"/>
          </p:cNvCxnSpPr>
          <p:nvPr/>
        </p:nvCxnSpPr>
        <p:spPr bwMode="auto">
          <a:xfrm>
            <a:off x="5925108" y="2187298"/>
            <a:ext cx="404428"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72" name="直接箭头连接符 271"/>
          <p:cNvCxnSpPr>
            <a:stCxn id="268" idx="3"/>
          </p:cNvCxnSpPr>
          <p:nvPr/>
        </p:nvCxnSpPr>
        <p:spPr bwMode="auto">
          <a:xfrm>
            <a:off x="6581564"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67339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6581564"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0" name="流程图: 决策 279"/>
          <p:cNvSpPr/>
          <p:nvPr/>
        </p:nvSpPr>
        <p:spPr>
          <a:xfrm>
            <a:off x="6697960" y="4264315"/>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零件</a:t>
            </a:r>
          </a:p>
        </p:txBody>
      </p:sp>
      <p:cxnSp>
        <p:nvCxnSpPr>
          <p:cNvPr id="282" name="直接箭头连接符 281"/>
          <p:cNvCxnSpPr>
            <a:stCxn id="273" idx="2"/>
            <a:endCxn id="280" idx="0"/>
          </p:cNvCxnSpPr>
          <p:nvPr/>
        </p:nvCxnSpPr>
        <p:spPr bwMode="auto">
          <a:xfrm>
            <a:off x="6985992" y="4149080"/>
            <a:ext cx="0" cy="11523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4" name="矩形 283"/>
          <p:cNvSpPr/>
          <p:nvPr/>
        </p:nvSpPr>
        <p:spPr>
          <a:xfrm>
            <a:off x="7390420"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填写零件记录</a:t>
            </a:r>
          </a:p>
        </p:txBody>
      </p:sp>
      <p:cxnSp>
        <p:nvCxnSpPr>
          <p:cNvPr id="286" name="直接箭头连接符 285"/>
          <p:cNvCxnSpPr>
            <a:stCxn id="280" idx="3"/>
            <a:endCxn id="284" idx="1"/>
          </p:cNvCxnSpPr>
          <p:nvPr/>
        </p:nvCxnSpPr>
        <p:spPr bwMode="auto">
          <a:xfrm flipV="1">
            <a:off x="7274024" y="4491554"/>
            <a:ext cx="116396" cy="635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89447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cxnSp>
        <p:nvCxnSpPr>
          <p:cNvPr id="292" name="形状 291"/>
          <p:cNvCxnSpPr>
            <a:stCxn id="284" idx="3"/>
            <a:endCxn id="287" idx="2"/>
          </p:cNvCxnSpPr>
          <p:nvPr/>
        </p:nvCxnSpPr>
        <p:spPr bwMode="auto">
          <a:xfrm flipV="1">
            <a:off x="7894476" y="4149081"/>
            <a:ext cx="252028" cy="342473"/>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3" name="矩形 292"/>
          <p:cNvSpPr/>
          <p:nvPr/>
        </p:nvSpPr>
        <p:spPr>
          <a:xfrm>
            <a:off x="789447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4650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5847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4650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6733964"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p:cNvCxnSpPr>
          <p:nvPr/>
        </p:nvCxnSpPr>
        <p:spPr bwMode="auto">
          <a:xfrm flipH="1">
            <a:off x="7202016" y="2763363"/>
            <a:ext cx="65645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6985992"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5093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3453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24382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39" name="直接箭头连接符 338"/>
          <p:cNvCxnSpPr>
            <a:stCxn id="220" idx="3"/>
          </p:cNvCxnSpPr>
          <p:nvPr/>
        </p:nvCxnSpPr>
        <p:spPr bwMode="auto">
          <a:xfrm>
            <a:off x="4592960" y="391549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20147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912043" y="-41338"/>
            <a:ext cx="6350" cy="5148572"/>
          </a:xfrm>
          <a:prstGeom prst="bentConnector3">
            <a:avLst>
              <a:gd name="adj1" fmla="val -13050004"/>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905498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48950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保养</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42105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42105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07750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07750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675320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675320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89447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89447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23928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23928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427707"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4650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6329536" y="4149080"/>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80" idx="2"/>
            <a:endCxn id="401" idx="1"/>
          </p:cNvCxnSpPr>
          <p:nvPr/>
        </p:nvCxnSpPr>
        <p:spPr bwMode="auto">
          <a:xfrm>
            <a:off x="6985992" y="4731495"/>
            <a:ext cx="19236" cy="973269"/>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214" idx="1"/>
          </p:cNvCxnSpPr>
          <p:nvPr/>
        </p:nvCxnSpPr>
        <p:spPr bwMode="auto">
          <a:xfrm>
            <a:off x="5673080" y="4149081"/>
            <a:ext cx="0" cy="1242851"/>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66790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44688"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46" name="线形标注 2(带强调线) 145"/>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4" name="TextBox 153"/>
          <p:cNvSpPr txBox="1"/>
          <p:nvPr/>
        </p:nvSpPr>
        <p:spPr>
          <a:xfrm>
            <a:off x="949585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48950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70647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282540"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1" name="线形标注 2(带强调线) 160"/>
          <p:cNvSpPr/>
          <p:nvPr/>
        </p:nvSpPr>
        <p:spPr>
          <a:xfrm>
            <a:off x="5699646" y="3232959"/>
            <a:ext cx="621506" cy="82595"/>
          </a:xfrm>
          <a:prstGeom prst="accentCallout2">
            <a:avLst>
              <a:gd name="adj1" fmla="val 5313"/>
              <a:gd name="adj2" fmla="val 8592"/>
              <a:gd name="adj3" fmla="val 220588"/>
              <a:gd name="adj4" fmla="val -9561"/>
              <a:gd name="adj5" fmla="val 539228"/>
              <a:gd name="adj6" fmla="val -43547"/>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服务凭证同时体现保养结果（完成</a:t>
            </a:r>
            <a:r>
              <a:rPr lang="en-US" altLang="zh-CN" sz="800" b="0" dirty="0" smtClean="0">
                <a:solidFill>
                  <a:schemeClr val="tx1"/>
                </a:solidFill>
                <a:latin typeface="微软雅黑" pitchFamily="34" charset="-122"/>
                <a:ea typeface="微软雅黑" pitchFamily="34" charset="-122"/>
                <a:cs typeface="Meiryo UI" pitchFamily="50" charset="-128"/>
              </a:rPr>
              <a:t>/</a:t>
            </a:r>
            <a:r>
              <a:rPr lang="zh-CN" altLang="en-US" sz="800" b="0" dirty="0" smtClean="0">
                <a:solidFill>
                  <a:schemeClr val="tx1"/>
                </a:solidFill>
                <a:latin typeface="微软雅黑" pitchFamily="34" charset="-122"/>
                <a:ea typeface="微软雅黑" pitchFamily="34" charset="-122"/>
                <a:cs typeface="Meiryo UI" pitchFamily="50" charset="-128"/>
              </a:rPr>
              <a:t>未完成）</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69" name="矩形 168"/>
          <p:cNvSpPr/>
          <p:nvPr/>
        </p:nvSpPr>
        <p:spPr>
          <a:xfrm>
            <a:off x="473697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执行设备保养</a:t>
            </a:r>
          </a:p>
        </p:txBody>
      </p:sp>
      <p:sp>
        <p:nvSpPr>
          <p:cNvPr id="178" name="矩形 177"/>
          <p:cNvSpPr/>
          <p:nvPr/>
        </p:nvSpPr>
        <p:spPr>
          <a:xfrm>
            <a:off x="5421052" y="3681901"/>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192" name="TextBox 191"/>
          <p:cNvSpPr txBox="1"/>
          <p:nvPr/>
        </p:nvSpPr>
        <p:spPr>
          <a:xfrm>
            <a:off x="7202016" y="4300343"/>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cxnSp>
        <p:nvCxnSpPr>
          <p:cNvPr id="194" name="肘形连接符 193"/>
          <p:cNvCxnSpPr>
            <a:stCxn id="280" idx="2"/>
            <a:endCxn id="287" idx="2"/>
          </p:cNvCxnSpPr>
          <p:nvPr/>
        </p:nvCxnSpPr>
        <p:spPr bwMode="auto">
          <a:xfrm rot="5400000" flipH="1" flipV="1">
            <a:off x="7275041" y="3860032"/>
            <a:ext cx="582414" cy="1160512"/>
          </a:xfrm>
          <a:prstGeom prst="bentConnector3">
            <a:avLst>
              <a:gd name="adj1" fmla="val -3925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7" name="TextBox 196"/>
          <p:cNvSpPr txBox="1"/>
          <p:nvPr/>
        </p:nvSpPr>
        <p:spPr>
          <a:xfrm>
            <a:off x="6970032" y="473149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175" name="形状 174"/>
          <p:cNvCxnSpPr>
            <a:stCxn id="162" idx="0"/>
            <a:endCxn id="153" idx="1"/>
          </p:cNvCxnSpPr>
          <p:nvPr/>
        </p:nvCxnSpPr>
        <p:spPr bwMode="auto">
          <a:xfrm rot="5400000" flipH="1" flipV="1">
            <a:off x="843925" y="3029209"/>
            <a:ext cx="909338" cy="39604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cxnSp>
        <p:nvCxnSpPr>
          <p:cNvPr id="198" name="直接箭头连接符 197"/>
          <p:cNvCxnSpPr>
            <a:stCxn id="169" idx="3"/>
            <a:endCxn id="178" idx="1"/>
          </p:cNvCxnSpPr>
          <p:nvPr/>
        </p:nvCxnSpPr>
        <p:spPr bwMode="auto">
          <a:xfrm>
            <a:off x="5241032" y="3915491"/>
            <a:ext cx="18002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3" name="流程图: 决策 202"/>
          <p:cNvSpPr/>
          <p:nvPr/>
        </p:nvSpPr>
        <p:spPr>
          <a:xfrm>
            <a:off x="2138324" y="2529773"/>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p>
        </p:txBody>
      </p:sp>
      <p:sp>
        <p:nvSpPr>
          <p:cNvPr id="205" name="TextBox 204"/>
          <p:cNvSpPr txBox="1"/>
          <p:nvPr/>
        </p:nvSpPr>
        <p:spPr>
          <a:xfrm>
            <a:off x="2577306" y="255711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209" name="肘形连接符 208"/>
          <p:cNvCxnSpPr>
            <a:stCxn id="203" idx="0"/>
            <a:endCxn id="376" idx="0"/>
          </p:cNvCxnSpPr>
          <p:nvPr/>
        </p:nvCxnSpPr>
        <p:spPr bwMode="auto">
          <a:xfrm rot="16200000" flipH="1">
            <a:off x="3362467" y="1557658"/>
            <a:ext cx="6350" cy="1950580"/>
          </a:xfrm>
          <a:prstGeom prst="bentConnector3">
            <a:avLst>
              <a:gd name="adj1" fmla="val -1309254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12" name="TextBox 211"/>
          <p:cNvSpPr txBox="1"/>
          <p:nvPr/>
        </p:nvSpPr>
        <p:spPr>
          <a:xfrm>
            <a:off x="2200736" y="232067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213" name="流程图: 资料带 212"/>
          <p:cNvSpPr/>
          <p:nvPr/>
        </p:nvSpPr>
        <p:spPr>
          <a:xfrm>
            <a:off x="5781092" y="50912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214" name="流程图: 磁盘 213"/>
          <p:cNvSpPr/>
          <p:nvPr/>
        </p:nvSpPr>
        <p:spPr>
          <a:xfrm>
            <a:off x="5421052" y="53919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39" name="矩形 138"/>
          <p:cNvSpPr/>
          <p:nvPr/>
        </p:nvSpPr>
        <p:spPr>
          <a:xfrm>
            <a:off x="848543"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发现保养需求</a:t>
            </a:r>
          </a:p>
        </p:txBody>
      </p:sp>
      <p:sp>
        <p:nvSpPr>
          <p:cNvPr id="147" name="椭圆 146"/>
          <p:cNvSpPr/>
          <p:nvPr/>
        </p:nvSpPr>
        <p:spPr>
          <a:xfrm>
            <a:off x="738157" y="4375157"/>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49" name="线形标注 2(带强调线) 148"/>
          <p:cNvSpPr/>
          <p:nvPr/>
        </p:nvSpPr>
        <p:spPr>
          <a:xfrm>
            <a:off x="1415170" y="4535409"/>
            <a:ext cx="873534" cy="45719"/>
          </a:xfrm>
          <a:prstGeom prst="accentCallout2">
            <a:avLst>
              <a:gd name="adj1" fmla="val 18750"/>
              <a:gd name="adj2" fmla="val 8578"/>
              <a:gd name="adj3" fmla="val -22918"/>
              <a:gd name="adj4" fmla="val 1870"/>
              <a:gd name="adj5" fmla="val -54170"/>
              <a:gd name="adj6" fmla="val -477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登陆服务账号选择服务类型扫描设备条码确认设备信息录入保养描述</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3" name="矩形 152"/>
          <p:cNvSpPr/>
          <p:nvPr/>
        </p:nvSpPr>
        <p:spPr>
          <a:xfrm>
            <a:off x="1496616" y="2538972"/>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cxnSp>
        <p:nvCxnSpPr>
          <p:cNvPr id="160" name="直接箭头连接符 159"/>
          <p:cNvCxnSpPr>
            <a:stCxn id="153" idx="2"/>
            <a:endCxn id="109" idx="0"/>
          </p:cNvCxnSpPr>
          <p:nvPr/>
        </p:nvCxnSpPr>
        <p:spPr bwMode="auto">
          <a:xfrm>
            <a:off x="1748644" y="3006152"/>
            <a:ext cx="0" cy="996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62" name="矩形 161"/>
          <p:cNvSpPr/>
          <p:nvPr/>
        </p:nvSpPr>
        <p:spPr>
          <a:xfrm>
            <a:off x="84854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发送保养请求</a:t>
            </a:r>
          </a:p>
        </p:txBody>
      </p:sp>
      <p:cxnSp>
        <p:nvCxnSpPr>
          <p:cNvPr id="168" name="直接箭头连接符 167"/>
          <p:cNvCxnSpPr>
            <a:stCxn id="139" idx="0"/>
            <a:endCxn id="162" idx="2"/>
          </p:cNvCxnSpPr>
          <p:nvPr/>
        </p:nvCxnSpPr>
        <p:spPr bwMode="auto">
          <a:xfrm flipV="1">
            <a:off x="1100571" y="4149080"/>
            <a:ext cx="1"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72" name="流程图: 磁盘 171"/>
          <p:cNvSpPr/>
          <p:nvPr/>
        </p:nvSpPr>
        <p:spPr>
          <a:xfrm>
            <a:off x="84854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73" name="流程图: 磁盘 172"/>
          <p:cNvSpPr/>
          <p:nvPr/>
        </p:nvSpPr>
        <p:spPr>
          <a:xfrm>
            <a:off x="84854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74" name="直接箭头连接符 173"/>
          <p:cNvCxnSpPr>
            <a:stCxn id="139" idx="2"/>
            <a:endCxn id="172" idx="1"/>
          </p:cNvCxnSpPr>
          <p:nvPr/>
        </p:nvCxnSpPr>
        <p:spPr bwMode="auto">
          <a:xfrm>
            <a:off x="1100571" y="4725144"/>
            <a:ext cx="1" cy="979620"/>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2" name="流程图: 资料带 181"/>
          <p:cNvSpPr/>
          <p:nvPr/>
        </p:nvSpPr>
        <p:spPr>
          <a:xfrm>
            <a:off x="1856656" y="5085184"/>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83" name="流程图: 磁盘 182"/>
          <p:cNvSpPr/>
          <p:nvPr/>
        </p:nvSpPr>
        <p:spPr>
          <a:xfrm>
            <a:off x="1496616" y="5385847"/>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流程图: 资料带 162"/>
          <p:cNvSpPr/>
          <p:nvPr/>
        </p:nvSpPr>
        <p:spPr>
          <a:xfrm>
            <a:off x="1274228" y="2780928"/>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88" name="流程图: 资料带 187"/>
          <p:cNvSpPr/>
          <p:nvPr/>
        </p:nvSpPr>
        <p:spPr>
          <a:xfrm>
            <a:off x="5054648" y="407786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680244"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169824"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41" name="流程图: 资料带 140"/>
          <p:cNvSpPr/>
          <p:nvPr/>
        </p:nvSpPr>
        <p:spPr>
          <a:xfrm>
            <a:off x="7178884" y="3429000"/>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巡检</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B2-4 </a:t>
            </a:r>
            <a:r>
              <a:rPr lang="zh-CN" altLang="en-US" sz="1600" b="0" kern="0" dirty="0" smtClean="0">
                <a:latin typeface="微软雅黑" pitchFamily="34" charset="-122"/>
                <a:ea typeface="微软雅黑" pitchFamily="34" charset="-122"/>
                <a:cs typeface="Meiryo UI" panose="020B0604030504040204" pitchFamily="50" charset="-128"/>
              </a:rPr>
              <a:t>服务请求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巡检</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B2– 4 : </a:t>
            </a:r>
            <a:r>
              <a:rPr lang="zh-CN" altLang="en-US" sz="800" dirty="0" smtClean="0">
                <a:solidFill>
                  <a:schemeClr val="tx1"/>
                </a:solidFill>
                <a:latin typeface="微软雅黑" pitchFamily="34" charset="-122"/>
                <a:ea typeface="微软雅黑" pitchFamily="34" charset="-122"/>
                <a:cs typeface="Meiryo UI" pitchFamily="50" charset="-128"/>
              </a:rPr>
              <a:t>服务请求</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巡检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0" name="直接箭头连接符 79"/>
          <p:cNvCxnSpPr>
            <a:stCxn id="112" idx="0"/>
          </p:cNvCxnSpPr>
          <p:nvPr/>
        </p:nvCxnSpPr>
        <p:spPr bwMode="auto">
          <a:xfrm flipV="1">
            <a:off x="2396716"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26" name="直接箭头连接符 225"/>
          <p:cNvCxnSpPr>
            <a:stCxn id="190" idx="3"/>
            <a:endCxn id="169" idx="1"/>
          </p:cNvCxnSpPr>
          <p:nvPr/>
        </p:nvCxnSpPr>
        <p:spPr bwMode="auto">
          <a:xfrm flipV="1">
            <a:off x="3944888" y="3915489"/>
            <a:ext cx="150380" cy="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5" name="流程图: 磁盘 244"/>
          <p:cNvSpPr/>
          <p:nvPr/>
        </p:nvSpPr>
        <p:spPr>
          <a:xfrm>
            <a:off x="214468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6" name="流程图: 磁盘 245"/>
          <p:cNvSpPr/>
          <p:nvPr/>
        </p:nvSpPr>
        <p:spPr>
          <a:xfrm>
            <a:off x="214468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247" idx="1"/>
          </p:cNvCxnSpPr>
          <p:nvPr/>
        </p:nvCxnSpPr>
        <p:spPr bwMode="auto">
          <a:xfrm>
            <a:off x="1748644"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52" name="直接箭头连接符 251"/>
          <p:cNvCxnSpPr>
            <a:stCxn id="112" idx="2"/>
            <a:endCxn id="245" idx="1"/>
          </p:cNvCxnSpPr>
          <p:nvPr/>
        </p:nvCxnSpPr>
        <p:spPr bwMode="auto">
          <a:xfrm rot="5400000">
            <a:off x="1330842" y="4638890"/>
            <a:ext cx="2131748" cy="158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8" name="矩形 267"/>
          <p:cNvSpPr/>
          <p:nvPr/>
        </p:nvSpPr>
        <p:spPr>
          <a:xfrm>
            <a:off x="6077508"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2" name="直接箭头连接符 271"/>
          <p:cNvCxnSpPr>
            <a:stCxn id="268" idx="3"/>
          </p:cNvCxnSpPr>
          <p:nvPr/>
        </p:nvCxnSpPr>
        <p:spPr bwMode="auto">
          <a:xfrm>
            <a:off x="6581564"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67339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6581564"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733288"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sp>
        <p:nvSpPr>
          <p:cNvPr id="293" name="矩形 292"/>
          <p:cNvSpPr/>
          <p:nvPr/>
        </p:nvSpPr>
        <p:spPr>
          <a:xfrm>
            <a:off x="7733288"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7985316"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697284"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7985316"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6733964"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a:endCxn id="301" idx="3"/>
          </p:cNvCxnSpPr>
          <p:nvPr/>
        </p:nvCxnSpPr>
        <p:spPr bwMode="auto">
          <a:xfrm flipH="1">
            <a:off x="7238020" y="2763363"/>
            <a:ext cx="45926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6985992"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389744"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273348"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082638"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040284"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831449" y="39256"/>
            <a:ext cx="6350" cy="4987384"/>
          </a:xfrm>
          <a:prstGeom prst="bentConnector3">
            <a:avLst>
              <a:gd name="adj1" fmla="val -13117169"/>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8893800"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328316"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巡检</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4736976"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4736976"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077508"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077508"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675320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675320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733289"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733289"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07809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07809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266519"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7985316"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6329536" y="4149080"/>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73" idx="2"/>
            <a:endCxn id="401" idx="1"/>
          </p:cNvCxnSpPr>
          <p:nvPr/>
        </p:nvCxnSpPr>
        <p:spPr bwMode="auto">
          <a:xfrm>
            <a:off x="6985992" y="4149080"/>
            <a:ext cx="19236" cy="155568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395" idx="1"/>
          </p:cNvCxnSpPr>
          <p:nvPr/>
        </p:nvCxnSpPr>
        <p:spPr bwMode="auto">
          <a:xfrm>
            <a:off x="4989004" y="4149875"/>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506720"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44688"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46" name="线形标注 2(带强调线) 145"/>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4" name="TextBox 153"/>
          <p:cNvSpPr txBox="1"/>
          <p:nvPr/>
        </p:nvSpPr>
        <p:spPr>
          <a:xfrm>
            <a:off x="9334666"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328316"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545288"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121352"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9" name="矩形 168"/>
          <p:cNvSpPr/>
          <p:nvPr/>
        </p:nvSpPr>
        <p:spPr>
          <a:xfrm>
            <a:off x="4095268" y="3681899"/>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执行客户请求</a:t>
            </a:r>
          </a:p>
        </p:txBody>
      </p:sp>
      <p:sp>
        <p:nvSpPr>
          <p:cNvPr id="178" name="矩形 177"/>
          <p:cNvSpPr/>
          <p:nvPr/>
        </p:nvSpPr>
        <p:spPr>
          <a:xfrm>
            <a:off x="4736976" y="3682695"/>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167" name="矩形 166"/>
          <p:cNvSpPr/>
          <p:nvPr/>
        </p:nvSpPr>
        <p:spPr>
          <a:xfrm>
            <a:off x="848544"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79" name="流程图: 磁盘 178"/>
          <p:cNvSpPr/>
          <p:nvPr/>
        </p:nvSpPr>
        <p:spPr>
          <a:xfrm>
            <a:off x="848544"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80" name="流程图: 磁盘 179"/>
          <p:cNvSpPr/>
          <p:nvPr/>
        </p:nvSpPr>
        <p:spPr>
          <a:xfrm>
            <a:off x="848544"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81" name="直接箭头连接符 180"/>
          <p:cNvCxnSpPr>
            <a:stCxn id="118" idx="2"/>
            <a:endCxn id="179" idx="1"/>
          </p:cNvCxnSpPr>
          <p:nvPr/>
        </p:nvCxnSpPr>
        <p:spPr bwMode="auto">
          <a:xfrm>
            <a:off x="1100571" y="4725144"/>
            <a:ext cx="1" cy="98041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cxnSp>
        <p:nvCxnSpPr>
          <p:cNvPr id="198" name="直接箭头连接符 197"/>
          <p:cNvCxnSpPr>
            <a:stCxn id="169" idx="3"/>
            <a:endCxn id="178" idx="1"/>
          </p:cNvCxnSpPr>
          <p:nvPr/>
        </p:nvCxnSpPr>
        <p:spPr bwMode="auto">
          <a:xfrm>
            <a:off x="4599324" y="3915489"/>
            <a:ext cx="137652"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3" name="流程图: 决策 202"/>
          <p:cNvSpPr/>
          <p:nvPr/>
        </p:nvSpPr>
        <p:spPr>
          <a:xfrm>
            <a:off x="2138324" y="2529773"/>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p>
        </p:txBody>
      </p:sp>
      <p:sp>
        <p:nvSpPr>
          <p:cNvPr id="205" name="TextBox 204"/>
          <p:cNvSpPr txBox="1"/>
          <p:nvPr/>
        </p:nvSpPr>
        <p:spPr>
          <a:xfrm>
            <a:off x="2577306" y="255711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209" name="肘形连接符 208"/>
          <p:cNvCxnSpPr>
            <a:stCxn id="203" idx="0"/>
            <a:endCxn id="376" idx="0"/>
          </p:cNvCxnSpPr>
          <p:nvPr/>
        </p:nvCxnSpPr>
        <p:spPr bwMode="auto">
          <a:xfrm rot="16200000" flipH="1">
            <a:off x="3362467" y="1557658"/>
            <a:ext cx="6350" cy="1950580"/>
          </a:xfrm>
          <a:prstGeom prst="bentConnector3">
            <a:avLst>
              <a:gd name="adj1" fmla="val -1309254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12" name="TextBox 211"/>
          <p:cNvSpPr txBox="1"/>
          <p:nvPr/>
        </p:nvSpPr>
        <p:spPr>
          <a:xfrm>
            <a:off x="2200736" y="232067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5" name="矩形 154"/>
          <p:cNvSpPr/>
          <p:nvPr/>
        </p:nvSpPr>
        <p:spPr>
          <a:xfrm>
            <a:off x="5393432" y="3682695"/>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服务人员签名</a:t>
            </a:r>
          </a:p>
        </p:txBody>
      </p:sp>
      <p:cxnSp>
        <p:nvCxnSpPr>
          <p:cNvPr id="160" name="直接箭头连接符 159"/>
          <p:cNvCxnSpPr>
            <a:stCxn id="178" idx="3"/>
            <a:endCxn id="155" idx="1"/>
          </p:cNvCxnSpPr>
          <p:nvPr/>
        </p:nvCxnSpPr>
        <p:spPr bwMode="auto">
          <a:xfrm>
            <a:off x="5241032" y="3916285"/>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4" name="直接箭头连接符 163"/>
          <p:cNvCxnSpPr>
            <a:stCxn id="155" idx="3"/>
            <a:endCxn id="268" idx="1"/>
          </p:cNvCxnSpPr>
          <p:nvPr/>
        </p:nvCxnSpPr>
        <p:spPr bwMode="auto">
          <a:xfrm flipV="1">
            <a:off x="5897488" y="3915490"/>
            <a:ext cx="180020" cy="79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73" name="直接箭头连接符 172"/>
          <p:cNvCxnSpPr>
            <a:stCxn id="273" idx="3"/>
            <a:endCxn id="287" idx="1"/>
          </p:cNvCxnSpPr>
          <p:nvPr/>
        </p:nvCxnSpPr>
        <p:spPr bwMode="auto">
          <a:xfrm>
            <a:off x="7238020" y="3915490"/>
            <a:ext cx="495268"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8" name="矩形 117"/>
          <p:cNvSpPr/>
          <p:nvPr/>
        </p:nvSpPr>
        <p:spPr>
          <a:xfrm>
            <a:off x="848543"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发现巡检需求</a:t>
            </a:r>
          </a:p>
        </p:txBody>
      </p:sp>
      <p:sp>
        <p:nvSpPr>
          <p:cNvPr id="119" name="椭圆 118"/>
          <p:cNvSpPr/>
          <p:nvPr/>
        </p:nvSpPr>
        <p:spPr>
          <a:xfrm>
            <a:off x="738157" y="4375157"/>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0" name="线形标注 2(带强调线) 119"/>
          <p:cNvSpPr/>
          <p:nvPr/>
        </p:nvSpPr>
        <p:spPr>
          <a:xfrm>
            <a:off x="1415170" y="4535409"/>
            <a:ext cx="873534" cy="45719"/>
          </a:xfrm>
          <a:prstGeom prst="accentCallout2">
            <a:avLst>
              <a:gd name="adj1" fmla="val 18750"/>
              <a:gd name="adj2" fmla="val 8578"/>
              <a:gd name="adj3" fmla="val -22918"/>
              <a:gd name="adj4" fmla="val 1870"/>
              <a:gd name="adj5" fmla="val -54170"/>
              <a:gd name="adj6" fmla="val -477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登陆服务账号选择服务类型录入请求描述</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2" name="矩形 121"/>
          <p:cNvSpPr/>
          <p:nvPr/>
        </p:nvSpPr>
        <p:spPr>
          <a:xfrm>
            <a:off x="84854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发送巡检请求</a:t>
            </a:r>
          </a:p>
        </p:txBody>
      </p:sp>
      <p:cxnSp>
        <p:nvCxnSpPr>
          <p:cNvPr id="123" name="直接箭头连接符 122"/>
          <p:cNvCxnSpPr>
            <a:stCxn id="118" idx="0"/>
            <a:endCxn id="122" idx="2"/>
          </p:cNvCxnSpPr>
          <p:nvPr/>
        </p:nvCxnSpPr>
        <p:spPr bwMode="auto">
          <a:xfrm flipV="1">
            <a:off x="1100571" y="4149080"/>
            <a:ext cx="1"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28" name="直接箭头连接符 127"/>
          <p:cNvCxnSpPr>
            <a:stCxn id="118" idx="2"/>
          </p:cNvCxnSpPr>
          <p:nvPr/>
        </p:nvCxnSpPr>
        <p:spPr bwMode="auto">
          <a:xfrm>
            <a:off x="1100571" y="4725144"/>
            <a:ext cx="1" cy="979620"/>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5" name="直接连接符 134"/>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5" name="直接箭头连接符 144"/>
          <p:cNvCxnSpPr>
            <a:stCxn id="122" idx="0"/>
            <a:endCxn id="167" idx="2"/>
          </p:cNvCxnSpPr>
          <p:nvPr/>
        </p:nvCxnSpPr>
        <p:spPr bwMode="auto">
          <a:xfrm flipV="1">
            <a:off x="1100572" y="3573016"/>
            <a:ext cx="0"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49" name="直接箭头连接符 148"/>
          <p:cNvCxnSpPr>
            <a:stCxn id="167" idx="3"/>
            <a:endCxn id="109" idx="1"/>
          </p:cNvCxnSpPr>
          <p:nvPr/>
        </p:nvCxnSpPr>
        <p:spPr bwMode="auto">
          <a:xfrm>
            <a:off x="1352600"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88" name="流程图: 资料带 187"/>
          <p:cNvSpPr/>
          <p:nvPr/>
        </p:nvSpPr>
        <p:spPr>
          <a:xfrm>
            <a:off x="5738724" y="407786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88019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6977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3" name="流程图: 资料带 162"/>
          <p:cNvSpPr/>
          <p:nvPr/>
        </p:nvSpPr>
        <p:spPr>
          <a:xfrm>
            <a:off x="1274228" y="2780928"/>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394908" y="408315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强检</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B2-5 </a:t>
            </a:r>
            <a:r>
              <a:rPr lang="zh-CN" altLang="en-US" sz="1600" b="0" kern="0" dirty="0" smtClean="0">
                <a:latin typeface="微软雅黑" pitchFamily="34" charset="-122"/>
                <a:ea typeface="微软雅黑" pitchFamily="34" charset="-122"/>
                <a:cs typeface="Meiryo UI" panose="020B0604030504040204" pitchFamily="50" charset="-128"/>
              </a:rPr>
              <a:t>服务请求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强检</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B2 – 5 : </a:t>
            </a:r>
            <a:r>
              <a:rPr lang="zh-CN" altLang="en-US" sz="800" dirty="0" smtClean="0">
                <a:solidFill>
                  <a:schemeClr val="tx1"/>
                </a:solidFill>
                <a:latin typeface="微软雅黑" pitchFamily="34" charset="-122"/>
                <a:ea typeface="微软雅黑" pitchFamily="34" charset="-122"/>
                <a:cs typeface="Meiryo UI" pitchFamily="50" charset="-128"/>
              </a:rPr>
              <a:t>服务请求</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强检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37652"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2380" y="3339426"/>
            <a:ext cx="15038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0" name="直接箭头连接符 79"/>
          <p:cNvCxnSpPr>
            <a:stCxn id="112" idx="0"/>
            <a:endCxn id="203" idx="2"/>
          </p:cNvCxnSpPr>
          <p:nvPr/>
        </p:nvCxnSpPr>
        <p:spPr bwMode="auto">
          <a:xfrm flipV="1">
            <a:off x="2390352"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120" idx="1"/>
          </p:cNvCxnSpPr>
          <p:nvPr/>
        </p:nvCxnSpPr>
        <p:spPr bwMode="auto">
          <a:xfrm>
            <a:off x="1748644" y="3573016"/>
            <a:ext cx="0" cy="184371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8" name="矩形 267"/>
          <p:cNvSpPr/>
          <p:nvPr/>
        </p:nvSpPr>
        <p:spPr>
          <a:xfrm>
            <a:off x="65815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2" name="直接箭头连接符 271"/>
          <p:cNvCxnSpPr>
            <a:stCxn id="268" idx="3"/>
          </p:cNvCxnSpPr>
          <p:nvPr/>
        </p:nvCxnSpPr>
        <p:spPr bwMode="auto">
          <a:xfrm>
            <a:off x="7085620"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7238020"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7085620"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93323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sp>
        <p:nvSpPr>
          <p:cNvPr id="293" name="矩形 292"/>
          <p:cNvSpPr/>
          <p:nvPr/>
        </p:nvSpPr>
        <p:spPr>
          <a:xfrm>
            <a:off x="793323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8526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97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8526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723802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158" idx="2"/>
            <a:endCxn id="301" idx="3"/>
          </p:cNvCxnSpPr>
          <p:nvPr/>
        </p:nvCxnSpPr>
        <p:spPr bwMode="auto">
          <a:xfrm flipH="1" flipV="1">
            <a:off x="7742076" y="2763363"/>
            <a:ext cx="15515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7490048"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8969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7329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28258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240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931423" y="-60718"/>
            <a:ext cx="6350" cy="5187332"/>
          </a:xfrm>
          <a:prstGeom prst="bentConnector3">
            <a:avLst>
              <a:gd name="adj1" fmla="val -1304550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909374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52826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巡检</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421052"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421052"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58156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58156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725725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725725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93323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93323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27804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27804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466467"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8526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6833592" y="4149080"/>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73" idx="2"/>
            <a:endCxn id="401" idx="1"/>
          </p:cNvCxnSpPr>
          <p:nvPr/>
        </p:nvCxnSpPr>
        <p:spPr bwMode="auto">
          <a:xfrm>
            <a:off x="7490048" y="4149080"/>
            <a:ext cx="19236" cy="155568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189" idx="1"/>
          </p:cNvCxnSpPr>
          <p:nvPr/>
        </p:nvCxnSpPr>
        <p:spPr bwMode="auto">
          <a:xfrm>
            <a:off x="5673080" y="4149875"/>
            <a:ext cx="0" cy="1266857"/>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70666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38324"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46" name="线形标注 2(带强调线) 145"/>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4" name="TextBox 153"/>
          <p:cNvSpPr txBox="1"/>
          <p:nvPr/>
        </p:nvSpPr>
        <p:spPr>
          <a:xfrm>
            <a:off x="953461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52826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74523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321300"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9" name="矩形 168"/>
          <p:cNvSpPr/>
          <p:nvPr/>
        </p:nvSpPr>
        <p:spPr>
          <a:xfrm>
            <a:off x="4736976" y="3681899"/>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执行设备强检</a:t>
            </a:r>
          </a:p>
        </p:txBody>
      </p:sp>
      <p:sp>
        <p:nvSpPr>
          <p:cNvPr id="178" name="矩形 177"/>
          <p:cNvSpPr/>
          <p:nvPr/>
        </p:nvSpPr>
        <p:spPr>
          <a:xfrm>
            <a:off x="5421052" y="3682695"/>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167" name="矩形 166"/>
          <p:cNvSpPr/>
          <p:nvPr/>
        </p:nvSpPr>
        <p:spPr>
          <a:xfrm>
            <a:off x="848544"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79" name="流程图: 磁盘 178"/>
          <p:cNvSpPr/>
          <p:nvPr/>
        </p:nvSpPr>
        <p:spPr>
          <a:xfrm>
            <a:off x="848544"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80" name="流程图: 磁盘 179"/>
          <p:cNvSpPr/>
          <p:nvPr/>
        </p:nvSpPr>
        <p:spPr>
          <a:xfrm>
            <a:off x="848544"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cxnSp>
        <p:nvCxnSpPr>
          <p:cNvPr id="198" name="直接箭头连接符 197"/>
          <p:cNvCxnSpPr>
            <a:stCxn id="169" idx="3"/>
            <a:endCxn id="178" idx="1"/>
          </p:cNvCxnSpPr>
          <p:nvPr/>
        </p:nvCxnSpPr>
        <p:spPr bwMode="auto">
          <a:xfrm>
            <a:off x="5241032" y="3915489"/>
            <a:ext cx="180020"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3" name="流程图: 决策 202"/>
          <p:cNvSpPr/>
          <p:nvPr/>
        </p:nvSpPr>
        <p:spPr>
          <a:xfrm>
            <a:off x="2138324" y="2529773"/>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p>
        </p:txBody>
      </p:sp>
      <p:sp>
        <p:nvSpPr>
          <p:cNvPr id="205" name="TextBox 204"/>
          <p:cNvSpPr txBox="1"/>
          <p:nvPr/>
        </p:nvSpPr>
        <p:spPr>
          <a:xfrm>
            <a:off x="2577306" y="255711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209" name="肘形连接符 208"/>
          <p:cNvCxnSpPr>
            <a:stCxn id="203" idx="0"/>
            <a:endCxn id="376" idx="0"/>
          </p:cNvCxnSpPr>
          <p:nvPr/>
        </p:nvCxnSpPr>
        <p:spPr bwMode="auto">
          <a:xfrm rot="16200000" flipH="1">
            <a:off x="3362467" y="1557658"/>
            <a:ext cx="6350" cy="1950580"/>
          </a:xfrm>
          <a:prstGeom prst="bentConnector3">
            <a:avLst>
              <a:gd name="adj1" fmla="val -1309254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12" name="TextBox 211"/>
          <p:cNvSpPr txBox="1"/>
          <p:nvPr/>
        </p:nvSpPr>
        <p:spPr>
          <a:xfrm>
            <a:off x="2200736" y="232067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5" name="矩形 154"/>
          <p:cNvSpPr/>
          <p:nvPr/>
        </p:nvSpPr>
        <p:spPr>
          <a:xfrm>
            <a:off x="5969496" y="195370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科室 负责人签名</a:t>
            </a:r>
          </a:p>
        </p:txBody>
      </p:sp>
      <p:cxnSp>
        <p:nvCxnSpPr>
          <p:cNvPr id="173" name="直接箭头连接符 172"/>
          <p:cNvCxnSpPr>
            <a:stCxn id="273" idx="3"/>
            <a:endCxn id="287" idx="1"/>
          </p:cNvCxnSpPr>
          <p:nvPr/>
        </p:nvCxnSpPr>
        <p:spPr bwMode="auto">
          <a:xfrm>
            <a:off x="7742076" y="3915490"/>
            <a:ext cx="191160"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9" name="流程图: 资料带 118"/>
          <p:cNvSpPr/>
          <p:nvPr/>
        </p:nvSpPr>
        <p:spPr>
          <a:xfrm>
            <a:off x="1856656" y="51160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20" name="流程图: 磁盘 119"/>
          <p:cNvSpPr/>
          <p:nvPr/>
        </p:nvSpPr>
        <p:spPr>
          <a:xfrm>
            <a:off x="1496616"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8" name="矩形 127"/>
          <p:cNvSpPr/>
          <p:nvPr/>
        </p:nvSpPr>
        <p:spPr>
          <a:xfrm>
            <a:off x="4088904" y="368269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确认设备信息</a:t>
            </a:r>
          </a:p>
        </p:txBody>
      </p:sp>
      <p:cxnSp>
        <p:nvCxnSpPr>
          <p:cNvPr id="138" name="直接箭头连接符 137"/>
          <p:cNvCxnSpPr>
            <a:stCxn id="190" idx="3"/>
            <a:endCxn id="128" idx="1"/>
          </p:cNvCxnSpPr>
          <p:nvPr/>
        </p:nvCxnSpPr>
        <p:spPr bwMode="auto">
          <a:xfrm>
            <a:off x="3944888" y="3915491"/>
            <a:ext cx="144016" cy="79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6" name="直接箭头连接符 165"/>
          <p:cNvCxnSpPr>
            <a:stCxn id="128" idx="3"/>
            <a:endCxn id="169" idx="1"/>
          </p:cNvCxnSpPr>
          <p:nvPr/>
        </p:nvCxnSpPr>
        <p:spPr bwMode="auto">
          <a:xfrm flipV="1">
            <a:off x="4592960" y="3915489"/>
            <a:ext cx="144016"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77" name="形状 176"/>
          <p:cNvCxnSpPr>
            <a:stCxn id="178" idx="0"/>
            <a:endCxn id="155" idx="1"/>
          </p:cNvCxnSpPr>
          <p:nvPr/>
        </p:nvCxnSpPr>
        <p:spPr bwMode="auto">
          <a:xfrm rot="5400000" flipH="1" flipV="1">
            <a:off x="5073590" y="2786789"/>
            <a:ext cx="1495397" cy="296416"/>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83" name="形状 182"/>
          <p:cNvCxnSpPr>
            <a:stCxn id="155" idx="3"/>
            <a:endCxn id="268" idx="0"/>
          </p:cNvCxnSpPr>
          <p:nvPr/>
        </p:nvCxnSpPr>
        <p:spPr bwMode="auto">
          <a:xfrm>
            <a:off x="6473552" y="2187298"/>
            <a:ext cx="360040"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7" name="流程图: 资料带 186"/>
          <p:cNvSpPr/>
          <p:nvPr/>
        </p:nvSpPr>
        <p:spPr>
          <a:xfrm>
            <a:off x="5781092" y="51160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89" name="流程图: 磁盘 188"/>
          <p:cNvSpPr/>
          <p:nvPr/>
        </p:nvSpPr>
        <p:spPr>
          <a:xfrm>
            <a:off x="5421052"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01" name="直接连接符 200"/>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22" name="矩形 121"/>
          <p:cNvSpPr/>
          <p:nvPr/>
        </p:nvSpPr>
        <p:spPr>
          <a:xfrm>
            <a:off x="848543"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发现强检需求</a:t>
            </a:r>
          </a:p>
        </p:txBody>
      </p:sp>
      <p:sp>
        <p:nvSpPr>
          <p:cNvPr id="123" name="椭圆 122"/>
          <p:cNvSpPr/>
          <p:nvPr/>
        </p:nvSpPr>
        <p:spPr>
          <a:xfrm>
            <a:off x="738157" y="4375157"/>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4" name="线形标注 2(带强调线) 123"/>
          <p:cNvSpPr/>
          <p:nvPr/>
        </p:nvSpPr>
        <p:spPr>
          <a:xfrm>
            <a:off x="1415170" y="4535409"/>
            <a:ext cx="873534" cy="45719"/>
          </a:xfrm>
          <a:prstGeom prst="accentCallout2">
            <a:avLst>
              <a:gd name="adj1" fmla="val 18750"/>
              <a:gd name="adj2" fmla="val 8578"/>
              <a:gd name="adj3" fmla="val -22918"/>
              <a:gd name="adj4" fmla="val 1870"/>
              <a:gd name="adj5" fmla="val -54170"/>
              <a:gd name="adj6" fmla="val -477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登陆服务账号选择服务类型录入请求描述</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5" name="矩形 124"/>
          <p:cNvSpPr/>
          <p:nvPr/>
        </p:nvSpPr>
        <p:spPr>
          <a:xfrm>
            <a:off x="84854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发送强检请求</a:t>
            </a:r>
          </a:p>
        </p:txBody>
      </p:sp>
      <p:cxnSp>
        <p:nvCxnSpPr>
          <p:cNvPr id="129" name="直接箭头连接符 128"/>
          <p:cNvCxnSpPr>
            <a:stCxn id="122" idx="0"/>
            <a:endCxn id="125" idx="2"/>
          </p:cNvCxnSpPr>
          <p:nvPr/>
        </p:nvCxnSpPr>
        <p:spPr bwMode="auto">
          <a:xfrm flipV="1">
            <a:off x="1100571" y="4149080"/>
            <a:ext cx="1"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5" name="直接箭头连接符 134"/>
          <p:cNvCxnSpPr>
            <a:stCxn id="122" idx="2"/>
            <a:endCxn id="179" idx="1"/>
          </p:cNvCxnSpPr>
          <p:nvPr/>
        </p:nvCxnSpPr>
        <p:spPr bwMode="auto">
          <a:xfrm>
            <a:off x="1100571" y="4725144"/>
            <a:ext cx="1" cy="98041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47" name="直接箭头连接符 146"/>
          <p:cNvCxnSpPr>
            <a:stCxn id="125" idx="0"/>
            <a:endCxn id="167" idx="2"/>
          </p:cNvCxnSpPr>
          <p:nvPr/>
        </p:nvCxnSpPr>
        <p:spPr bwMode="auto">
          <a:xfrm flipV="1">
            <a:off x="1100572" y="3573016"/>
            <a:ext cx="0"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51" name="直接箭头连接符 150"/>
          <p:cNvCxnSpPr>
            <a:stCxn id="167" idx="3"/>
            <a:endCxn id="109" idx="1"/>
          </p:cNvCxnSpPr>
          <p:nvPr/>
        </p:nvCxnSpPr>
        <p:spPr bwMode="auto">
          <a:xfrm>
            <a:off x="1352600"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88" name="流程图: 资料带 187"/>
          <p:cNvSpPr/>
          <p:nvPr/>
        </p:nvSpPr>
        <p:spPr>
          <a:xfrm>
            <a:off x="5738724" y="407786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50" name="流程图: 资料带 149"/>
          <p:cNvSpPr/>
          <p:nvPr/>
        </p:nvSpPr>
        <p:spPr>
          <a:xfrm>
            <a:off x="888019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6977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3" name="流程图: 资料带 162"/>
          <p:cNvSpPr/>
          <p:nvPr/>
        </p:nvSpPr>
        <p:spPr>
          <a:xfrm>
            <a:off x="1280592" y="2780928"/>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394908" y="408315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校正</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B2-6 </a:t>
            </a:r>
            <a:r>
              <a:rPr lang="zh-CN" altLang="en-US" sz="1600" b="0" kern="0" dirty="0" smtClean="0">
                <a:latin typeface="微软雅黑" pitchFamily="34" charset="-122"/>
                <a:ea typeface="微软雅黑" pitchFamily="34" charset="-122"/>
                <a:cs typeface="Meiryo UI" panose="020B0604030504040204" pitchFamily="50" charset="-128"/>
              </a:rPr>
              <a:t>服务请求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校正</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B2 – 6 : </a:t>
            </a:r>
            <a:r>
              <a:rPr lang="zh-CN" altLang="en-US" sz="800" dirty="0" smtClean="0">
                <a:solidFill>
                  <a:schemeClr val="tx1"/>
                </a:solidFill>
                <a:latin typeface="微软雅黑" pitchFamily="34" charset="-122"/>
                <a:ea typeface="微软雅黑" pitchFamily="34" charset="-122"/>
                <a:cs typeface="Meiryo UI" pitchFamily="50" charset="-128"/>
              </a:rPr>
              <a:t>服务请求</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校正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37652"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2380" y="3339426"/>
            <a:ext cx="15038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80" name="直接箭头连接符 79"/>
          <p:cNvCxnSpPr>
            <a:stCxn id="112" idx="0"/>
            <a:endCxn id="203" idx="2"/>
          </p:cNvCxnSpPr>
          <p:nvPr/>
        </p:nvCxnSpPr>
        <p:spPr bwMode="auto">
          <a:xfrm flipV="1">
            <a:off x="2390352"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120" idx="1"/>
          </p:cNvCxnSpPr>
          <p:nvPr/>
        </p:nvCxnSpPr>
        <p:spPr bwMode="auto">
          <a:xfrm>
            <a:off x="1748644" y="3573016"/>
            <a:ext cx="0" cy="184371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8" name="矩形 267"/>
          <p:cNvSpPr/>
          <p:nvPr/>
        </p:nvSpPr>
        <p:spPr>
          <a:xfrm>
            <a:off x="658156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2" name="直接箭头连接符 271"/>
          <p:cNvCxnSpPr>
            <a:stCxn id="268" idx="3"/>
          </p:cNvCxnSpPr>
          <p:nvPr/>
        </p:nvCxnSpPr>
        <p:spPr bwMode="auto">
          <a:xfrm>
            <a:off x="7085620" y="3915490"/>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7238020"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7085620" y="3915490"/>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933236"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sp>
        <p:nvSpPr>
          <p:cNvPr id="293" name="矩形 292"/>
          <p:cNvSpPr/>
          <p:nvPr/>
        </p:nvSpPr>
        <p:spPr>
          <a:xfrm>
            <a:off x="793323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8526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97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8526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723802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158" idx="2"/>
            <a:endCxn id="301" idx="3"/>
          </p:cNvCxnSpPr>
          <p:nvPr/>
        </p:nvCxnSpPr>
        <p:spPr bwMode="auto">
          <a:xfrm flipH="1" flipV="1">
            <a:off x="7742076" y="2763363"/>
            <a:ext cx="15515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7490048"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8969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7329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928258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endCxn id="316" idx="1"/>
          </p:cNvCxnSpPr>
          <p:nvPr/>
        </p:nvCxnSpPr>
        <p:spPr bwMode="auto">
          <a:xfrm>
            <a:off x="2648744" y="2763363"/>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9240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931423" y="-60718"/>
            <a:ext cx="6350" cy="5187332"/>
          </a:xfrm>
          <a:prstGeom prst="bentConnector3">
            <a:avLst>
              <a:gd name="adj1" fmla="val -1304550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909374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52826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巡检</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5421052"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5421052"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58156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58156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725725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725725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93323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93323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27804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27804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466467" y="4636617"/>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8526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6833592" y="4149080"/>
            <a:ext cx="0" cy="1555684"/>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73" idx="2"/>
            <a:endCxn id="401" idx="1"/>
          </p:cNvCxnSpPr>
          <p:nvPr/>
        </p:nvCxnSpPr>
        <p:spPr bwMode="auto">
          <a:xfrm>
            <a:off x="7490048" y="4149080"/>
            <a:ext cx="19236" cy="155568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1" name="直接箭头连接符 420"/>
          <p:cNvCxnSpPr>
            <a:stCxn id="178" idx="2"/>
            <a:endCxn id="189" idx="1"/>
          </p:cNvCxnSpPr>
          <p:nvPr/>
        </p:nvCxnSpPr>
        <p:spPr bwMode="auto">
          <a:xfrm>
            <a:off x="5673080" y="4149875"/>
            <a:ext cx="0" cy="1266857"/>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70666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38324" y="3105836"/>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2962400"/>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46" name="线形标注 2(带强调线) 145"/>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4" name="TextBox 153"/>
          <p:cNvSpPr txBox="1"/>
          <p:nvPr/>
        </p:nvSpPr>
        <p:spPr>
          <a:xfrm>
            <a:off x="953461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7" name="TextBox 156"/>
          <p:cNvSpPr txBox="1"/>
          <p:nvPr/>
        </p:nvSpPr>
        <p:spPr>
          <a:xfrm>
            <a:off x="952826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8" name="TextBox 157"/>
          <p:cNvSpPr txBox="1"/>
          <p:nvPr/>
        </p:nvSpPr>
        <p:spPr>
          <a:xfrm>
            <a:off x="774523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321300"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9" name="矩形 168"/>
          <p:cNvSpPr/>
          <p:nvPr/>
        </p:nvSpPr>
        <p:spPr>
          <a:xfrm>
            <a:off x="4736976" y="3681899"/>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执行设备校正</a:t>
            </a:r>
          </a:p>
        </p:txBody>
      </p:sp>
      <p:sp>
        <p:nvSpPr>
          <p:cNvPr id="178" name="矩形 177"/>
          <p:cNvSpPr/>
          <p:nvPr/>
        </p:nvSpPr>
        <p:spPr>
          <a:xfrm>
            <a:off x="5421052" y="3682695"/>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167" name="矩形 166"/>
          <p:cNvSpPr/>
          <p:nvPr/>
        </p:nvSpPr>
        <p:spPr>
          <a:xfrm>
            <a:off x="848544"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79" name="流程图: 磁盘 178"/>
          <p:cNvSpPr/>
          <p:nvPr/>
        </p:nvSpPr>
        <p:spPr>
          <a:xfrm>
            <a:off x="848544"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80" name="流程图: 磁盘 179"/>
          <p:cNvSpPr/>
          <p:nvPr/>
        </p:nvSpPr>
        <p:spPr>
          <a:xfrm>
            <a:off x="848544"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81" name="直接箭头连接符 180"/>
          <p:cNvCxnSpPr>
            <a:stCxn id="123" idx="2"/>
            <a:endCxn id="179" idx="1"/>
          </p:cNvCxnSpPr>
          <p:nvPr/>
        </p:nvCxnSpPr>
        <p:spPr bwMode="auto">
          <a:xfrm>
            <a:off x="1100571" y="4725144"/>
            <a:ext cx="1" cy="98041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cxnSp>
        <p:nvCxnSpPr>
          <p:cNvPr id="198" name="直接箭头连接符 197"/>
          <p:cNvCxnSpPr>
            <a:stCxn id="169" idx="3"/>
            <a:endCxn id="178" idx="1"/>
          </p:cNvCxnSpPr>
          <p:nvPr/>
        </p:nvCxnSpPr>
        <p:spPr bwMode="auto">
          <a:xfrm>
            <a:off x="5241032" y="3915489"/>
            <a:ext cx="180020"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3" name="流程图: 决策 202"/>
          <p:cNvSpPr/>
          <p:nvPr/>
        </p:nvSpPr>
        <p:spPr>
          <a:xfrm>
            <a:off x="2138324" y="2529773"/>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p>
        </p:txBody>
      </p:sp>
      <p:sp>
        <p:nvSpPr>
          <p:cNvPr id="205" name="TextBox 204"/>
          <p:cNvSpPr txBox="1"/>
          <p:nvPr/>
        </p:nvSpPr>
        <p:spPr>
          <a:xfrm>
            <a:off x="2577306" y="255711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209" name="肘形连接符 208"/>
          <p:cNvCxnSpPr>
            <a:stCxn id="203" idx="0"/>
            <a:endCxn id="376" idx="0"/>
          </p:cNvCxnSpPr>
          <p:nvPr/>
        </p:nvCxnSpPr>
        <p:spPr bwMode="auto">
          <a:xfrm rot="16200000" flipH="1">
            <a:off x="3362467" y="1557658"/>
            <a:ext cx="6350" cy="1950580"/>
          </a:xfrm>
          <a:prstGeom prst="bentConnector3">
            <a:avLst>
              <a:gd name="adj1" fmla="val -13092540"/>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12" name="TextBox 211"/>
          <p:cNvSpPr txBox="1"/>
          <p:nvPr/>
        </p:nvSpPr>
        <p:spPr>
          <a:xfrm>
            <a:off x="2200736" y="232067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55" name="矩形 154"/>
          <p:cNvSpPr/>
          <p:nvPr/>
        </p:nvSpPr>
        <p:spPr>
          <a:xfrm>
            <a:off x="5969496" y="195370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科室 负责人签名</a:t>
            </a:r>
          </a:p>
        </p:txBody>
      </p:sp>
      <p:cxnSp>
        <p:nvCxnSpPr>
          <p:cNvPr id="173" name="直接箭头连接符 172"/>
          <p:cNvCxnSpPr>
            <a:stCxn id="273" idx="3"/>
            <a:endCxn id="287" idx="1"/>
          </p:cNvCxnSpPr>
          <p:nvPr/>
        </p:nvCxnSpPr>
        <p:spPr bwMode="auto">
          <a:xfrm>
            <a:off x="7742076" y="3915490"/>
            <a:ext cx="191160"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9" name="流程图: 资料带 118"/>
          <p:cNvSpPr/>
          <p:nvPr/>
        </p:nvSpPr>
        <p:spPr>
          <a:xfrm>
            <a:off x="1856656" y="51160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20" name="流程图: 磁盘 119"/>
          <p:cNvSpPr/>
          <p:nvPr/>
        </p:nvSpPr>
        <p:spPr>
          <a:xfrm>
            <a:off x="1496616"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8" name="矩形 127"/>
          <p:cNvSpPr/>
          <p:nvPr/>
        </p:nvSpPr>
        <p:spPr>
          <a:xfrm>
            <a:off x="4088904" y="3682695"/>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确认设备信息</a:t>
            </a:r>
          </a:p>
        </p:txBody>
      </p:sp>
      <p:cxnSp>
        <p:nvCxnSpPr>
          <p:cNvPr id="138" name="直接箭头连接符 137"/>
          <p:cNvCxnSpPr>
            <a:stCxn id="190" idx="3"/>
            <a:endCxn id="128" idx="1"/>
          </p:cNvCxnSpPr>
          <p:nvPr/>
        </p:nvCxnSpPr>
        <p:spPr bwMode="auto">
          <a:xfrm>
            <a:off x="3944888" y="3915491"/>
            <a:ext cx="144016" cy="79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6" name="直接箭头连接符 165"/>
          <p:cNvCxnSpPr>
            <a:stCxn id="128" idx="3"/>
            <a:endCxn id="169" idx="1"/>
          </p:cNvCxnSpPr>
          <p:nvPr/>
        </p:nvCxnSpPr>
        <p:spPr bwMode="auto">
          <a:xfrm flipV="1">
            <a:off x="4592960" y="3915489"/>
            <a:ext cx="144016" cy="79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77" name="形状 176"/>
          <p:cNvCxnSpPr>
            <a:stCxn id="178" idx="0"/>
            <a:endCxn id="155" idx="1"/>
          </p:cNvCxnSpPr>
          <p:nvPr/>
        </p:nvCxnSpPr>
        <p:spPr bwMode="auto">
          <a:xfrm rot="5400000" flipH="1" flipV="1">
            <a:off x="5073590" y="2786789"/>
            <a:ext cx="1495397" cy="296416"/>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83" name="形状 182"/>
          <p:cNvCxnSpPr>
            <a:stCxn id="155" idx="3"/>
            <a:endCxn id="268" idx="0"/>
          </p:cNvCxnSpPr>
          <p:nvPr/>
        </p:nvCxnSpPr>
        <p:spPr bwMode="auto">
          <a:xfrm>
            <a:off x="6473552" y="2187298"/>
            <a:ext cx="360040" cy="1494602"/>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7" name="流程图: 资料带 186"/>
          <p:cNvSpPr/>
          <p:nvPr/>
        </p:nvSpPr>
        <p:spPr>
          <a:xfrm>
            <a:off x="5781092" y="51160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89" name="流程图: 磁盘 188"/>
          <p:cNvSpPr/>
          <p:nvPr/>
        </p:nvSpPr>
        <p:spPr>
          <a:xfrm>
            <a:off x="5421052"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22" name="直接连接符 121"/>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23" name="矩形 122"/>
          <p:cNvSpPr/>
          <p:nvPr/>
        </p:nvSpPr>
        <p:spPr>
          <a:xfrm>
            <a:off x="848543"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发现校正需求</a:t>
            </a:r>
          </a:p>
        </p:txBody>
      </p:sp>
      <p:sp>
        <p:nvSpPr>
          <p:cNvPr id="124" name="椭圆 123"/>
          <p:cNvSpPr/>
          <p:nvPr/>
        </p:nvSpPr>
        <p:spPr>
          <a:xfrm>
            <a:off x="738157" y="4375157"/>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5" name="线形标注 2(带强调线) 124"/>
          <p:cNvSpPr/>
          <p:nvPr/>
        </p:nvSpPr>
        <p:spPr>
          <a:xfrm>
            <a:off x="1415170" y="4535409"/>
            <a:ext cx="873534" cy="45719"/>
          </a:xfrm>
          <a:prstGeom prst="accentCallout2">
            <a:avLst>
              <a:gd name="adj1" fmla="val 18750"/>
              <a:gd name="adj2" fmla="val 8578"/>
              <a:gd name="adj3" fmla="val -22918"/>
              <a:gd name="adj4" fmla="val 1870"/>
              <a:gd name="adj5" fmla="val -54170"/>
              <a:gd name="adj6" fmla="val -477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登陆服务账号选择服务类型录入请求描述</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9" name="矩形 128"/>
          <p:cNvSpPr/>
          <p:nvPr/>
        </p:nvSpPr>
        <p:spPr>
          <a:xfrm>
            <a:off x="84854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发送校正请求</a:t>
            </a:r>
          </a:p>
        </p:txBody>
      </p:sp>
      <p:cxnSp>
        <p:nvCxnSpPr>
          <p:cNvPr id="135" name="直接箭头连接符 134"/>
          <p:cNvCxnSpPr>
            <a:stCxn id="123" idx="0"/>
            <a:endCxn id="129" idx="2"/>
          </p:cNvCxnSpPr>
          <p:nvPr/>
        </p:nvCxnSpPr>
        <p:spPr bwMode="auto">
          <a:xfrm flipV="1">
            <a:off x="1100571" y="4149080"/>
            <a:ext cx="1"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9" name="直接箭头连接符 138"/>
          <p:cNvCxnSpPr>
            <a:stCxn id="129" idx="0"/>
          </p:cNvCxnSpPr>
          <p:nvPr/>
        </p:nvCxnSpPr>
        <p:spPr bwMode="auto">
          <a:xfrm flipV="1">
            <a:off x="1100572" y="3573016"/>
            <a:ext cx="0"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42" name="直接箭头连接符 141"/>
          <p:cNvCxnSpPr>
            <a:stCxn id="167" idx="3"/>
            <a:endCxn id="109" idx="1"/>
          </p:cNvCxnSpPr>
          <p:nvPr/>
        </p:nvCxnSpPr>
        <p:spPr bwMode="auto">
          <a:xfrm>
            <a:off x="1352600" y="3339426"/>
            <a:ext cx="144016" cy="158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5" name="直接连接符 134"/>
          <p:cNvCxnSpPr/>
          <p:nvPr/>
        </p:nvCxnSpPr>
        <p:spPr bwMode="auto">
          <a:xfrm flipV="1">
            <a:off x="128464" y="472514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428" name="直接箭头连接符 427"/>
          <p:cNvCxnSpPr>
            <a:stCxn id="183" idx="2"/>
            <a:endCxn id="393" idx="1"/>
          </p:cNvCxnSpPr>
          <p:nvPr/>
        </p:nvCxnSpPr>
        <p:spPr bwMode="auto">
          <a:xfrm>
            <a:off x="4484948" y="4725144"/>
            <a:ext cx="476" cy="98596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1" name="流程图: 资料带 200"/>
          <p:cNvSpPr/>
          <p:nvPr/>
        </p:nvSpPr>
        <p:spPr>
          <a:xfrm>
            <a:off x="4520952" y="465922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录入 标准</a:t>
            </a:r>
          </a:p>
        </p:txBody>
      </p:sp>
      <p:cxnSp>
        <p:nvCxnSpPr>
          <p:cNvPr id="137" name="直接连接符 136"/>
          <p:cNvCxnSpPr/>
          <p:nvPr/>
        </p:nvCxnSpPr>
        <p:spPr bwMode="auto">
          <a:xfrm flipV="1">
            <a:off x="119927" y="530120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61" name="流程图: 资料带 160"/>
          <p:cNvSpPr/>
          <p:nvPr/>
        </p:nvSpPr>
        <p:spPr>
          <a:xfrm>
            <a:off x="4520952" y="516327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234" name="流程图: 资料带 233"/>
          <p:cNvSpPr/>
          <p:nvPr/>
        </p:nvSpPr>
        <p:spPr>
          <a:xfrm>
            <a:off x="4652240"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0" name="直接连接符 129"/>
          <p:cNvCxnSpPr/>
          <p:nvPr/>
        </p:nvCxnSpPr>
        <p:spPr bwMode="auto">
          <a:xfrm flipV="1">
            <a:off x="128463"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233" name="流程图: 资料带 232"/>
          <p:cNvSpPr/>
          <p:nvPr/>
        </p:nvSpPr>
        <p:spPr>
          <a:xfrm>
            <a:off x="853383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232" name="流程图: 资料带 231"/>
          <p:cNvSpPr/>
          <p:nvPr/>
        </p:nvSpPr>
        <p:spPr>
          <a:xfrm>
            <a:off x="796413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231" name="流程图: 资料带 230"/>
          <p:cNvSpPr/>
          <p:nvPr/>
        </p:nvSpPr>
        <p:spPr>
          <a:xfrm>
            <a:off x="6812004" y="3429000"/>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421" name="直接箭头连接符 420"/>
          <p:cNvCxnSpPr>
            <a:stCxn id="172" idx="2"/>
            <a:endCxn id="162" idx="1"/>
          </p:cNvCxnSpPr>
          <p:nvPr/>
        </p:nvCxnSpPr>
        <p:spPr bwMode="auto">
          <a:xfrm>
            <a:off x="5133020" y="4731493"/>
            <a:ext cx="6364" cy="685239"/>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29" name="流程图: 资料带 228"/>
          <p:cNvSpPr/>
          <p:nvPr/>
        </p:nvSpPr>
        <p:spPr>
          <a:xfrm>
            <a:off x="5306676" y="437118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sp>
        <p:nvSpPr>
          <p:cNvPr id="192" name="流程图: 资料带 191"/>
          <p:cNvSpPr/>
          <p:nvPr/>
        </p:nvSpPr>
        <p:spPr>
          <a:xfrm>
            <a:off x="3716136" y="3112183"/>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91" name="流程图: 资料带 190"/>
          <p:cNvSpPr/>
          <p:nvPr/>
        </p:nvSpPr>
        <p:spPr>
          <a:xfrm>
            <a:off x="1352599" y="2776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stCxn id="117" idx="2"/>
            <a:endCxn id="207" idx="1"/>
          </p:cNvCxnSpPr>
          <p:nvPr/>
        </p:nvCxnSpPr>
        <p:spPr bwMode="auto">
          <a:xfrm>
            <a:off x="3044788" y="3579364"/>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不良事件</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B2-7 </a:t>
            </a:r>
            <a:r>
              <a:rPr lang="zh-CN" altLang="en-US" sz="1600" b="0" kern="0" dirty="0" smtClean="0">
                <a:latin typeface="微软雅黑" pitchFamily="34" charset="-122"/>
                <a:ea typeface="微软雅黑" pitchFamily="34" charset="-122"/>
                <a:cs typeface="Meiryo UI" panose="020B0604030504040204" pitchFamily="50" charset="-128"/>
              </a:rPr>
              <a:t>服务请求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不良事件</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B2 – 7 : </a:t>
            </a:r>
            <a:r>
              <a:rPr lang="zh-CN" altLang="en-US" sz="800" dirty="0" smtClean="0">
                <a:solidFill>
                  <a:schemeClr val="tx1"/>
                </a:solidFill>
                <a:latin typeface="微软雅黑" pitchFamily="34" charset="-122"/>
                <a:ea typeface="微软雅黑" pitchFamily="34" charset="-122"/>
                <a:cs typeface="Meiryo UI" pitchFamily="50" charset="-128"/>
              </a:rPr>
              <a:t>服务请求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不良事件（</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63" name="流程图: 磁盘 62"/>
          <p:cNvSpPr/>
          <p:nvPr/>
        </p:nvSpPr>
        <p:spPr>
          <a:xfrm>
            <a:off x="848544" y="5999145"/>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03" name="矩形 102"/>
          <p:cNvSpPr/>
          <p:nvPr/>
        </p:nvSpPr>
        <p:spPr>
          <a:xfrm>
            <a:off x="848544"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接收客户请求</a:t>
            </a:r>
          </a:p>
        </p:txBody>
      </p:sp>
      <p:sp>
        <p:nvSpPr>
          <p:cNvPr id="109" name="矩形 108"/>
          <p:cNvSpPr/>
          <p:nvPr/>
        </p:nvSpPr>
        <p:spPr>
          <a:xfrm>
            <a:off x="1496616" y="311218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45774"/>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12184"/>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45774"/>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8" name="矩形 77"/>
          <p:cNvSpPr/>
          <p:nvPr/>
        </p:nvSpPr>
        <p:spPr>
          <a:xfrm>
            <a:off x="2144688"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退回客户请求</a:t>
            </a:r>
          </a:p>
        </p:txBody>
      </p:sp>
      <p:cxnSp>
        <p:nvCxnSpPr>
          <p:cNvPr id="80" name="直接箭头连接符 79"/>
          <p:cNvCxnSpPr>
            <a:stCxn id="112" idx="0"/>
            <a:endCxn id="78" idx="2"/>
          </p:cNvCxnSpPr>
          <p:nvPr/>
        </p:nvCxnSpPr>
        <p:spPr bwMode="auto">
          <a:xfrm flipV="1">
            <a:off x="2396716" y="3003301"/>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49" name="矩形 148"/>
          <p:cNvSpPr/>
          <p:nvPr/>
        </p:nvSpPr>
        <p:spPr>
          <a:xfrm>
            <a:off x="3578484" y="4257964"/>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执行对应操作</a:t>
            </a:r>
          </a:p>
        </p:txBody>
      </p:sp>
      <p:sp>
        <p:nvSpPr>
          <p:cNvPr id="172" name="矩形 171"/>
          <p:cNvSpPr/>
          <p:nvPr/>
        </p:nvSpPr>
        <p:spPr>
          <a:xfrm>
            <a:off x="4880992" y="426431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sp>
        <p:nvSpPr>
          <p:cNvPr id="207" name="流程图: 磁盘 206"/>
          <p:cNvSpPr/>
          <p:nvPr/>
        </p:nvSpPr>
        <p:spPr>
          <a:xfrm>
            <a:off x="2792760"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22" name="形状 221"/>
          <p:cNvCxnSpPr>
            <a:stCxn id="117" idx="3"/>
            <a:endCxn id="178" idx="0"/>
          </p:cNvCxnSpPr>
          <p:nvPr/>
        </p:nvCxnSpPr>
        <p:spPr bwMode="auto">
          <a:xfrm>
            <a:off x="3296816" y="3345774"/>
            <a:ext cx="533696"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5" name="流程图: 磁盘 244"/>
          <p:cNvSpPr/>
          <p:nvPr/>
        </p:nvSpPr>
        <p:spPr>
          <a:xfrm>
            <a:off x="2144688"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6" name="流程图: 磁盘 245"/>
          <p:cNvSpPr/>
          <p:nvPr/>
        </p:nvSpPr>
        <p:spPr>
          <a:xfrm>
            <a:off x="2144688"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7" name="流程图: 磁盘 246"/>
          <p:cNvSpPr/>
          <p:nvPr/>
        </p:nvSpPr>
        <p:spPr>
          <a:xfrm>
            <a:off x="1496616"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52" name="直接箭头连接符 251"/>
          <p:cNvCxnSpPr>
            <a:stCxn id="112" idx="2"/>
            <a:endCxn id="245" idx="1"/>
          </p:cNvCxnSpPr>
          <p:nvPr/>
        </p:nvCxnSpPr>
        <p:spPr bwMode="auto">
          <a:xfrm rot="5400000">
            <a:off x="1330842" y="4645238"/>
            <a:ext cx="2131748" cy="158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7" name="矩形 266"/>
          <p:cNvSpPr/>
          <p:nvPr/>
        </p:nvSpPr>
        <p:spPr>
          <a:xfrm>
            <a:off x="5313040" y="484796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 签名</a:t>
            </a:r>
          </a:p>
        </p:txBody>
      </p:sp>
      <p:sp>
        <p:nvSpPr>
          <p:cNvPr id="268" name="矩形 267"/>
          <p:cNvSpPr/>
          <p:nvPr/>
        </p:nvSpPr>
        <p:spPr>
          <a:xfrm>
            <a:off x="5747108" y="368824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2" name="直接箭头连接符 271"/>
          <p:cNvCxnSpPr>
            <a:stCxn id="268" idx="3"/>
          </p:cNvCxnSpPr>
          <p:nvPr/>
        </p:nvCxnSpPr>
        <p:spPr bwMode="auto">
          <a:xfrm>
            <a:off x="6251164" y="3921837"/>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6403564" y="368824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cxnSp>
        <p:nvCxnSpPr>
          <p:cNvPr id="275" name="直接箭头连接符 274"/>
          <p:cNvCxnSpPr>
            <a:stCxn id="268" idx="3"/>
            <a:endCxn id="273" idx="1"/>
          </p:cNvCxnSpPr>
          <p:nvPr/>
        </p:nvCxnSpPr>
        <p:spPr bwMode="auto">
          <a:xfrm>
            <a:off x="6251164" y="3921837"/>
            <a:ext cx="15240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7" name="矩形 286"/>
          <p:cNvSpPr/>
          <p:nvPr/>
        </p:nvSpPr>
        <p:spPr>
          <a:xfrm>
            <a:off x="7564076" y="3688248"/>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cxnSp>
        <p:nvCxnSpPr>
          <p:cNvPr id="290" name="直接箭头连接符 289"/>
          <p:cNvCxnSpPr>
            <a:stCxn id="273" idx="3"/>
            <a:endCxn id="287" idx="1"/>
          </p:cNvCxnSpPr>
          <p:nvPr/>
        </p:nvCxnSpPr>
        <p:spPr bwMode="auto">
          <a:xfrm>
            <a:off x="6907620" y="3921837"/>
            <a:ext cx="656456"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3" name="矩形 292"/>
          <p:cNvSpPr/>
          <p:nvPr/>
        </p:nvSpPr>
        <p:spPr>
          <a:xfrm>
            <a:off x="7564076" y="311218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7816104" y="3579363"/>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528072" y="2536120"/>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7816104" y="3003300"/>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6403564" y="2536120"/>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a:endCxn id="301" idx="3"/>
          </p:cNvCxnSpPr>
          <p:nvPr/>
        </p:nvCxnSpPr>
        <p:spPr bwMode="auto">
          <a:xfrm flipH="1">
            <a:off x="6907620" y="2769710"/>
            <a:ext cx="620452"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6655592" y="3003300"/>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220532" y="253612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104136" y="2769710"/>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1" name="矩形 310"/>
          <p:cNvSpPr/>
          <p:nvPr/>
        </p:nvSpPr>
        <p:spPr>
          <a:xfrm>
            <a:off x="8913426" y="311218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6" name="矩形 315"/>
          <p:cNvSpPr/>
          <p:nvPr/>
        </p:nvSpPr>
        <p:spPr>
          <a:xfrm>
            <a:off x="2792760"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cxnSp>
        <p:nvCxnSpPr>
          <p:cNvPr id="318" name="直接箭头连接符 317"/>
          <p:cNvCxnSpPr>
            <a:stCxn id="78" idx="3"/>
            <a:endCxn id="316" idx="1"/>
          </p:cNvCxnSpPr>
          <p:nvPr/>
        </p:nvCxnSpPr>
        <p:spPr bwMode="auto">
          <a:xfrm>
            <a:off x="2648744" y="276971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59" name="流程图: 决策 358"/>
          <p:cNvSpPr/>
          <p:nvPr/>
        </p:nvSpPr>
        <p:spPr>
          <a:xfrm>
            <a:off x="8871072" y="2536120"/>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sp>
        <p:nvSpPr>
          <p:cNvPr id="365" name="矩形 364"/>
          <p:cNvSpPr/>
          <p:nvPr/>
        </p:nvSpPr>
        <p:spPr>
          <a:xfrm>
            <a:off x="3578484" y="253612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67" name="肘形连接符 366"/>
          <p:cNvCxnSpPr>
            <a:stCxn id="359" idx="0"/>
            <a:endCxn id="376" idx="0"/>
          </p:cNvCxnSpPr>
          <p:nvPr/>
        </p:nvCxnSpPr>
        <p:spPr bwMode="auto">
          <a:xfrm rot="16200000" flipH="1" flipV="1">
            <a:off x="6815668" y="199035"/>
            <a:ext cx="6351" cy="4680520"/>
          </a:xfrm>
          <a:prstGeom prst="bentConnector3">
            <a:avLst>
              <a:gd name="adj1" fmla="val -13947839"/>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0" name="直接箭头连接符 369"/>
          <p:cNvCxnSpPr>
            <a:stCxn id="308" idx="3"/>
            <a:endCxn id="359" idx="1"/>
          </p:cNvCxnSpPr>
          <p:nvPr/>
        </p:nvCxnSpPr>
        <p:spPr bwMode="auto">
          <a:xfrm>
            <a:off x="8724588" y="2769710"/>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72" name="直接箭头连接符 371"/>
          <p:cNvCxnSpPr>
            <a:stCxn id="359" idx="2"/>
            <a:endCxn id="311" idx="0"/>
          </p:cNvCxnSpPr>
          <p:nvPr/>
        </p:nvCxnSpPr>
        <p:spPr bwMode="auto">
          <a:xfrm>
            <a:off x="9159104" y="3003300"/>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226556" y="2542471"/>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处理</a:t>
            </a:r>
          </a:p>
        </p:txBody>
      </p:sp>
      <p:cxnSp>
        <p:nvCxnSpPr>
          <p:cNvPr id="388" name="直接箭头连接符 387"/>
          <p:cNvCxnSpPr>
            <a:stCxn id="376" idx="1"/>
            <a:endCxn id="365" idx="3"/>
          </p:cNvCxnSpPr>
          <p:nvPr/>
        </p:nvCxnSpPr>
        <p:spPr bwMode="auto">
          <a:xfrm flipH="1" flipV="1">
            <a:off x="4082540" y="2769711"/>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830512" y="3003301"/>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578484"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578484"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3" name="流程图: 磁盘 392"/>
          <p:cNvSpPr/>
          <p:nvPr/>
        </p:nvSpPr>
        <p:spPr>
          <a:xfrm>
            <a:off x="4233396" y="5711112"/>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4" name="流程图: 磁盘 393"/>
          <p:cNvSpPr/>
          <p:nvPr/>
        </p:nvSpPr>
        <p:spPr>
          <a:xfrm>
            <a:off x="4233396" y="5999144"/>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4880992"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4880992"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5747108"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5747108"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6422800"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6422800"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564077"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564077"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8908880" y="5711111"/>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8908880" y="5999143"/>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1" idx="2"/>
            <a:endCxn id="405" idx="1"/>
          </p:cNvCxnSpPr>
          <p:nvPr/>
        </p:nvCxnSpPr>
        <p:spPr bwMode="auto">
          <a:xfrm rot="5400000">
            <a:off x="8097307" y="4642964"/>
            <a:ext cx="2131748" cy="454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7816104" y="4155428"/>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endCxn id="397" idx="1"/>
          </p:cNvCxnSpPr>
          <p:nvPr/>
        </p:nvCxnSpPr>
        <p:spPr bwMode="auto">
          <a:xfrm>
            <a:off x="5999136" y="4155429"/>
            <a:ext cx="0" cy="1555682"/>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stCxn id="273" idx="2"/>
            <a:endCxn id="401" idx="1"/>
          </p:cNvCxnSpPr>
          <p:nvPr/>
        </p:nvCxnSpPr>
        <p:spPr bwMode="auto">
          <a:xfrm>
            <a:off x="6655592" y="4155427"/>
            <a:ext cx="19236" cy="1555684"/>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25" name="直接箭头连接符 424"/>
          <p:cNvCxnSpPr>
            <a:stCxn id="149" idx="2"/>
            <a:endCxn id="391" idx="1"/>
          </p:cNvCxnSpPr>
          <p:nvPr/>
        </p:nvCxnSpPr>
        <p:spPr bwMode="auto">
          <a:xfrm>
            <a:off x="3830512" y="4725144"/>
            <a:ext cx="0" cy="98596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6" name="椭圆 125"/>
          <p:cNvSpPr/>
          <p:nvPr/>
        </p:nvSpPr>
        <p:spPr>
          <a:xfrm>
            <a:off x="9337508" y="328060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27" name="椭圆 126"/>
          <p:cNvSpPr/>
          <p:nvPr/>
        </p:nvSpPr>
        <p:spPr>
          <a:xfrm>
            <a:off x="3238488" y="2710892"/>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44688" y="3112184"/>
            <a:ext cx="504056"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9596"/>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48678" y="3003300"/>
            <a:ext cx="303992" cy="21431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cxnSp>
        <p:nvCxnSpPr>
          <p:cNvPr id="171" name="直接箭头连接符 170"/>
          <p:cNvCxnSpPr>
            <a:endCxn id="154" idx="1"/>
          </p:cNvCxnSpPr>
          <p:nvPr/>
        </p:nvCxnSpPr>
        <p:spPr bwMode="auto">
          <a:xfrm>
            <a:off x="1748644" y="3610249"/>
            <a:ext cx="0" cy="18064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73" name="直接箭头连接符 172"/>
          <p:cNvCxnSpPr>
            <a:stCxn id="125" idx="2"/>
            <a:endCxn id="145" idx="1"/>
          </p:cNvCxnSpPr>
          <p:nvPr/>
        </p:nvCxnSpPr>
        <p:spPr bwMode="auto">
          <a:xfrm flipH="1">
            <a:off x="1100571" y="5301208"/>
            <a:ext cx="1" cy="403556"/>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78" name="矩形 177"/>
          <p:cNvSpPr/>
          <p:nvPr/>
        </p:nvSpPr>
        <p:spPr>
          <a:xfrm>
            <a:off x="3578484" y="3688249"/>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sp>
        <p:nvSpPr>
          <p:cNvPr id="184" name="TextBox 183"/>
          <p:cNvSpPr txBox="1"/>
          <p:nvPr/>
        </p:nvSpPr>
        <p:spPr>
          <a:xfrm>
            <a:off x="7376076" y="2561747"/>
            <a:ext cx="303992" cy="21431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85" name="TextBox 184"/>
          <p:cNvSpPr txBox="1"/>
          <p:nvPr/>
        </p:nvSpPr>
        <p:spPr>
          <a:xfrm>
            <a:off x="7952140" y="2529771"/>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86" name="TextBox 185"/>
          <p:cNvSpPr txBox="1"/>
          <p:nvPr/>
        </p:nvSpPr>
        <p:spPr>
          <a:xfrm>
            <a:off x="9185512" y="2934152"/>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87" name="TextBox 186"/>
          <p:cNvSpPr txBox="1"/>
          <p:nvPr/>
        </p:nvSpPr>
        <p:spPr>
          <a:xfrm>
            <a:off x="9165454" y="2347433"/>
            <a:ext cx="303992" cy="21431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211" name="线形标注 2(带强调线) 210"/>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230" name="线形标注 2(带强调线) 229"/>
          <p:cNvSpPr/>
          <p:nvPr/>
        </p:nvSpPr>
        <p:spPr>
          <a:xfrm>
            <a:off x="5123582" y="3809023"/>
            <a:ext cx="621506" cy="82595"/>
          </a:xfrm>
          <a:prstGeom prst="accentCallout2">
            <a:avLst>
              <a:gd name="adj1" fmla="val 5313"/>
              <a:gd name="adj2" fmla="val 8592"/>
              <a:gd name="adj3" fmla="val 220588"/>
              <a:gd name="adj4" fmla="val -9561"/>
              <a:gd name="adj5" fmla="val 539228"/>
              <a:gd name="adj6" fmla="val -43547"/>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服务凭证同时体现执行结果（完成</a:t>
            </a:r>
            <a:r>
              <a:rPr lang="en-US" altLang="zh-CN" sz="800" b="0" dirty="0" smtClean="0">
                <a:solidFill>
                  <a:schemeClr val="tx1"/>
                </a:solidFill>
                <a:latin typeface="微软雅黑" pitchFamily="34" charset="-122"/>
                <a:ea typeface="微软雅黑" pitchFamily="34" charset="-122"/>
                <a:cs typeface="Meiryo UI" pitchFamily="50" charset="-128"/>
              </a:rPr>
              <a:t>/</a:t>
            </a:r>
            <a:r>
              <a:rPr lang="zh-CN" altLang="en-US" sz="800" b="0" dirty="0" smtClean="0">
                <a:solidFill>
                  <a:schemeClr val="tx1"/>
                </a:solidFill>
                <a:latin typeface="微软雅黑" pitchFamily="34" charset="-122"/>
                <a:ea typeface="微软雅黑" pitchFamily="34" charset="-122"/>
                <a:cs typeface="Meiryo UI" pitchFamily="50" charset="-128"/>
              </a:rPr>
              <a:t>未完成）</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28" name="矩形 127"/>
          <p:cNvSpPr/>
          <p:nvPr/>
        </p:nvSpPr>
        <p:spPr>
          <a:xfrm>
            <a:off x="848543" y="426159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 设备不良事件</a:t>
            </a:r>
          </a:p>
        </p:txBody>
      </p:sp>
      <p:sp>
        <p:nvSpPr>
          <p:cNvPr id="129" name="矩形 128"/>
          <p:cNvSpPr/>
          <p:nvPr/>
        </p:nvSpPr>
        <p:spPr>
          <a:xfrm>
            <a:off x="848543" y="3685527"/>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多平台发送 请求</a:t>
            </a:r>
          </a:p>
        </p:txBody>
      </p:sp>
      <p:sp>
        <p:nvSpPr>
          <p:cNvPr id="141" name="线形标注 2(带强调线) 140"/>
          <p:cNvSpPr/>
          <p:nvPr/>
        </p:nvSpPr>
        <p:spPr>
          <a:xfrm>
            <a:off x="1415170" y="4535409"/>
            <a:ext cx="873534" cy="45719"/>
          </a:xfrm>
          <a:prstGeom prst="accentCallout2">
            <a:avLst>
              <a:gd name="adj1" fmla="val 18750"/>
              <a:gd name="adj2" fmla="val 8578"/>
              <a:gd name="adj3" fmla="val -231256"/>
              <a:gd name="adj4" fmla="val 4051"/>
              <a:gd name="adj5" fmla="val -804187"/>
              <a:gd name="adj6" fmla="val -586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登陆服务账号选择服务类型录入事件描述发送客户请求</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42" name="直接箭头连接符 141"/>
          <p:cNvCxnSpPr>
            <a:stCxn id="128" idx="0"/>
            <a:endCxn id="129" idx="2"/>
          </p:cNvCxnSpPr>
          <p:nvPr/>
        </p:nvCxnSpPr>
        <p:spPr bwMode="auto">
          <a:xfrm flipV="1">
            <a:off x="1100571" y="4152707"/>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45" name="流程图: 磁盘 144"/>
          <p:cNvSpPr/>
          <p:nvPr/>
        </p:nvSpPr>
        <p:spPr>
          <a:xfrm>
            <a:off x="848543"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50" name="直接箭头连接符 149"/>
          <p:cNvCxnSpPr>
            <a:stCxn id="129" idx="0"/>
            <a:endCxn id="103" idx="2"/>
          </p:cNvCxnSpPr>
          <p:nvPr/>
        </p:nvCxnSpPr>
        <p:spPr bwMode="auto">
          <a:xfrm flipV="1">
            <a:off x="1100571" y="3573016"/>
            <a:ext cx="1" cy="11251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52" name="直接箭头连接符 151"/>
          <p:cNvCxnSpPr>
            <a:stCxn id="103" idx="3"/>
            <a:endCxn id="109" idx="1"/>
          </p:cNvCxnSpPr>
          <p:nvPr/>
        </p:nvCxnSpPr>
        <p:spPr bwMode="auto">
          <a:xfrm>
            <a:off x="1352600" y="3339426"/>
            <a:ext cx="144016" cy="63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5" name="矩形 124"/>
          <p:cNvSpPr/>
          <p:nvPr/>
        </p:nvSpPr>
        <p:spPr>
          <a:xfrm>
            <a:off x="848544" y="483402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 通知不良 事件</a:t>
            </a:r>
          </a:p>
        </p:txBody>
      </p:sp>
      <p:sp>
        <p:nvSpPr>
          <p:cNvPr id="139" name="椭圆 138"/>
          <p:cNvSpPr/>
          <p:nvPr/>
        </p:nvSpPr>
        <p:spPr>
          <a:xfrm>
            <a:off x="738158" y="4951221"/>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51" name="直接箭头连接符 150"/>
          <p:cNvCxnSpPr>
            <a:stCxn id="125" idx="0"/>
            <a:endCxn id="128" idx="2"/>
          </p:cNvCxnSpPr>
          <p:nvPr/>
        </p:nvCxnSpPr>
        <p:spPr bwMode="auto">
          <a:xfrm flipH="1" flipV="1">
            <a:off x="1100571" y="4728770"/>
            <a:ext cx="1" cy="10525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53" name="流程图: 资料带 152"/>
          <p:cNvSpPr/>
          <p:nvPr/>
        </p:nvSpPr>
        <p:spPr>
          <a:xfrm>
            <a:off x="1856656" y="511606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 条件</a:t>
            </a:r>
          </a:p>
        </p:txBody>
      </p:sp>
      <p:sp>
        <p:nvSpPr>
          <p:cNvPr id="154" name="流程图: 磁盘 153"/>
          <p:cNvSpPr/>
          <p:nvPr/>
        </p:nvSpPr>
        <p:spPr>
          <a:xfrm>
            <a:off x="1496616"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60" name="形状 159"/>
          <p:cNvCxnSpPr>
            <a:stCxn id="267" idx="3"/>
            <a:endCxn id="268" idx="2"/>
          </p:cNvCxnSpPr>
          <p:nvPr/>
        </p:nvCxnSpPr>
        <p:spPr bwMode="auto">
          <a:xfrm flipV="1">
            <a:off x="5817096" y="4155427"/>
            <a:ext cx="182040" cy="926131"/>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62" name="流程图: 磁盘 161"/>
          <p:cNvSpPr/>
          <p:nvPr/>
        </p:nvSpPr>
        <p:spPr>
          <a:xfrm>
            <a:off x="4887356" y="5416732"/>
            <a:ext cx="504056" cy="244516"/>
          </a:xfrm>
          <a:prstGeom prst="flowChartMagneticDisk">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显示</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169" name="形状 168"/>
          <p:cNvCxnSpPr>
            <a:stCxn id="172" idx="2"/>
            <a:endCxn id="267" idx="1"/>
          </p:cNvCxnSpPr>
          <p:nvPr/>
        </p:nvCxnSpPr>
        <p:spPr bwMode="auto">
          <a:xfrm rot="16200000" flipH="1">
            <a:off x="5047998" y="4816515"/>
            <a:ext cx="350065" cy="180020"/>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81" name="直接箭头连接符 180"/>
          <p:cNvCxnSpPr>
            <a:stCxn id="178" idx="2"/>
            <a:endCxn id="149" idx="0"/>
          </p:cNvCxnSpPr>
          <p:nvPr/>
        </p:nvCxnSpPr>
        <p:spPr bwMode="auto">
          <a:xfrm>
            <a:off x="3830512" y="4155429"/>
            <a:ext cx="0" cy="10253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3" name="矩形 182"/>
          <p:cNvSpPr/>
          <p:nvPr/>
        </p:nvSpPr>
        <p:spPr>
          <a:xfrm>
            <a:off x="4232920"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不良事件录入系统</a:t>
            </a:r>
          </a:p>
        </p:txBody>
      </p:sp>
      <p:cxnSp>
        <p:nvCxnSpPr>
          <p:cNvPr id="195" name="直接箭头连接符 194"/>
          <p:cNvCxnSpPr>
            <a:stCxn id="149" idx="3"/>
            <a:endCxn id="183" idx="1"/>
          </p:cNvCxnSpPr>
          <p:nvPr/>
        </p:nvCxnSpPr>
        <p:spPr bwMode="auto">
          <a:xfrm>
            <a:off x="4082540" y="4491554"/>
            <a:ext cx="150380"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00" name="直接箭头连接符 199"/>
          <p:cNvCxnSpPr>
            <a:stCxn id="183" idx="3"/>
            <a:endCxn id="172" idx="1"/>
          </p:cNvCxnSpPr>
          <p:nvPr/>
        </p:nvCxnSpPr>
        <p:spPr bwMode="auto">
          <a:xfrm>
            <a:off x="4736976" y="4491554"/>
            <a:ext cx="144016" cy="6349"/>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2" name="直接连接符 141"/>
          <p:cNvCxnSpPr/>
          <p:nvPr/>
        </p:nvCxnSpPr>
        <p:spPr bwMode="auto">
          <a:xfrm flipV="1">
            <a:off x="136926"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294" name="直接箭头连接符 293"/>
          <p:cNvCxnSpPr>
            <a:stCxn id="181" idx="2"/>
            <a:endCxn id="291" idx="1"/>
          </p:cNvCxnSpPr>
          <p:nvPr/>
        </p:nvCxnSpPr>
        <p:spPr bwMode="auto">
          <a:xfrm>
            <a:off x="4340932" y="4725142"/>
            <a:ext cx="0" cy="979622"/>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88" name="直接箭头连接符 287"/>
          <p:cNvCxnSpPr>
            <a:stCxn id="178" idx="2"/>
            <a:endCxn id="395" idx="1"/>
          </p:cNvCxnSpPr>
          <p:nvPr/>
        </p:nvCxnSpPr>
        <p:spPr bwMode="auto">
          <a:xfrm>
            <a:off x="6275710" y="4149079"/>
            <a:ext cx="0" cy="1555685"/>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5" name="直接连接符 134"/>
          <p:cNvCxnSpPr/>
          <p:nvPr/>
        </p:nvCxnSpPr>
        <p:spPr bwMode="auto">
          <a:xfrm flipV="1">
            <a:off x="128464" y="472514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277" name="直接箭头连接符 276"/>
          <p:cNvCxnSpPr>
            <a:stCxn id="184" idx="2"/>
            <a:endCxn id="271" idx="1"/>
          </p:cNvCxnSpPr>
          <p:nvPr/>
        </p:nvCxnSpPr>
        <p:spPr bwMode="auto">
          <a:xfrm>
            <a:off x="4989004" y="4725142"/>
            <a:ext cx="0" cy="979622"/>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5" name="流程图: 资料带 284"/>
          <p:cNvSpPr/>
          <p:nvPr/>
        </p:nvSpPr>
        <p:spPr>
          <a:xfrm>
            <a:off x="4946636" y="465922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录入 规范</a:t>
            </a:r>
          </a:p>
        </p:txBody>
      </p:sp>
      <p:sp>
        <p:nvSpPr>
          <p:cNvPr id="283" name="流程图: 资料带 282"/>
          <p:cNvSpPr/>
          <p:nvPr/>
        </p:nvSpPr>
        <p:spPr>
          <a:xfrm>
            <a:off x="4265742" y="465922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标签制作规范</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221" name="流程图: 资料带 220"/>
          <p:cNvSpPr/>
          <p:nvPr/>
        </p:nvSpPr>
        <p:spPr>
          <a:xfrm>
            <a:off x="4481766" y="3489528"/>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收集 标准</a:t>
            </a:r>
          </a:p>
        </p:txBody>
      </p:sp>
      <p:cxnSp>
        <p:nvCxnSpPr>
          <p:cNvPr id="216" name="形状 215"/>
          <p:cNvCxnSpPr>
            <a:stCxn id="267" idx="3"/>
            <a:endCxn id="268" idx="2"/>
          </p:cNvCxnSpPr>
          <p:nvPr/>
        </p:nvCxnSpPr>
        <p:spPr bwMode="auto">
          <a:xfrm flipV="1">
            <a:off x="6527738" y="4725144"/>
            <a:ext cx="344614" cy="34247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3" name="直接箭头连接符 412"/>
          <p:cNvCxnSpPr>
            <a:stCxn id="268" idx="2"/>
            <a:endCxn id="397" idx="1"/>
          </p:cNvCxnSpPr>
          <p:nvPr/>
        </p:nvCxnSpPr>
        <p:spPr bwMode="auto">
          <a:xfrm>
            <a:off x="6872352" y="4725144"/>
            <a:ext cx="0" cy="979620"/>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88" name="流程图: 资料带 187"/>
          <p:cNvSpPr/>
          <p:nvPr/>
        </p:nvSpPr>
        <p:spPr>
          <a:xfrm>
            <a:off x="6458804" y="3501008"/>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sp>
        <p:nvSpPr>
          <p:cNvPr id="150" name="流程图: 资料带 149"/>
          <p:cNvSpPr/>
          <p:nvPr/>
        </p:nvSpPr>
        <p:spPr>
          <a:xfrm>
            <a:off x="888019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6977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20952"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sp>
        <p:nvSpPr>
          <p:cNvPr id="163" name="流程图: 资料带 162"/>
          <p:cNvSpPr/>
          <p:nvPr/>
        </p:nvSpPr>
        <p:spPr>
          <a:xfrm>
            <a:off x="1850292" y="3435085"/>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610932" y="408315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137" name="直接连接符 136"/>
          <p:cNvCxnSpPr/>
          <p:nvPr/>
        </p:nvCxnSpPr>
        <p:spPr bwMode="auto">
          <a:xfrm flipV="1">
            <a:off x="119927" y="530120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设备新增</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B2-8 </a:t>
            </a:r>
            <a:r>
              <a:rPr lang="zh-CN" altLang="en-US" sz="1600" b="0" kern="0" dirty="0" smtClean="0">
                <a:latin typeface="微软雅黑" pitchFamily="34" charset="-122"/>
                <a:ea typeface="微软雅黑" pitchFamily="34" charset="-122"/>
                <a:cs typeface="Meiryo UI" panose="020B0604030504040204" pitchFamily="50" charset="-128"/>
              </a:rPr>
              <a:t>服务请求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设备新增</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B2 – 8 : </a:t>
            </a:r>
            <a:r>
              <a:rPr lang="zh-CN" altLang="en-US" sz="800" dirty="0" smtClean="0">
                <a:solidFill>
                  <a:schemeClr val="tx1"/>
                </a:solidFill>
                <a:latin typeface="微软雅黑" pitchFamily="34" charset="-122"/>
                <a:ea typeface="微软雅黑" pitchFamily="34" charset="-122"/>
                <a:cs typeface="Meiryo UI" pitchFamily="50" charset="-128"/>
              </a:rPr>
              <a:t>服务请求</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设备新增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20" name="矩形 219"/>
          <p:cNvSpPr/>
          <p:nvPr/>
        </p:nvSpPr>
        <p:spPr>
          <a:xfrm>
            <a:off x="4088904" y="3681901"/>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收集 新增设备信息</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247" idx="1"/>
          </p:cNvCxnSpPr>
          <p:nvPr/>
        </p:nvCxnSpPr>
        <p:spPr bwMode="auto">
          <a:xfrm>
            <a:off x="1748644"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7" name="矩形 266"/>
          <p:cNvSpPr/>
          <p:nvPr/>
        </p:nvSpPr>
        <p:spPr>
          <a:xfrm>
            <a:off x="6023682" y="483402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 签名</a:t>
            </a:r>
          </a:p>
        </p:txBody>
      </p:sp>
      <p:sp>
        <p:nvSpPr>
          <p:cNvPr id="268" name="矩形 267"/>
          <p:cNvSpPr/>
          <p:nvPr/>
        </p:nvSpPr>
        <p:spPr>
          <a:xfrm>
            <a:off x="6620324"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2" name="直接箭头连接符 271"/>
          <p:cNvCxnSpPr>
            <a:stCxn id="268" idx="3"/>
          </p:cNvCxnSpPr>
          <p:nvPr/>
        </p:nvCxnSpPr>
        <p:spPr bwMode="auto">
          <a:xfrm>
            <a:off x="7124380" y="4491554"/>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7276780"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sp>
        <p:nvSpPr>
          <p:cNvPr id="287" name="矩形 286"/>
          <p:cNvSpPr/>
          <p:nvPr/>
        </p:nvSpPr>
        <p:spPr>
          <a:xfrm>
            <a:off x="7933236" y="3681901"/>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sp>
        <p:nvSpPr>
          <p:cNvPr id="293" name="矩形 292"/>
          <p:cNvSpPr/>
          <p:nvPr/>
        </p:nvSpPr>
        <p:spPr>
          <a:xfrm>
            <a:off x="793323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8526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97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8526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727678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stCxn id="297" idx="1"/>
            <a:endCxn id="301" idx="3"/>
          </p:cNvCxnSpPr>
          <p:nvPr/>
        </p:nvCxnSpPr>
        <p:spPr bwMode="auto">
          <a:xfrm flipH="1">
            <a:off x="778083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7528808"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8969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7329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70" name="直接箭头连接符 369"/>
          <p:cNvCxnSpPr>
            <a:stCxn id="308" idx="3"/>
            <a:endCxn id="319" idx="1"/>
          </p:cNvCxnSpPr>
          <p:nvPr/>
        </p:nvCxnSpPr>
        <p:spPr bwMode="auto">
          <a:xfrm>
            <a:off x="909374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处理</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602368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602368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62032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620324"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72960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72960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93323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93323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31224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31224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7" idx="2"/>
            <a:endCxn id="405" idx="1"/>
          </p:cNvCxnSpPr>
          <p:nvPr/>
        </p:nvCxnSpPr>
        <p:spPr bwMode="auto">
          <a:xfrm>
            <a:off x="9534614" y="3573016"/>
            <a:ext cx="29654"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8526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endCxn id="401" idx="1"/>
          </p:cNvCxnSpPr>
          <p:nvPr/>
        </p:nvCxnSpPr>
        <p:spPr bwMode="auto">
          <a:xfrm>
            <a:off x="7528808" y="4149081"/>
            <a:ext cx="19236"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44688" y="3105836"/>
            <a:ext cx="504056" cy="467180"/>
          </a:xfrm>
          <a:prstGeom prst="flowChartDecision">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36708" y="2996953"/>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46" name="线形标注 2(带强调线) 145"/>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8" name="TextBox 157"/>
          <p:cNvSpPr txBox="1"/>
          <p:nvPr/>
        </p:nvSpPr>
        <p:spPr>
          <a:xfrm>
            <a:off x="774523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321300"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1" name="线形标注 2(带强调线) 160"/>
          <p:cNvSpPr/>
          <p:nvPr/>
        </p:nvSpPr>
        <p:spPr>
          <a:xfrm>
            <a:off x="6059686" y="3130381"/>
            <a:ext cx="621506" cy="82595"/>
          </a:xfrm>
          <a:prstGeom prst="accentCallout2">
            <a:avLst>
              <a:gd name="adj1" fmla="val 5313"/>
              <a:gd name="adj2" fmla="val 8592"/>
              <a:gd name="adj3" fmla="val 287976"/>
              <a:gd name="adj4" fmla="val 5791"/>
              <a:gd name="adj5" fmla="val 954890"/>
              <a:gd name="adj6" fmla="val -5420"/>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服务凭证同时体现请求结果（完成</a:t>
            </a:r>
            <a:r>
              <a:rPr lang="en-US" altLang="zh-CN" sz="800" b="0" dirty="0" smtClean="0">
                <a:solidFill>
                  <a:schemeClr val="tx1"/>
                </a:solidFill>
                <a:latin typeface="微软雅黑" pitchFamily="34" charset="-122"/>
                <a:ea typeface="微软雅黑" pitchFamily="34" charset="-122"/>
                <a:cs typeface="Meiryo UI" pitchFamily="50" charset="-128"/>
              </a:rPr>
              <a:t>/</a:t>
            </a:r>
            <a:r>
              <a:rPr lang="zh-CN" altLang="en-US" sz="800" b="0" dirty="0" smtClean="0">
                <a:solidFill>
                  <a:schemeClr val="tx1"/>
                </a:solidFill>
                <a:latin typeface="微软雅黑" pitchFamily="34" charset="-122"/>
                <a:ea typeface="微软雅黑" pitchFamily="34" charset="-122"/>
                <a:cs typeface="Meiryo UI" pitchFamily="50" charset="-128"/>
              </a:rPr>
              <a:t>未完成）</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69" name="矩形 168"/>
          <p:cNvSpPr/>
          <p:nvPr/>
        </p:nvSpPr>
        <p:spPr>
          <a:xfrm>
            <a:off x="5385048"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张贴 标签</a:t>
            </a:r>
          </a:p>
        </p:txBody>
      </p:sp>
      <p:sp>
        <p:nvSpPr>
          <p:cNvPr id="178" name="矩形 177"/>
          <p:cNvSpPr/>
          <p:nvPr/>
        </p:nvSpPr>
        <p:spPr>
          <a:xfrm>
            <a:off x="6023682" y="3681899"/>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cxnSp>
        <p:nvCxnSpPr>
          <p:cNvPr id="175" name="形状 174"/>
          <p:cNvCxnSpPr>
            <a:stCxn id="162" idx="0"/>
            <a:endCxn id="153" idx="1"/>
          </p:cNvCxnSpPr>
          <p:nvPr/>
        </p:nvCxnSpPr>
        <p:spPr bwMode="auto">
          <a:xfrm rot="5400000" flipH="1" flipV="1">
            <a:off x="843925" y="3029209"/>
            <a:ext cx="909338" cy="39604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sp>
        <p:nvSpPr>
          <p:cNvPr id="139" name="矩形 138"/>
          <p:cNvSpPr/>
          <p:nvPr/>
        </p:nvSpPr>
        <p:spPr>
          <a:xfrm>
            <a:off x="848543" y="483402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发布 新增设备需求</a:t>
            </a:r>
          </a:p>
        </p:txBody>
      </p:sp>
      <p:sp>
        <p:nvSpPr>
          <p:cNvPr id="147" name="椭圆 146"/>
          <p:cNvSpPr/>
          <p:nvPr/>
        </p:nvSpPr>
        <p:spPr>
          <a:xfrm>
            <a:off x="738157" y="4951221"/>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49" name="线形标注 2(带强调线) 148"/>
          <p:cNvSpPr/>
          <p:nvPr/>
        </p:nvSpPr>
        <p:spPr>
          <a:xfrm>
            <a:off x="1415170" y="4535409"/>
            <a:ext cx="873534" cy="45719"/>
          </a:xfrm>
          <a:prstGeom prst="accentCallout2">
            <a:avLst>
              <a:gd name="adj1" fmla="val 18750"/>
              <a:gd name="adj2" fmla="val 8578"/>
              <a:gd name="adj3" fmla="val -22918"/>
              <a:gd name="adj4" fmla="val 1870"/>
              <a:gd name="adj5" fmla="val -54170"/>
              <a:gd name="adj6" fmla="val -477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登陆服务账号选择服务类型录入需求描述</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3" name="矩形 152"/>
          <p:cNvSpPr/>
          <p:nvPr/>
        </p:nvSpPr>
        <p:spPr>
          <a:xfrm>
            <a:off x="1496616" y="2538972"/>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 设备新增请求</a:t>
            </a:r>
          </a:p>
        </p:txBody>
      </p:sp>
      <p:cxnSp>
        <p:nvCxnSpPr>
          <p:cNvPr id="160" name="直接箭头连接符 159"/>
          <p:cNvCxnSpPr>
            <a:stCxn id="153" idx="2"/>
            <a:endCxn id="109" idx="0"/>
          </p:cNvCxnSpPr>
          <p:nvPr/>
        </p:nvCxnSpPr>
        <p:spPr bwMode="auto">
          <a:xfrm>
            <a:off x="1748644" y="3006152"/>
            <a:ext cx="0" cy="996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62" name="矩形 161"/>
          <p:cNvSpPr/>
          <p:nvPr/>
        </p:nvSpPr>
        <p:spPr>
          <a:xfrm>
            <a:off x="84854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发送 新增设备请求</a:t>
            </a:r>
          </a:p>
        </p:txBody>
      </p:sp>
      <p:cxnSp>
        <p:nvCxnSpPr>
          <p:cNvPr id="168" name="直接箭头连接符 167"/>
          <p:cNvCxnSpPr>
            <a:stCxn id="139" idx="0"/>
            <a:endCxn id="138" idx="2"/>
          </p:cNvCxnSpPr>
          <p:nvPr/>
        </p:nvCxnSpPr>
        <p:spPr bwMode="auto">
          <a:xfrm flipV="1">
            <a:off x="1100571" y="4725144"/>
            <a:ext cx="1"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38" name="矩形 137"/>
          <p:cNvSpPr/>
          <p:nvPr/>
        </p:nvSpPr>
        <p:spPr>
          <a:xfrm>
            <a:off x="848544"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 新增设备需求</a:t>
            </a:r>
          </a:p>
        </p:txBody>
      </p:sp>
      <p:cxnSp>
        <p:nvCxnSpPr>
          <p:cNvPr id="152" name="直接箭头连接符 151"/>
          <p:cNvCxnSpPr>
            <a:stCxn id="138" idx="0"/>
            <a:endCxn id="162" idx="2"/>
          </p:cNvCxnSpPr>
          <p:nvPr/>
        </p:nvCxnSpPr>
        <p:spPr bwMode="auto">
          <a:xfrm flipV="1">
            <a:off x="1100572" y="4149080"/>
            <a:ext cx="0"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55" name="流程图: 磁盘 154"/>
          <p:cNvSpPr/>
          <p:nvPr/>
        </p:nvSpPr>
        <p:spPr>
          <a:xfrm>
            <a:off x="848544"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56" name="流程图: 磁盘 155"/>
          <p:cNvSpPr/>
          <p:nvPr/>
        </p:nvSpPr>
        <p:spPr>
          <a:xfrm>
            <a:off x="848544"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64" name="直接箭头连接符 163"/>
          <p:cNvCxnSpPr>
            <a:stCxn id="139" idx="2"/>
            <a:endCxn id="155" idx="1"/>
          </p:cNvCxnSpPr>
          <p:nvPr/>
        </p:nvCxnSpPr>
        <p:spPr bwMode="auto">
          <a:xfrm>
            <a:off x="1100571" y="5301208"/>
            <a:ext cx="1" cy="404350"/>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1" name="矩形 180"/>
          <p:cNvSpPr/>
          <p:nvPr/>
        </p:nvSpPr>
        <p:spPr>
          <a:xfrm>
            <a:off x="4088904" y="4257962"/>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制作 设备资产标签</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84" name="矩形 183"/>
          <p:cNvSpPr/>
          <p:nvPr/>
        </p:nvSpPr>
        <p:spPr>
          <a:xfrm>
            <a:off x="4736976" y="4257962"/>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新增设备信息入系统</a:t>
            </a:r>
          </a:p>
        </p:txBody>
      </p:sp>
      <p:sp>
        <p:nvSpPr>
          <p:cNvPr id="191" name="矩形 190"/>
          <p:cNvSpPr/>
          <p:nvPr/>
        </p:nvSpPr>
        <p:spPr>
          <a:xfrm>
            <a:off x="5385048"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确认设备信息</a:t>
            </a:r>
          </a:p>
        </p:txBody>
      </p:sp>
      <p:cxnSp>
        <p:nvCxnSpPr>
          <p:cNvPr id="211" name="直接箭头连接符 210"/>
          <p:cNvCxnSpPr>
            <a:stCxn id="178" idx="2"/>
            <a:endCxn id="267" idx="0"/>
          </p:cNvCxnSpPr>
          <p:nvPr/>
        </p:nvCxnSpPr>
        <p:spPr bwMode="auto">
          <a:xfrm>
            <a:off x="6275710" y="4149079"/>
            <a:ext cx="0" cy="684949"/>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19" name="直接箭头连接符 218"/>
          <p:cNvCxnSpPr>
            <a:stCxn id="273" idx="3"/>
            <a:endCxn id="287" idx="1"/>
          </p:cNvCxnSpPr>
          <p:nvPr/>
        </p:nvCxnSpPr>
        <p:spPr bwMode="auto">
          <a:xfrm>
            <a:off x="7780836" y="3915490"/>
            <a:ext cx="152400"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33" name="直接箭头连接符 232"/>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37" name="直接箭头连接符 236"/>
          <p:cNvCxnSpPr>
            <a:stCxn id="190" idx="3"/>
            <a:endCxn id="220" idx="1"/>
          </p:cNvCxnSpPr>
          <p:nvPr/>
        </p:nvCxnSpPr>
        <p:spPr bwMode="auto">
          <a:xfrm>
            <a:off x="3944888" y="391549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39" name="直接箭头连接符 238"/>
          <p:cNvCxnSpPr>
            <a:stCxn id="220" idx="2"/>
            <a:endCxn id="181" idx="0"/>
          </p:cNvCxnSpPr>
          <p:nvPr/>
        </p:nvCxnSpPr>
        <p:spPr bwMode="auto">
          <a:xfrm>
            <a:off x="4340932" y="4149081"/>
            <a:ext cx="0" cy="10888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41" name="直接箭头连接符 240"/>
          <p:cNvCxnSpPr>
            <a:stCxn id="181" idx="3"/>
            <a:endCxn id="184" idx="1"/>
          </p:cNvCxnSpPr>
          <p:nvPr/>
        </p:nvCxnSpPr>
        <p:spPr bwMode="auto">
          <a:xfrm>
            <a:off x="4592960" y="4491552"/>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44" name="直接箭头连接符 243"/>
          <p:cNvCxnSpPr>
            <a:stCxn id="184" idx="3"/>
            <a:endCxn id="191" idx="1"/>
          </p:cNvCxnSpPr>
          <p:nvPr/>
        </p:nvCxnSpPr>
        <p:spPr bwMode="auto">
          <a:xfrm>
            <a:off x="5241032" y="4491552"/>
            <a:ext cx="144016" cy="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54" name="直接箭头连接符 253"/>
          <p:cNvCxnSpPr>
            <a:stCxn id="191" idx="0"/>
            <a:endCxn id="169" idx="2"/>
          </p:cNvCxnSpPr>
          <p:nvPr/>
        </p:nvCxnSpPr>
        <p:spPr bwMode="auto">
          <a:xfrm flipV="1">
            <a:off x="5637076" y="4149081"/>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56" name="直接箭头连接符 255"/>
          <p:cNvCxnSpPr>
            <a:stCxn id="169" idx="3"/>
            <a:endCxn id="178" idx="1"/>
          </p:cNvCxnSpPr>
          <p:nvPr/>
        </p:nvCxnSpPr>
        <p:spPr bwMode="auto">
          <a:xfrm flipV="1">
            <a:off x="5889104" y="3915489"/>
            <a:ext cx="134578" cy="2"/>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4" name="形状 263"/>
          <p:cNvCxnSpPr>
            <a:stCxn id="268" idx="3"/>
            <a:endCxn id="273" idx="2"/>
          </p:cNvCxnSpPr>
          <p:nvPr/>
        </p:nvCxnSpPr>
        <p:spPr bwMode="auto">
          <a:xfrm flipV="1">
            <a:off x="7124380" y="4149080"/>
            <a:ext cx="404428" cy="34247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1" name="流程图: 磁盘 270"/>
          <p:cNvSpPr/>
          <p:nvPr/>
        </p:nvSpPr>
        <p:spPr>
          <a:xfrm>
            <a:off x="473697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74" name="流程图: 磁盘 273"/>
          <p:cNvSpPr/>
          <p:nvPr/>
        </p:nvSpPr>
        <p:spPr>
          <a:xfrm>
            <a:off x="473697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91" name="流程图: 磁盘 290"/>
          <p:cNvSpPr/>
          <p:nvPr/>
        </p:nvSpPr>
        <p:spPr>
          <a:xfrm>
            <a:off x="4088904"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标签 打印</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317" name="矩形 316"/>
          <p:cNvSpPr/>
          <p:nvPr/>
        </p:nvSpPr>
        <p:spPr>
          <a:xfrm>
            <a:off x="928258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9" name="流程图: 决策 318"/>
          <p:cNvSpPr/>
          <p:nvPr/>
        </p:nvSpPr>
        <p:spPr>
          <a:xfrm>
            <a:off x="9240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cxnSp>
        <p:nvCxnSpPr>
          <p:cNvPr id="320" name="肘形连接符 319"/>
          <p:cNvCxnSpPr>
            <a:stCxn id="319" idx="0"/>
            <a:endCxn id="376" idx="0"/>
          </p:cNvCxnSpPr>
          <p:nvPr/>
        </p:nvCxnSpPr>
        <p:spPr bwMode="auto">
          <a:xfrm rot="16200000" flipH="1" flipV="1">
            <a:off x="6931423" y="-60718"/>
            <a:ext cx="6350" cy="5187332"/>
          </a:xfrm>
          <a:prstGeom prst="bentConnector3">
            <a:avLst>
              <a:gd name="adj1" fmla="val -12949248"/>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21" name="直接箭头连接符 320"/>
          <p:cNvCxnSpPr>
            <a:stCxn id="319" idx="2"/>
            <a:endCxn id="317" idx="0"/>
          </p:cNvCxnSpPr>
          <p:nvPr/>
        </p:nvCxnSpPr>
        <p:spPr bwMode="auto">
          <a:xfrm>
            <a:off x="952826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22" name="椭圆 321"/>
          <p:cNvSpPr/>
          <p:nvPr/>
        </p:nvSpPr>
        <p:spPr>
          <a:xfrm>
            <a:off x="970666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23" name="TextBox 322"/>
          <p:cNvSpPr txBox="1"/>
          <p:nvPr/>
        </p:nvSpPr>
        <p:spPr>
          <a:xfrm>
            <a:off x="953461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324" name="TextBox 323"/>
          <p:cNvSpPr txBox="1"/>
          <p:nvPr/>
        </p:nvSpPr>
        <p:spPr>
          <a:xfrm>
            <a:off x="952826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334" name="矩形 333"/>
          <p:cNvSpPr/>
          <p:nvPr/>
        </p:nvSpPr>
        <p:spPr>
          <a:xfrm>
            <a:off x="2144688" y="2538972"/>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退回客户请求</a:t>
            </a:r>
          </a:p>
        </p:txBody>
      </p:sp>
      <p:cxnSp>
        <p:nvCxnSpPr>
          <p:cNvPr id="336" name="直接箭头连接符 335"/>
          <p:cNvCxnSpPr>
            <a:stCxn id="112" idx="0"/>
            <a:endCxn id="334" idx="2"/>
          </p:cNvCxnSpPr>
          <p:nvPr/>
        </p:nvCxnSpPr>
        <p:spPr bwMode="auto">
          <a:xfrm flipV="1">
            <a:off x="2396716" y="3006152"/>
            <a:ext cx="0" cy="996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40" name="直接箭头连接符 339"/>
          <p:cNvCxnSpPr>
            <a:stCxn id="334" idx="3"/>
            <a:endCxn id="316" idx="1"/>
          </p:cNvCxnSpPr>
          <p:nvPr/>
        </p:nvCxnSpPr>
        <p:spPr bwMode="auto">
          <a:xfrm flipV="1">
            <a:off x="2648744" y="2763363"/>
            <a:ext cx="144016" cy="9199"/>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系统开发背景</a:t>
            </a:r>
            <a:endParaRPr lang="en-US" altLang="ja-JP" dirty="0">
              <a:latin typeface="微软雅黑" pitchFamily="34" charset="-122"/>
              <a:ea typeface="微软雅黑" pitchFamily="34" charset="-122"/>
            </a:endParaRPr>
          </a:p>
        </p:txBody>
      </p:sp>
      <p:sp>
        <p:nvSpPr>
          <p:cNvPr id="37" name="圆角矩形 36"/>
          <p:cNvSpPr/>
          <p:nvPr/>
        </p:nvSpPr>
        <p:spPr>
          <a:xfrm>
            <a:off x="3151090" y="3500438"/>
            <a:ext cx="1790510" cy="714379"/>
          </a:xfrm>
          <a:prstGeom prst="round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ts val="1000"/>
              </a:lnSpc>
            </a:pPr>
            <a:endParaRPr lang="zh-CN" altLang="en-US" sz="1200" dirty="0" smtClean="0">
              <a:solidFill>
                <a:schemeClr val="bg1"/>
              </a:solidFill>
              <a:latin typeface="Meiryo UI" pitchFamily="50" charset="-128"/>
              <a:ea typeface="Meiryo UI" pitchFamily="50" charset="-128"/>
              <a:cs typeface="Meiryo UI" pitchFamily="50" charset="-128"/>
            </a:endParaRPr>
          </a:p>
        </p:txBody>
      </p:sp>
      <p:sp>
        <p:nvSpPr>
          <p:cNvPr id="38" name="TextBox 37"/>
          <p:cNvSpPr txBox="1"/>
          <p:nvPr/>
        </p:nvSpPr>
        <p:spPr>
          <a:xfrm>
            <a:off x="3167050" y="3714752"/>
            <a:ext cx="1774550" cy="338554"/>
          </a:xfrm>
          <a:prstGeom prst="rect">
            <a:avLst/>
          </a:prstGeom>
          <a:noFill/>
        </p:spPr>
        <p:txBody>
          <a:bodyPr wrap="square" rtlCol="0">
            <a:spAutoFit/>
          </a:bodyPr>
          <a:lstStyle/>
          <a:p>
            <a:pPr algn="ctr"/>
            <a:r>
              <a:rPr lang="en-US" altLang="zh-CN" dirty="0" smtClean="0">
                <a:solidFill>
                  <a:schemeClr val="bg1"/>
                </a:solidFill>
                <a:latin typeface="微软雅黑" pitchFamily="34" charset="-122"/>
                <a:ea typeface="微软雅黑" pitchFamily="34" charset="-122"/>
              </a:rPr>
              <a:t>FMTS</a:t>
            </a:r>
            <a:endParaRPr lang="zh-CN" altLang="en-US" dirty="0">
              <a:solidFill>
                <a:schemeClr val="bg1"/>
              </a:solidFill>
              <a:latin typeface="微软雅黑" pitchFamily="34" charset="-122"/>
              <a:ea typeface="微软雅黑" pitchFamily="34" charset="-122"/>
            </a:endParaRPr>
          </a:p>
        </p:txBody>
      </p:sp>
      <p:sp>
        <p:nvSpPr>
          <p:cNvPr id="46" name="圆角矩形 45"/>
          <p:cNvSpPr/>
          <p:nvPr/>
        </p:nvSpPr>
        <p:spPr>
          <a:xfrm>
            <a:off x="3167050" y="5072074"/>
            <a:ext cx="1774550" cy="714380"/>
          </a:xfrm>
          <a:prstGeom prst="roundRect">
            <a:avLst/>
          </a:prstGeom>
          <a:solidFill>
            <a:srgbClr val="0070C0"/>
          </a:solidFill>
          <a:ln>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ts val="1000"/>
              </a:lnSpc>
            </a:pPr>
            <a:endParaRPr lang="zh-CN" altLang="en-US" sz="1200" dirty="0" smtClean="0">
              <a:solidFill>
                <a:schemeClr val="bg1"/>
              </a:solidFill>
              <a:latin typeface="Meiryo UI" pitchFamily="50" charset="-128"/>
              <a:ea typeface="Meiryo UI" pitchFamily="50" charset="-128"/>
              <a:cs typeface="Meiryo UI" pitchFamily="50" charset="-128"/>
            </a:endParaRPr>
          </a:p>
        </p:txBody>
      </p:sp>
      <p:sp>
        <p:nvSpPr>
          <p:cNvPr id="47" name="TextBox 46"/>
          <p:cNvSpPr txBox="1"/>
          <p:nvPr/>
        </p:nvSpPr>
        <p:spPr>
          <a:xfrm>
            <a:off x="3151090" y="5143512"/>
            <a:ext cx="1790510" cy="584775"/>
          </a:xfrm>
          <a:prstGeom prst="rect">
            <a:avLst/>
          </a:prstGeom>
          <a:noFill/>
        </p:spPr>
        <p:txBody>
          <a:bodyPr wrap="square" rtlCol="0">
            <a:spAutoFit/>
          </a:bodyPr>
          <a:lstStyle/>
          <a:p>
            <a:pPr algn="ctr"/>
            <a:r>
              <a:rPr lang="zh-CN" altLang="en-US" dirty="0" smtClean="0">
                <a:solidFill>
                  <a:schemeClr val="bg1"/>
                </a:solidFill>
                <a:latin typeface="微软雅黑" pitchFamily="34" charset="-122"/>
                <a:ea typeface="微软雅黑" pitchFamily="34" charset="-122"/>
              </a:rPr>
              <a:t>软件开发商       （起略）</a:t>
            </a:r>
            <a:endParaRPr lang="en-US" altLang="zh-CN" dirty="0" smtClean="0">
              <a:solidFill>
                <a:schemeClr val="bg1"/>
              </a:solidFill>
              <a:latin typeface="微软雅黑" pitchFamily="34" charset="-122"/>
              <a:ea typeface="微软雅黑" pitchFamily="34" charset="-122"/>
            </a:endParaRPr>
          </a:p>
        </p:txBody>
      </p:sp>
      <p:sp>
        <p:nvSpPr>
          <p:cNvPr id="48" name="圆角矩形 47"/>
          <p:cNvSpPr/>
          <p:nvPr/>
        </p:nvSpPr>
        <p:spPr>
          <a:xfrm>
            <a:off x="3178450" y="1919682"/>
            <a:ext cx="1774550" cy="714379"/>
          </a:xfrm>
          <a:prstGeom prst="roundRect">
            <a:avLst/>
          </a:prstGeom>
          <a:solidFill>
            <a:schemeClr val="accent6"/>
          </a:solidFill>
          <a:ln>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ts val="1000"/>
              </a:lnSpc>
            </a:pPr>
            <a:endParaRPr lang="zh-CN" altLang="en-US" sz="1200" dirty="0" smtClean="0">
              <a:solidFill>
                <a:schemeClr val="bg1"/>
              </a:solidFill>
              <a:latin typeface="Meiryo UI" pitchFamily="50" charset="-128"/>
              <a:ea typeface="Meiryo UI" pitchFamily="50" charset="-128"/>
              <a:cs typeface="Meiryo UI" pitchFamily="50" charset="-128"/>
            </a:endParaRPr>
          </a:p>
        </p:txBody>
      </p:sp>
      <p:sp>
        <p:nvSpPr>
          <p:cNvPr id="49" name="TextBox 48"/>
          <p:cNvSpPr txBox="1"/>
          <p:nvPr/>
        </p:nvSpPr>
        <p:spPr>
          <a:xfrm>
            <a:off x="3178450" y="2090314"/>
            <a:ext cx="1763150" cy="338554"/>
          </a:xfrm>
          <a:prstGeom prst="rect">
            <a:avLst/>
          </a:prstGeom>
          <a:noFill/>
        </p:spPr>
        <p:txBody>
          <a:bodyPr wrap="square" rtlCol="0">
            <a:spAutoFit/>
          </a:bodyPr>
          <a:lstStyle/>
          <a:p>
            <a:pPr algn="ctr"/>
            <a:r>
              <a:rPr lang="zh-CN" altLang="en-US" dirty="0" smtClean="0">
                <a:solidFill>
                  <a:schemeClr val="bg1"/>
                </a:solidFill>
                <a:latin typeface="微软雅黑" pitchFamily="34" charset="-122"/>
                <a:ea typeface="微软雅黑" pitchFamily="34" charset="-122"/>
              </a:rPr>
              <a:t>最终用户</a:t>
            </a:r>
            <a:endParaRPr lang="en-US" altLang="zh-CN" dirty="0" smtClean="0">
              <a:solidFill>
                <a:schemeClr val="bg1"/>
              </a:solidFill>
              <a:latin typeface="微软雅黑" pitchFamily="34" charset="-122"/>
              <a:ea typeface="微软雅黑" pitchFamily="34" charset="-122"/>
            </a:endParaRPr>
          </a:p>
        </p:txBody>
      </p:sp>
      <p:sp>
        <p:nvSpPr>
          <p:cNvPr id="53" name="TextBox 52"/>
          <p:cNvSpPr txBox="1"/>
          <p:nvPr/>
        </p:nvSpPr>
        <p:spPr>
          <a:xfrm>
            <a:off x="3167050" y="2643182"/>
            <a:ext cx="576064" cy="415498"/>
          </a:xfrm>
          <a:prstGeom prst="rect">
            <a:avLst/>
          </a:prstGeom>
          <a:noFill/>
        </p:spPr>
        <p:txBody>
          <a:bodyPr wrap="square" rtlCol="0">
            <a:spAutoFit/>
          </a:bodyPr>
          <a:lstStyle/>
          <a:p>
            <a:r>
              <a:rPr lang="zh-CN" altLang="en-US" sz="1050" dirty="0" smtClean="0">
                <a:solidFill>
                  <a:schemeClr val="accent6"/>
                </a:solidFill>
                <a:latin typeface="微软雅黑" pitchFamily="34" charset="-122"/>
                <a:ea typeface="微软雅黑" pitchFamily="34" charset="-122"/>
              </a:rPr>
              <a:t>服务需求</a:t>
            </a:r>
            <a:endParaRPr lang="zh-CN" altLang="en-US" sz="1050" dirty="0">
              <a:solidFill>
                <a:schemeClr val="accent6"/>
              </a:solidFill>
              <a:latin typeface="微软雅黑" pitchFamily="34" charset="-122"/>
              <a:ea typeface="微软雅黑" pitchFamily="34" charset="-122"/>
            </a:endParaRPr>
          </a:p>
        </p:txBody>
      </p:sp>
      <p:sp>
        <p:nvSpPr>
          <p:cNvPr id="54" name="TextBox 53"/>
          <p:cNvSpPr txBox="1"/>
          <p:nvPr/>
        </p:nvSpPr>
        <p:spPr>
          <a:xfrm>
            <a:off x="4509552" y="3084940"/>
            <a:ext cx="576064" cy="415498"/>
          </a:xfrm>
          <a:prstGeom prst="rect">
            <a:avLst/>
          </a:prstGeom>
          <a:noFill/>
        </p:spPr>
        <p:txBody>
          <a:bodyPr wrap="square" rtlCol="0">
            <a:spAutoFit/>
          </a:bodyPr>
          <a:lstStyle/>
          <a:p>
            <a:r>
              <a:rPr lang="zh-CN" altLang="en-US" sz="1050" dirty="0" smtClean="0">
                <a:solidFill>
                  <a:srgbClr val="00B050"/>
                </a:solidFill>
                <a:latin typeface="微软雅黑" pitchFamily="34" charset="-122"/>
                <a:ea typeface="微软雅黑" pitchFamily="34" charset="-122"/>
              </a:rPr>
              <a:t>提供服务</a:t>
            </a:r>
            <a:endParaRPr lang="zh-CN" altLang="en-US" sz="1050" dirty="0">
              <a:solidFill>
                <a:srgbClr val="00B050"/>
              </a:solidFill>
              <a:latin typeface="微软雅黑" pitchFamily="34" charset="-122"/>
              <a:ea typeface="微软雅黑" pitchFamily="34" charset="-122"/>
            </a:endParaRPr>
          </a:p>
        </p:txBody>
      </p:sp>
      <p:sp>
        <p:nvSpPr>
          <p:cNvPr id="55" name="TextBox 54"/>
          <p:cNvSpPr txBox="1"/>
          <p:nvPr/>
        </p:nvSpPr>
        <p:spPr>
          <a:xfrm>
            <a:off x="3151090" y="4209241"/>
            <a:ext cx="576064" cy="577081"/>
          </a:xfrm>
          <a:prstGeom prst="rect">
            <a:avLst/>
          </a:prstGeom>
          <a:noFill/>
        </p:spPr>
        <p:txBody>
          <a:bodyPr wrap="square" rtlCol="0">
            <a:spAutoFit/>
          </a:bodyPr>
          <a:lstStyle/>
          <a:p>
            <a:r>
              <a:rPr lang="zh-CN" altLang="en-US" sz="1050" dirty="0" smtClean="0">
                <a:solidFill>
                  <a:srgbClr val="00B050"/>
                </a:solidFill>
                <a:latin typeface="微软雅黑" pitchFamily="34" charset="-122"/>
                <a:ea typeface="微软雅黑" pitchFamily="34" charset="-122"/>
              </a:rPr>
              <a:t>软件开发需求</a:t>
            </a:r>
            <a:endParaRPr lang="zh-CN" altLang="en-US" sz="1050" dirty="0">
              <a:solidFill>
                <a:srgbClr val="00B050"/>
              </a:solidFill>
              <a:latin typeface="微软雅黑" pitchFamily="34" charset="-122"/>
              <a:ea typeface="微软雅黑" pitchFamily="34" charset="-122"/>
            </a:endParaRPr>
          </a:p>
        </p:txBody>
      </p:sp>
      <p:sp>
        <p:nvSpPr>
          <p:cNvPr id="56" name="TextBox 55"/>
          <p:cNvSpPr txBox="1"/>
          <p:nvPr/>
        </p:nvSpPr>
        <p:spPr>
          <a:xfrm>
            <a:off x="4519812" y="4656576"/>
            <a:ext cx="576064" cy="415498"/>
          </a:xfrm>
          <a:prstGeom prst="rect">
            <a:avLst/>
          </a:prstGeom>
          <a:noFill/>
        </p:spPr>
        <p:txBody>
          <a:bodyPr wrap="square" rtlCol="0">
            <a:spAutoFit/>
          </a:bodyPr>
          <a:lstStyle/>
          <a:p>
            <a:r>
              <a:rPr lang="zh-CN" altLang="en-US" sz="1050" dirty="0" smtClean="0">
                <a:solidFill>
                  <a:srgbClr val="0070C0"/>
                </a:solidFill>
                <a:latin typeface="微软雅黑" pitchFamily="34" charset="-122"/>
                <a:ea typeface="微软雅黑" pitchFamily="34" charset="-122"/>
              </a:rPr>
              <a:t>提供服务</a:t>
            </a:r>
            <a:endParaRPr lang="zh-CN" altLang="en-US" sz="1050" dirty="0">
              <a:solidFill>
                <a:srgbClr val="0070C0"/>
              </a:solidFill>
              <a:latin typeface="微软雅黑" pitchFamily="34" charset="-122"/>
              <a:ea typeface="微软雅黑" pitchFamily="34" charset="-122"/>
            </a:endParaRPr>
          </a:p>
        </p:txBody>
      </p:sp>
      <p:sp>
        <p:nvSpPr>
          <p:cNvPr id="58" name="矩形 57"/>
          <p:cNvSpPr/>
          <p:nvPr/>
        </p:nvSpPr>
        <p:spPr>
          <a:xfrm>
            <a:off x="1809728" y="2920180"/>
            <a:ext cx="1000595" cy="276999"/>
          </a:xfrm>
          <a:prstGeom prst="rect">
            <a:avLst/>
          </a:prstGeom>
        </p:spPr>
        <p:txBody>
          <a:bodyPr wrap="none">
            <a:spAutoFit/>
          </a:bodyPr>
          <a:lstStyle/>
          <a:p>
            <a:r>
              <a:rPr lang="zh-CN" altLang="en-US" sz="1200" dirty="0" smtClean="0">
                <a:solidFill>
                  <a:srgbClr val="C00000"/>
                </a:solidFill>
                <a:latin typeface="微软雅黑" pitchFamily="34" charset="-122"/>
                <a:ea typeface="微软雅黑" pitchFamily="34" charset="-122"/>
              </a:rPr>
              <a:t>① 整包合同</a:t>
            </a:r>
            <a:endParaRPr lang="zh-CN" altLang="en-US" sz="1200" dirty="0">
              <a:solidFill>
                <a:srgbClr val="C00000"/>
              </a:solidFill>
              <a:latin typeface="微软雅黑" pitchFamily="34" charset="-122"/>
              <a:ea typeface="微软雅黑" pitchFamily="34" charset="-122"/>
            </a:endParaRPr>
          </a:p>
        </p:txBody>
      </p:sp>
      <p:sp>
        <p:nvSpPr>
          <p:cNvPr id="60" name="矩形 59"/>
          <p:cNvSpPr/>
          <p:nvPr/>
        </p:nvSpPr>
        <p:spPr>
          <a:xfrm>
            <a:off x="1702643" y="4509323"/>
            <a:ext cx="1308371" cy="276999"/>
          </a:xfrm>
          <a:prstGeom prst="rect">
            <a:avLst/>
          </a:prstGeom>
        </p:spPr>
        <p:txBody>
          <a:bodyPr wrap="none">
            <a:spAutoFit/>
          </a:bodyPr>
          <a:lstStyle/>
          <a:p>
            <a:r>
              <a:rPr lang="zh-CN" altLang="en-US" sz="1200" dirty="0" smtClean="0">
                <a:solidFill>
                  <a:srgbClr val="C00000"/>
                </a:solidFill>
                <a:latin typeface="微软雅黑" pitchFamily="34" charset="-122"/>
                <a:ea typeface="微软雅黑" pitchFamily="34" charset="-122"/>
              </a:rPr>
              <a:t>② 软件开发合同</a:t>
            </a:r>
            <a:endParaRPr lang="zh-CN" altLang="en-US" sz="1200" dirty="0">
              <a:solidFill>
                <a:srgbClr val="C00000"/>
              </a:solidFill>
              <a:latin typeface="微软雅黑" pitchFamily="34" charset="-122"/>
              <a:ea typeface="微软雅黑" pitchFamily="34" charset="-122"/>
            </a:endParaRPr>
          </a:p>
        </p:txBody>
      </p:sp>
      <p:sp>
        <p:nvSpPr>
          <p:cNvPr id="61" name="TextBox 60"/>
          <p:cNvSpPr txBox="1"/>
          <p:nvPr/>
        </p:nvSpPr>
        <p:spPr>
          <a:xfrm>
            <a:off x="5153634" y="4723495"/>
            <a:ext cx="1728192" cy="1277273"/>
          </a:xfrm>
          <a:prstGeom prst="rect">
            <a:avLst/>
          </a:prstGeom>
          <a:noFill/>
        </p:spPr>
        <p:txBody>
          <a:bodyPr wrap="square" rtlCol="0">
            <a:spAutoFit/>
          </a:bodyPr>
          <a:lstStyle/>
          <a:p>
            <a:pPr>
              <a:buFont typeface="Arial" pitchFamily="34" charset="0"/>
              <a:buChar char="•"/>
            </a:pPr>
            <a:r>
              <a:rPr lang="zh-CN" altLang="en-US" sz="1100" dirty="0" smtClean="0">
                <a:solidFill>
                  <a:srgbClr val="0070C0"/>
                </a:solidFill>
                <a:latin typeface="微软雅黑" pitchFamily="34" charset="-122"/>
                <a:ea typeface="微软雅黑" pitchFamily="34" charset="-122"/>
              </a:rPr>
              <a:t> 设计软件</a:t>
            </a:r>
            <a:endParaRPr lang="en-US" altLang="zh-CN" sz="1100" dirty="0" smtClean="0">
              <a:solidFill>
                <a:srgbClr val="0070C0"/>
              </a:solidFill>
              <a:latin typeface="微软雅黑" pitchFamily="34" charset="-122"/>
              <a:ea typeface="微软雅黑" pitchFamily="34" charset="-122"/>
            </a:endParaRPr>
          </a:p>
          <a:p>
            <a:pPr>
              <a:buFont typeface="Arial" pitchFamily="34" charset="0"/>
              <a:buChar char="•"/>
            </a:pPr>
            <a:r>
              <a:rPr lang="zh-CN" altLang="en-US" sz="1100" dirty="0" smtClean="0">
                <a:solidFill>
                  <a:srgbClr val="0070C0"/>
                </a:solidFill>
                <a:latin typeface="微软雅黑" pitchFamily="34" charset="-122"/>
                <a:ea typeface="微软雅黑" pitchFamily="34" charset="-122"/>
              </a:rPr>
              <a:t> 开发软件</a:t>
            </a:r>
            <a:endParaRPr lang="en-US" altLang="zh-CN" sz="1100" dirty="0" smtClean="0">
              <a:solidFill>
                <a:srgbClr val="0070C0"/>
              </a:solidFill>
              <a:latin typeface="微软雅黑" pitchFamily="34" charset="-122"/>
              <a:ea typeface="微软雅黑" pitchFamily="34" charset="-122"/>
            </a:endParaRPr>
          </a:p>
          <a:p>
            <a:pPr>
              <a:buFont typeface="Arial" pitchFamily="34" charset="0"/>
              <a:buChar char="•"/>
            </a:pPr>
            <a:r>
              <a:rPr lang="en-US" altLang="zh-CN" sz="1100" dirty="0" smtClean="0">
                <a:solidFill>
                  <a:srgbClr val="0070C0"/>
                </a:solidFill>
                <a:latin typeface="微软雅黑" pitchFamily="34" charset="-122"/>
                <a:ea typeface="微软雅黑" pitchFamily="34" charset="-122"/>
              </a:rPr>
              <a:t> </a:t>
            </a:r>
            <a:r>
              <a:rPr lang="zh-CN" altLang="en-US" sz="1100" dirty="0" smtClean="0">
                <a:solidFill>
                  <a:srgbClr val="0070C0"/>
                </a:solidFill>
                <a:latin typeface="微软雅黑" pitchFamily="34" charset="-122"/>
                <a:ea typeface="微软雅黑" pitchFamily="34" charset="-122"/>
              </a:rPr>
              <a:t>优化软件</a:t>
            </a:r>
            <a:endParaRPr lang="en-US" altLang="zh-CN" sz="1100" dirty="0" smtClean="0">
              <a:solidFill>
                <a:srgbClr val="0070C0"/>
              </a:solidFill>
              <a:latin typeface="微软雅黑" pitchFamily="34" charset="-122"/>
              <a:ea typeface="微软雅黑" pitchFamily="34" charset="-122"/>
            </a:endParaRPr>
          </a:p>
          <a:p>
            <a:pPr>
              <a:buFont typeface="Arial" pitchFamily="34" charset="0"/>
              <a:buChar char="•"/>
            </a:pPr>
            <a:r>
              <a:rPr lang="zh-CN" altLang="en-US" sz="1100" dirty="0" smtClean="0">
                <a:solidFill>
                  <a:srgbClr val="0070C0"/>
                </a:solidFill>
                <a:latin typeface="微软雅黑" pitchFamily="34" charset="-122"/>
                <a:ea typeface="微软雅黑" pitchFamily="34" charset="-122"/>
              </a:rPr>
              <a:t> 系统培训</a:t>
            </a:r>
            <a:endParaRPr lang="en-US" altLang="zh-CN" sz="1100" dirty="0" smtClean="0">
              <a:solidFill>
                <a:srgbClr val="0070C0"/>
              </a:solidFill>
              <a:latin typeface="微软雅黑" pitchFamily="34" charset="-122"/>
              <a:ea typeface="微软雅黑" pitchFamily="34" charset="-122"/>
            </a:endParaRPr>
          </a:p>
          <a:p>
            <a:pPr>
              <a:buFont typeface="Arial" pitchFamily="34" charset="0"/>
              <a:buChar char="•"/>
            </a:pPr>
            <a:r>
              <a:rPr lang="zh-CN" altLang="en-US" sz="1100" dirty="0" smtClean="0">
                <a:solidFill>
                  <a:srgbClr val="0070C0"/>
                </a:solidFill>
                <a:latin typeface="微软雅黑" pitchFamily="34" charset="-122"/>
                <a:ea typeface="微软雅黑" pitchFamily="34" charset="-122"/>
              </a:rPr>
              <a:t> 技术支持</a:t>
            </a:r>
            <a:endParaRPr lang="zh-CN" altLang="en-US" sz="1100" dirty="0">
              <a:solidFill>
                <a:srgbClr val="0070C0"/>
              </a:solidFill>
              <a:latin typeface="微软雅黑" pitchFamily="34" charset="-122"/>
              <a:ea typeface="微软雅黑" pitchFamily="34" charset="-122"/>
            </a:endParaRPr>
          </a:p>
        </p:txBody>
      </p:sp>
      <p:sp>
        <p:nvSpPr>
          <p:cNvPr id="26" name="Text Placeholder 3"/>
          <p:cNvSpPr txBox="1">
            <a:spLocks/>
          </p:cNvSpPr>
          <p:nvPr/>
        </p:nvSpPr>
        <p:spPr bwMode="auto">
          <a:xfrm>
            <a:off x="258763" y="549275"/>
            <a:ext cx="9432925" cy="1357295"/>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r>
              <a:rPr lang="en-US" altLang="zh-CN" sz="1600" b="0" kern="0" dirty="0" smtClean="0">
                <a:latin typeface="微软雅黑" pitchFamily="34" charset="-122"/>
                <a:ea typeface="微软雅黑" pitchFamily="34" charset="-122"/>
                <a:cs typeface="Meiryo UI" panose="020B0604030504040204" pitchFamily="50" charset="-128"/>
              </a:rPr>
              <a:t>FMTS</a:t>
            </a:r>
            <a:r>
              <a:rPr lang="zh-CN" altLang="en-US" sz="1600" b="0" kern="0" dirty="0" smtClean="0">
                <a:latin typeface="微软雅黑" pitchFamily="34" charset="-122"/>
                <a:ea typeface="微软雅黑" pitchFamily="34" charset="-122"/>
                <a:cs typeface="Meiryo UI" panose="020B0604030504040204" pitchFamily="50" charset="-128"/>
              </a:rPr>
              <a:t>为实现医院医疗设备资产管理服务整包模式中</a:t>
            </a:r>
            <a:r>
              <a:rPr lang="zh-CN" altLang="en-US" sz="1600" b="0" kern="0" dirty="0" smtClean="0">
                <a:solidFill>
                  <a:srgbClr val="C00000"/>
                </a:solidFill>
                <a:latin typeface="微软雅黑" pitchFamily="34" charset="-122"/>
                <a:ea typeface="微软雅黑" pitchFamily="34" charset="-122"/>
                <a:cs typeface="Meiryo UI" panose="020B0604030504040204" pitchFamily="50" charset="-128"/>
              </a:rPr>
              <a:t>管理系统的自主化</a:t>
            </a:r>
            <a:r>
              <a:rPr lang="zh-CN" altLang="en-US" sz="1600" b="0" kern="0" dirty="0" smtClean="0">
                <a:latin typeface="微软雅黑" pitchFamily="34" charset="-122"/>
                <a:ea typeface="微软雅黑" pitchFamily="34" charset="-122"/>
                <a:cs typeface="Meiryo UI" panose="020B0604030504040204" pitchFamily="50" charset="-128"/>
              </a:rPr>
              <a:t>，</a:t>
            </a:r>
            <a:endParaRPr lang="en-US" altLang="zh-CN" sz="1600" b="0" kern="0" dirty="0" smtClean="0">
              <a:latin typeface="微软雅黑" pitchFamily="34" charset="-122"/>
              <a:ea typeface="微软雅黑" pitchFamily="34" charset="-122"/>
              <a:cs typeface="Meiryo UI" panose="020B0604030504040204" pitchFamily="50" charset="-128"/>
            </a:endParaRPr>
          </a:p>
          <a:p>
            <a:pPr marL="185738" lvl="1" indent="-185738">
              <a:buClr>
                <a:schemeClr val="folHlink"/>
              </a:buClr>
              <a:buNone/>
              <a:defRPr/>
            </a:pP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委托外部软件开发商（起略）</a:t>
            </a:r>
            <a:r>
              <a:rPr lang="zh-CN" altLang="en-US" sz="1600" b="0" kern="0" dirty="0" smtClean="0">
                <a:solidFill>
                  <a:srgbClr val="C00000"/>
                </a:solidFill>
                <a:latin typeface="微软雅黑" pitchFamily="34" charset="-122"/>
                <a:ea typeface="微软雅黑" pitchFamily="34" charset="-122"/>
                <a:cs typeface="Meiryo UI" panose="020B0604030504040204" pitchFamily="50" charset="-128"/>
              </a:rPr>
              <a:t>开发管理系统</a:t>
            </a:r>
            <a:r>
              <a:rPr lang="zh-CN" altLang="en-US" sz="1600" b="0" kern="0" dirty="0" smtClean="0">
                <a:latin typeface="微软雅黑" pitchFamily="34" charset="-122"/>
                <a:ea typeface="微软雅黑" pitchFamily="34" charset="-122"/>
                <a:cs typeface="Meiryo UI" panose="020B0604030504040204" pitchFamily="50" charset="-128"/>
              </a:rPr>
              <a:t>。</a:t>
            </a:r>
            <a:endParaRPr lang="en-US" altLang="zh-CN" sz="1600" b="0" kern="0" dirty="0" smtClean="0">
              <a:latin typeface="微软雅黑" pitchFamily="34" charset="-122"/>
              <a:ea typeface="微软雅黑" pitchFamily="34" charset="-122"/>
              <a:cs typeface="Meiryo UI" panose="020B0604030504040204" pitchFamily="50" charset="-128"/>
            </a:endParaRPr>
          </a:p>
          <a:p>
            <a:pPr marL="185738" lvl="1" indent="-185738">
              <a:buClr>
                <a:schemeClr val="folHlink"/>
              </a:buClr>
              <a:buNone/>
              <a:defRPr/>
            </a:pPr>
            <a:endParaRPr lang="en-US" altLang="zh-CN" sz="1600" b="0" kern="0" dirty="0" smtClean="0">
              <a:latin typeface="微软雅黑" pitchFamily="34" charset="-122"/>
              <a:ea typeface="微软雅黑" pitchFamily="34" charset="-122"/>
              <a:cs typeface="Meiryo UI" panose="020B0604030504040204" pitchFamily="50" charset="-128"/>
            </a:endParaRPr>
          </a:p>
          <a:p>
            <a:pPr marL="185738" lvl="1" indent="-185738">
              <a:buClr>
                <a:schemeClr val="folHlink"/>
              </a:buClr>
              <a:buFont typeface="Wingdings" pitchFamily="2" charset="2"/>
              <a:buChar char="n"/>
              <a:defRPr/>
            </a:pPr>
            <a:r>
              <a:rPr lang="zh-CN" altLang="en-US" sz="1600" b="0" kern="0" dirty="0" smtClean="0">
                <a:latin typeface="微软雅黑" pitchFamily="34" charset="-122"/>
                <a:ea typeface="微软雅黑" pitchFamily="34" charset="-122"/>
                <a:cs typeface="Meiryo UI" panose="020B0604030504040204" pitchFamily="50" charset="-128"/>
              </a:rPr>
              <a:t>商务模式如下：</a:t>
            </a:r>
            <a:endParaRPr lang="en-US" altLang="zh-CN" sz="1600" b="0" kern="0" dirty="0" smtClean="0">
              <a:latin typeface="微软雅黑" pitchFamily="34" charset="-122"/>
              <a:ea typeface="微软雅黑" pitchFamily="34" charset="-122"/>
              <a:cs typeface="Meiryo UI" panose="020B0604030504040204" pitchFamily="50" charset="-128"/>
            </a:endParaRPr>
          </a:p>
          <a:p>
            <a:pPr lvl="1">
              <a:defRPr/>
            </a:pPr>
            <a:endParaRPr lang="en-US" altLang="zh-CN" sz="1200" b="0" kern="0" dirty="0" smtClean="0">
              <a:latin typeface="微软雅黑" pitchFamily="34" charset="-122"/>
              <a:ea typeface="微软雅黑" pitchFamily="34" charset="-122"/>
              <a:cs typeface="Meiryo UI" panose="020B0604030504040204" pitchFamily="50" charset="-128"/>
            </a:endParaRPr>
          </a:p>
        </p:txBody>
      </p:sp>
      <p:sp>
        <p:nvSpPr>
          <p:cNvPr id="45" name="下箭头 44"/>
          <p:cNvSpPr/>
          <p:nvPr/>
        </p:nvSpPr>
        <p:spPr>
          <a:xfrm rot="10800000">
            <a:off x="4238621" y="2571743"/>
            <a:ext cx="360040" cy="1000132"/>
          </a:xfrm>
          <a:prstGeom prst="downArrow">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4" name="下箭头 43"/>
          <p:cNvSpPr/>
          <p:nvPr/>
        </p:nvSpPr>
        <p:spPr>
          <a:xfrm>
            <a:off x="3524240" y="2571744"/>
            <a:ext cx="360040" cy="1000132"/>
          </a:xfrm>
          <a:prstGeom prst="downArrow">
            <a:avLst/>
          </a:prstGeom>
          <a:solidFill>
            <a:schemeClr val="bg1"/>
          </a:solidFill>
          <a:ln>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1" name="下箭头 40"/>
          <p:cNvSpPr/>
          <p:nvPr/>
        </p:nvSpPr>
        <p:spPr>
          <a:xfrm rot="10800000">
            <a:off x="4238621" y="4143380"/>
            <a:ext cx="360040" cy="990616"/>
          </a:xfrm>
          <a:prstGeom prst="downArrow">
            <a:avLst/>
          </a:prstGeom>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 name="下箭头 38"/>
          <p:cNvSpPr/>
          <p:nvPr/>
        </p:nvSpPr>
        <p:spPr>
          <a:xfrm>
            <a:off x="3524240" y="4135970"/>
            <a:ext cx="360040" cy="1007542"/>
          </a:xfrm>
          <a:prstGeom prst="downArrow">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9" name="TextBox 28"/>
          <p:cNvSpPr txBox="1"/>
          <p:nvPr/>
        </p:nvSpPr>
        <p:spPr>
          <a:xfrm>
            <a:off x="5153634" y="3357562"/>
            <a:ext cx="1728192" cy="1023357"/>
          </a:xfrm>
          <a:prstGeom prst="rect">
            <a:avLst/>
          </a:prstGeom>
          <a:noFill/>
        </p:spPr>
        <p:txBody>
          <a:bodyPr wrap="square" rtlCol="0">
            <a:spAutoFit/>
          </a:bodyPr>
          <a:lstStyle/>
          <a:p>
            <a:pPr>
              <a:buFont typeface="Arial" pitchFamily="34" charset="0"/>
              <a:buChar char="•"/>
            </a:pPr>
            <a:r>
              <a:rPr lang="zh-CN" altLang="en-US" sz="1100" dirty="0" smtClean="0">
                <a:solidFill>
                  <a:srgbClr val="00B050"/>
                </a:solidFill>
                <a:latin typeface="微软雅黑" pitchFamily="34" charset="-122"/>
                <a:ea typeface="微软雅黑" pitchFamily="34" charset="-122"/>
              </a:rPr>
              <a:t> 响应客户请求</a:t>
            </a:r>
            <a:endParaRPr lang="en-US" altLang="zh-CN" sz="1100" dirty="0" smtClean="0">
              <a:solidFill>
                <a:srgbClr val="00B050"/>
              </a:solidFill>
              <a:latin typeface="微软雅黑" pitchFamily="34" charset="-122"/>
              <a:ea typeface="微软雅黑" pitchFamily="34" charset="-122"/>
            </a:endParaRPr>
          </a:p>
          <a:p>
            <a:pPr>
              <a:buFont typeface="Arial" pitchFamily="34" charset="0"/>
              <a:buChar char="•"/>
            </a:pPr>
            <a:r>
              <a:rPr lang="zh-CN" altLang="en-US" sz="1100" dirty="0" smtClean="0">
                <a:solidFill>
                  <a:srgbClr val="00B050"/>
                </a:solidFill>
                <a:latin typeface="微软雅黑" pitchFamily="34" charset="-122"/>
                <a:ea typeface="微软雅黑" pitchFamily="34" charset="-122"/>
              </a:rPr>
              <a:t> 操作与维护系统软件</a:t>
            </a:r>
            <a:endParaRPr lang="en-US" altLang="zh-CN" sz="1100" dirty="0" smtClean="0">
              <a:solidFill>
                <a:srgbClr val="00B050"/>
              </a:solidFill>
              <a:latin typeface="微软雅黑" pitchFamily="34" charset="-122"/>
              <a:ea typeface="微软雅黑" pitchFamily="34" charset="-122"/>
            </a:endParaRPr>
          </a:p>
          <a:p>
            <a:pPr>
              <a:buFont typeface="Arial" pitchFamily="34" charset="0"/>
              <a:buChar char="•"/>
            </a:pPr>
            <a:r>
              <a:rPr lang="en-US" altLang="zh-CN" sz="1100" dirty="0" smtClean="0">
                <a:solidFill>
                  <a:srgbClr val="00B050"/>
                </a:solidFill>
                <a:latin typeface="微软雅黑" pitchFamily="34" charset="-122"/>
                <a:ea typeface="微软雅黑" pitchFamily="34" charset="-122"/>
              </a:rPr>
              <a:t> </a:t>
            </a:r>
            <a:r>
              <a:rPr lang="zh-CN" altLang="en-US" sz="1100" dirty="0" smtClean="0">
                <a:solidFill>
                  <a:srgbClr val="00B050"/>
                </a:solidFill>
                <a:latin typeface="微软雅黑" pitchFamily="34" charset="-122"/>
                <a:ea typeface="微软雅黑" pitchFamily="34" charset="-122"/>
              </a:rPr>
              <a:t>执行与管理业务流程</a:t>
            </a:r>
            <a:endParaRPr lang="en-US" altLang="zh-CN" sz="1100" dirty="0" smtClean="0">
              <a:solidFill>
                <a:srgbClr val="00B050"/>
              </a:solidFill>
              <a:latin typeface="微软雅黑" pitchFamily="34" charset="-122"/>
              <a:ea typeface="微软雅黑" pitchFamily="34" charset="-122"/>
            </a:endParaRPr>
          </a:p>
          <a:p>
            <a:pPr>
              <a:buFont typeface="Arial" pitchFamily="34" charset="0"/>
              <a:buChar char="•"/>
            </a:pPr>
            <a:r>
              <a:rPr lang="zh-CN" altLang="en-US" sz="1100" dirty="0" smtClean="0">
                <a:solidFill>
                  <a:srgbClr val="00B050"/>
                </a:solidFill>
                <a:latin typeface="微软雅黑" pitchFamily="34" charset="-122"/>
                <a:ea typeface="微软雅黑" pitchFamily="34" charset="-122"/>
              </a:rPr>
              <a:t> 收集与提交业务需求</a:t>
            </a:r>
            <a:endParaRPr lang="zh-CN" altLang="en-US" sz="1100" dirty="0">
              <a:solidFill>
                <a:srgbClr val="00B050"/>
              </a:solidFill>
              <a:latin typeface="微软雅黑" pitchFamily="34" charset="-122"/>
              <a:ea typeface="微软雅黑" pitchFamily="34" charset="-122"/>
            </a:endParaRPr>
          </a:p>
        </p:txBody>
      </p:sp>
      <p:sp>
        <p:nvSpPr>
          <p:cNvPr id="30" name="TextBox 29"/>
          <p:cNvSpPr txBox="1"/>
          <p:nvPr/>
        </p:nvSpPr>
        <p:spPr>
          <a:xfrm>
            <a:off x="5153634" y="1785926"/>
            <a:ext cx="1942506" cy="1023357"/>
          </a:xfrm>
          <a:prstGeom prst="rect">
            <a:avLst/>
          </a:prstGeom>
          <a:noFill/>
        </p:spPr>
        <p:txBody>
          <a:bodyPr wrap="square" rtlCol="0">
            <a:spAutoFit/>
          </a:bodyPr>
          <a:lstStyle/>
          <a:p>
            <a:pPr>
              <a:buFont typeface="Arial" pitchFamily="34" charset="0"/>
              <a:buChar char="•"/>
            </a:pPr>
            <a:r>
              <a:rPr lang="zh-CN" altLang="en-US" sz="1100" dirty="0" smtClean="0">
                <a:solidFill>
                  <a:schemeClr val="accent6"/>
                </a:solidFill>
                <a:latin typeface="微软雅黑" pitchFamily="34" charset="-122"/>
                <a:ea typeface="微软雅黑" pitchFamily="34" charset="-122"/>
              </a:rPr>
              <a:t> 发起客户请求</a:t>
            </a:r>
            <a:endParaRPr lang="en-US" altLang="zh-CN" sz="1100" dirty="0" smtClean="0">
              <a:solidFill>
                <a:schemeClr val="accent6"/>
              </a:solidFill>
              <a:latin typeface="微软雅黑" pitchFamily="34" charset="-122"/>
              <a:ea typeface="微软雅黑" pitchFamily="34" charset="-122"/>
            </a:endParaRPr>
          </a:p>
          <a:p>
            <a:pPr>
              <a:buFont typeface="Arial" pitchFamily="34" charset="0"/>
              <a:buChar char="•"/>
            </a:pPr>
            <a:r>
              <a:rPr lang="zh-CN" altLang="en-US" sz="1100" dirty="0" smtClean="0">
                <a:solidFill>
                  <a:schemeClr val="accent6"/>
                </a:solidFill>
                <a:latin typeface="微软雅黑" pitchFamily="34" charset="-122"/>
                <a:ea typeface="微软雅黑" pitchFamily="34" charset="-122"/>
              </a:rPr>
              <a:t> 监督资产管理过程</a:t>
            </a:r>
            <a:endParaRPr lang="en-US" altLang="zh-CN" sz="1100" dirty="0" smtClean="0">
              <a:solidFill>
                <a:schemeClr val="accent6"/>
              </a:solidFill>
              <a:latin typeface="微软雅黑" pitchFamily="34" charset="-122"/>
              <a:ea typeface="微软雅黑" pitchFamily="34" charset="-122"/>
            </a:endParaRPr>
          </a:p>
          <a:p>
            <a:pPr>
              <a:buFont typeface="Arial" pitchFamily="34" charset="0"/>
              <a:buChar char="•"/>
            </a:pPr>
            <a:r>
              <a:rPr lang="en-US" altLang="zh-CN" sz="1100" dirty="0" smtClean="0">
                <a:solidFill>
                  <a:schemeClr val="accent6"/>
                </a:solidFill>
                <a:latin typeface="微软雅黑" pitchFamily="34" charset="-122"/>
                <a:ea typeface="微软雅黑" pitchFamily="34" charset="-122"/>
              </a:rPr>
              <a:t> </a:t>
            </a:r>
            <a:r>
              <a:rPr lang="zh-CN" altLang="en-US" sz="1100" dirty="0" smtClean="0">
                <a:solidFill>
                  <a:schemeClr val="accent6"/>
                </a:solidFill>
                <a:latin typeface="微软雅黑" pitchFamily="34" charset="-122"/>
                <a:ea typeface="微软雅黑" pitchFamily="34" charset="-122"/>
              </a:rPr>
              <a:t>分析资产管理数据</a:t>
            </a:r>
            <a:endParaRPr lang="en-US" altLang="zh-CN" sz="1100" dirty="0" smtClean="0">
              <a:solidFill>
                <a:schemeClr val="accent6"/>
              </a:solidFill>
              <a:latin typeface="微软雅黑" pitchFamily="34" charset="-122"/>
              <a:ea typeface="微软雅黑" pitchFamily="34" charset="-122"/>
            </a:endParaRPr>
          </a:p>
          <a:p>
            <a:pPr>
              <a:buFont typeface="Arial" pitchFamily="34" charset="0"/>
              <a:buChar char="•"/>
            </a:pPr>
            <a:r>
              <a:rPr lang="en-US" altLang="zh-CN" sz="1100" dirty="0" smtClean="0">
                <a:solidFill>
                  <a:schemeClr val="accent6"/>
                </a:solidFill>
                <a:latin typeface="微软雅黑" pitchFamily="34" charset="-122"/>
                <a:ea typeface="微软雅黑" pitchFamily="34" charset="-122"/>
              </a:rPr>
              <a:t> </a:t>
            </a:r>
            <a:r>
              <a:rPr lang="zh-CN" altLang="en-US" sz="1100" dirty="0" smtClean="0">
                <a:solidFill>
                  <a:schemeClr val="accent6"/>
                </a:solidFill>
                <a:latin typeface="微软雅黑" pitchFamily="34" charset="-122"/>
                <a:ea typeface="微软雅黑" pitchFamily="34" charset="-122"/>
              </a:rPr>
              <a:t>制定资产管理决策</a:t>
            </a:r>
            <a:endParaRPr lang="en-US" altLang="zh-CN" sz="1100" dirty="0" smtClean="0">
              <a:solidFill>
                <a:schemeClr val="accent6"/>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2" name="直接连接符 141"/>
          <p:cNvCxnSpPr/>
          <p:nvPr/>
        </p:nvCxnSpPr>
        <p:spPr bwMode="auto">
          <a:xfrm flipV="1">
            <a:off x="136926" y="242088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288" name="直接箭头连接符 287"/>
          <p:cNvCxnSpPr>
            <a:stCxn id="178" idx="2"/>
            <a:endCxn id="395" idx="1"/>
          </p:cNvCxnSpPr>
          <p:nvPr/>
        </p:nvCxnSpPr>
        <p:spPr bwMode="auto">
          <a:xfrm>
            <a:off x="6275710" y="4725144"/>
            <a:ext cx="0" cy="979620"/>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5" name="直接连接符 134"/>
          <p:cNvCxnSpPr/>
          <p:nvPr/>
        </p:nvCxnSpPr>
        <p:spPr bwMode="auto">
          <a:xfrm flipV="1">
            <a:off x="128464" y="472514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6" name="直接连接符 135"/>
          <p:cNvCxnSpPr/>
          <p:nvPr/>
        </p:nvCxnSpPr>
        <p:spPr bwMode="auto">
          <a:xfrm flipV="1">
            <a:off x="128464" y="4834028"/>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277" name="直接箭头连接符 276"/>
          <p:cNvCxnSpPr>
            <a:stCxn id="184" idx="2"/>
            <a:endCxn id="271" idx="1"/>
          </p:cNvCxnSpPr>
          <p:nvPr/>
        </p:nvCxnSpPr>
        <p:spPr bwMode="auto">
          <a:xfrm>
            <a:off x="4989004" y="4725142"/>
            <a:ext cx="0" cy="979622"/>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85" name="流程图: 资料带 284"/>
          <p:cNvSpPr/>
          <p:nvPr/>
        </p:nvSpPr>
        <p:spPr>
          <a:xfrm>
            <a:off x="5457056" y="465922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录入 规范</a:t>
            </a:r>
          </a:p>
        </p:txBody>
      </p:sp>
      <p:cxnSp>
        <p:nvCxnSpPr>
          <p:cNvPr id="134" name="直接连接符 133"/>
          <p:cNvCxnSpPr/>
          <p:nvPr/>
        </p:nvCxnSpPr>
        <p:spPr bwMode="auto">
          <a:xfrm flipV="1">
            <a:off x="119927" y="3681899"/>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33" name="直接连接符 132"/>
          <p:cNvCxnSpPr/>
          <p:nvPr/>
        </p:nvCxnSpPr>
        <p:spPr bwMode="auto">
          <a:xfrm flipV="1">
            <a:off x="119927" y="3573016"/>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221" name="流程图: 资料带 220"/>
          <p:cNvSpPr/>
          <p:nvPr/>
        </p:nvSpPr>
        <p:spPr>
          <a:xfrm>
            <a:off x="4160912" y="3075045"/>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收集 标准</a:t>
            </a:r>
          </a:p>
        </p:txBody>
      </p:sp>
      <p:cxnSp>
        <p:nvCxnSpPr>
          <p:cNvPr id="413" name="直接箭头连接符 412"/>
          <p:cNvCxnSpPr>
            <a:stCxn id="268" idx="2"/>
            <a:endCxn id="397" idx="1"/>
          </p:cNvCxnSpPr>
          <p:nvPr/>
        </p:nvCxnSpPr>
        <p:spPr bwMode="auto">
          <a:xfrm>
            <a:off x="6944360" y="4725144"/>
            <a:ext cx="0" cy="979620"/>
          </a:xfrm>
          <a:prstGeom prst="straightConnector1">
            <a:avLst/>
          </a:prstGeom>
          <a:solidFill>
            <a:schemeClr val="accent1"/>
          </a:solidFill>
          <a:ln w="9525" cap="flat" cmpd="sng" algn="ctr">
            <a:solidFill>
              <a:schemeClr val="accent2">
                <a:lumMod val="75000"/>
              </a:schemeClr>
            </a:solidFill>
            <a:prstDash val="dashDot"/>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2" name="直接连接符 131"/>
          <p:cNvCxnSpPr/>
          <p:nvPr/>
        </p:nvCxnSpPr>
        <p:spPr bwMode="auto">
          <a:xfrm flipV="1">
            <a:off x="128464" y="2536122"/>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188" name="流程图: 资料带 187"/>
          <p:cNvSpPr/>
          <p:nvPr/>
        </p:nvSpPr>
        <p:spPr>
          <a:xfrm>
            <a:off x="6249144" y="465922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凭证填写规范</a:t>
            </a:r>
          </a:p>
        </p:txBody>
      </p:sp>
      <p:sp>
        <p:nvSpPr>
          <p:cNvPr id="150" name="流程图: 资料带 149"/>
          <p:cNvSpPr/>
          <p:nvPr/>
        </p:nvSpPr>
        <p:spPr>
          <a:xfrm>
            <a:off x="8880192" y="2210949"/>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48" name="流程图: 资料带 147"/>
          <p:cNvSpPr/>
          <p:nvPr/>
        </p:nvSpPr>
        <p:spPr>
          <a:xfrm>
            <a:off x="8369772" y="3219061"/>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 标准</a:t>
            </a:r>
          </a:p>
        </p:txBody>
      </p:sp>
      <p:sp>
        <p:nvSpPr>
          <p:cNvPr id="199" name="流程图: 资料带 198"/>
          <p:cNvSpPr/>
          <p:nvPr/>
        </p:nvSpPr>
        <p:spPr>
          <a:xfrm>
            <a:off x="4592960" y="264299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条件</a:t>
            </a:r>
          </a:p>
        </p:txBody>
      </p:sp>
      <p:sp>
        <p:nvSpPr>
          <p:cNvPr id="165" name="流程图: 资料带 164"/>
          <p:cNvSpPr/>
          <p:nvPr/>
        </p:nvSpPr>
        <p:spPr>
          <a:xfrm>
            <a:off x="3584848" y="3105836"/>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 标准</a:t>
            </a:r>
          </a:p>
        </p:txBody>
      </p:sp>
      <p:sp>
        <p:nvSpPr>
          <p:cNvPr id="163" name="流程图: 资料带 162"/>
          <p:cNvSpPr/>
          <p:nvPr/>
        </p:nvSpPr>
        <p:spPr>
          <a:xfrm>
            <a:off x="1850292" y="3435085"/>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a:t>
            </a:r>
            <a:r>
              <a:rPr lang="en-US" altLang="zh-CN" sz="800" b="0" dirty="0" smtClean="0">
                <a:solidFill>
                  <a:schemeClr val="tx1"/>
                </a:solidFill>
                <a:latin typeface="微软雅黑" pitchFamily="34" charset="-122"/>
                <a:ea typeface="微软雅黑" pitchFamily="34" charset="-122"/>
                <a:cs typeface="Meiryo UI" pitchFamily="50" charset="-128"/>
              </a:rPr>
              <a:t> </a:t>
            </a:r>
            <a:r>
              <a:rPr lang="zh-CN" altLang="en-US" sz="800" b="0" dirty="0" smtClean="0">
                <a:solidFill>
                  <a:schemeClr val="tx1"/>
                </a:solidFill>
                <a:latin typeface="微软雅黑" pitchFamily="34" charset="-122"/>
                <a:ea typeface="微软雅黑" pitchFamily="34" charset="-122"/>
                <a:cs typeface="Meiryo UI" pitchFamily="50" charset="-128"/>
              </a:rPr>
              <a:t>标准</a:t>
            </a:r>
          </a:p>
        </p:txBody>
      </p:sp>
      <p:sp>
        <p:nvSpPr>
          <p:cNvPr id="141" name="流程图: 资料带 140"/>
          <p:cNvSpPr/>
          <p:nvPr/>
        </p:nvSpPr>
        <p:spPr>
          <a:xfrm>
            <a:off x="7599792" y="4083157"/>
            <a:ext cx="510420" cy="425963"/>
          </a:xfrm>
          <a:prstGeom prst="flowChartPunchedTape">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报告填写规范</a:t>
            </a:r>
          </a:p>
        </p:txBody>
      </p:sp>
      <p:cxnSp>
        <p:nvCxnSpPr>
          <p:cNvPr id="137" name="直接连接符 136"/>
          <p:cNvCxnSpPr/>
          <p:nvPr/>
        </p:nvCxnSpPr>
        <p:spPr bwMode="auto">
          <a:xfrm flipV="1">
            <a:off x="119927" y="5301207"/>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140" name="直接连接符 139"/>
          <p:cNvCxnSpPr/>
          <p:nvPr/>
        </p:nvCxnSpPr>
        <p:spPr bwMode="auto">
          <a:xfrm flipV="1">
            <a:off x="119927" y="6572271"/>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92" name="直接箭头连接符 91"/>
          <p:cNvCxnSpPr>
            <a:endCxn id="207" idx="1"/>
          </p:cNvCxnSpPr>
          <p:nvPr/>
        </p:nvCxnSpPr>
        <p:spPr bwMode="auto">
          <a:xfrm>
            <a:off x="3044788"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31" name="直接连接符 130"/>
          <p:cNvCxnSpPr/>
          <p:nvPr/>
        </p:nvCxnSpPr>
        <p:spPr bwMode="auto">
          <a:xfrm flipV="1">
            <a:off x="119927" y="1377645"/>
            <a:ext cx="9619419" cy="1"/>
          </a:xfrm>
          <a:prstGeom prst="line">
            <a:avLst/>
          </a:prstGeom>
          <a:ln>
            <a:prstDash val="dash"/>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1">
            <a:schemeClr val="accent5"/>
          </a:lnRef>
          <a:fillRef idx="0">
            <a:schemeClr val="accent5"/>
          </a:fillRef>
          <a:effectRef idx="0">
            <a:schemeClr val="accent5"/>
          </a:effectRef>
          <a:fontRef idx="minor">
            <a:schemeClr val="tx1"/>
          </a:fontRef>
        </p:style>
      </p:cxn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服务请求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生命周期管理</a:t>
            </a:r>
            <a:endParaRPr lang="en-US" altLang="zh-CN" dirty="0" smtClean="0">
              <a:latin typeface="微软雅黑" pitchFamily="34" charset="-122"/>
              <a:ea typeface="微软雅黑" pitchFamily="34" charset="-122"/>
            </a:endParaRPr>
          </a:p>
        </p:txBody>
      </p:sp>
      <p:sp>
        <p:nvSpPr>
          <p:cNvPr id="5" name="Text Placeholder 3"/>
          <p:cNvSpPr txBox="1">
            <a:spLocks/>
          </p:cNvSpPr>
          <p:nvPr/>
        </p:nvSpPr>
        <p:spPr bwMode="auto">
          <a:xfrm>
            <a:off x="258763" y="5492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a:defRPr/>
            </a:pPr>
            <a:r>
              <a:rPr lang="en-US" altLang="zh-CN" sz="1600" b="0" kern="0" dirty="0" smtClean="0">
                <a:latin typeface="微软雅黑" pitchFamily="34" charset="-122"/>
                <a:ea typeface="微软雅黑" pitchFamily="34" charset="-122"/>
                <a:cs typeface="Meiryo UI" panose="020B0604030504040204" pitchFamily="50" charset="-128"/>
              </a:rPr>
              <a:t>B2-9 </a:t>
            </a:r>
            <a:r>
              <a:rPr lang="zh-CN" altLang="en-US" sz="1600" b="0" kern="0" dirty="0" smtClean="0">
                <a:latin typeface="微软雅黑" pitchFamily="34" charset="-122"/>
                <a:ea typeface="微软雅黑" pitchFamily="34" charset="-122"/>
                <a:cs typeface="Meiryo UI" panose="020B0604030504040204" pitchFamily="50" charset="-128"/>
              </a:rPr>
              <a:t>服务请求 </a:t>
            </a:r>
            <a:r>
              <a:rPr lang="en-US" altLang="zh-CN" sz="1600" b="0" kern="0" dirty="0" smtClean="0">
                <a:latin typeface="微软雅黑" pitchFamily="34" charset="-122"/>
                <a:ea typeface="微软雅黑" pitchFamily="34" charset="-122"/>
                <a:cs typeface="Meiryo UI" panose="020B0604030504040204" pitchFamily="50" charset="-128"/>
              </a:rPr>
              <a:t>– </a:t>
            </a:r>
            <a:r>
              <a:rPr lang="zh-CN" altLang="en-US" sz="1600" b="0" kern="0" dirty="0" smtClean="0">
                <a:latin typeface="微软雅黑" pitchFamily="34" charset="-122"/>
                <a:ea typeface="微软雅黑" pitchFamily="34" charset="-122"/>
                <a:cs typeface="Meiryo UI" panose="020B0604030504040204" pitchFamily="50" charset="-128"/>
              </a:rPr>
              <a:t>生命周期管理</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9" name="矩形 48"/>
          <p:cNvSpPr/>
          <p:nvPr/>
        </p:nvSpPr>
        <p:spPr>
          <a:xfrm>
            <a:off x="128464" y="1377645"/>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使用</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0" name="矩形 49"/>
          <p:cNvSpPr/>
          <p:nvPr/>
        </p:nvSpPr>
        <p:spPr>
          <a:xfrm>
            <a:off x="128464" y="2529773"/>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主管</a:t>
            </a:r>
          </a:p>
        </p:txBody>
      </p:sp>
      <p:sp>
        <p:nvSpPr>
          <p:cNvPr id="51" name="矩形 50"/>
          <p:cNvSpPr/>
          <p:nvPr/>
        </p:nvSpPr>
        <p:spPr>
          <a:xfrm>
            <a:off x="128464" y="3681901"/>
            <a:ext cx="576063" cy="1043243"/>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a:t>
            </a:r>
            <a:endParaRPr lang="en-US" altLang="zh-CN" sz="800" b="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人员</a:t>
            </a:r>
          </a:p>
        </p:txBody>
      </p:sp>
      <p:sp>
        <p:nvSpPr>
          <p:cNvPr id="52" name="矩形 51"/>
          <p:cNvSpPr/>
          <p:nvPr/>
        </p:nvSpPr>
        <p:spPr>
          <a:xfrm>
            <a:off x="128464" y="4834028"/>
            <a:ext cx="576063" cy="467180"/>
          </a:xfrm>
          <a:prstGeom prst="rect">
            <a:avLst/>
          </a:prstGeom>
          <a:solidFill>
            <a:srgbClr val="B3D9FF"/>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设备科人员</a:t>
            </a:r>
          </a:p>
        </p:txBody>
      </p:sp>
      <p:sp>
        <p:nvSpPr>
          <p:cNvPr id="56" name="矩形 55"/>
          <p:cNvSpPr/>
          <p:nvPr/>
        </p:nvSpPr>
        <p:spPr>
          <a:xfrm>
            <a:off x="128463" y="5416732"/>
            <a:ext cx="576063" cy="244516"/>
          </a:xfrm>
          <a:prstGeom prst="rect">
            <a:avLst/>
          </a:prstGeom>
          <a:solidFill>
            <a:srgbClr val="FFE1E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大屏</a:t>
            </a:r>
          </a:p>
        </p:txBody>
      </p:sp>
      <p:sp>
        <p:nvSpPr>
          <p:cNvPr id="57" name="平行四边形 56"/>
          <p:cNvSpPr/>
          <p:nvPr/>
        </p:nvSpPr>
        <p:spPr>
          <a:xfrm>
            <a:off x="128464" y="914020"/>
            <a:ext cx="648072"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dirty="0" smtClean="0">
                <a:solidFill>
                  <a:schemeClr val="tx1"/>
                </a:solidFill>
                <a:latin typeface="微软雅黑" pitchFamily="34" charset="-122"/>
                <a:ea typeface="微软雅黑" pitchFamily="34" charset="-122"/>
                <a:cs typeface="Meiryo UI" pitchFamily="50" charset="-128"/>
              </a:rPr>
              <a:t>角色</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  </a:t>
            </a:r>
            <a:r>
              <a:rPr lang="en-US" altLang="zh-CN" sz="800" dirty="0" smtClean="0">
                <a:solidFill>
                  <a:schemeClr val="tx1"/>
                </a:solidFill>
                <a:latin typeface="微软雅黑" pitchFamily="34" charset="-122"/>
                <a:ea typeface="微软雅黑" pitchFamily="34" charset="-122"/>
                <a:cs typeface="Meiryo UI" pitchFamily="50" charset="-128"/>
              </a:rPr>
              <a:t>~</a:t>
            </a:r>
            <a:r>
              <a:rPr lang="zh-CN" altLang="en-US" sz="800" dirty="0" smtClean="0">
                <a:solidFill>
                  <a:schemeClr val="tx1"/>
                </a:solidFill>
                <a:latin typeface="微软雅黑" pitchFamily="34" charset="-122"/>
                <a:ea typeface="微软雅黑" pitchFamily="34" charset="-122"/>
                <a:cs typeface="Meiryo UI" pitchFamily="50" charset="-128"/>
              </a:rPr>
              <a:t>系统</a:t>
            </a:r>
          </a:p>
        </p:txBody>
      </p:sp>
      <p:sp>
        <p:nvSpPr>
          <p:cNvPr id="59" name="矩形 58"/>
          <p:cNvSpPr/>
          <p:nvPr/>
        </p:nvSpPr>
        <p:spPr>
          <a:xfrm>
            <a:off x="128464" y="5704764"/>
            <a:ext cx="576063" cy="244516"/>
          </a:xfrm>
          <a:prstGeom prst="rect">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WEB</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0" name="矩形 59"/>
          <p:cNvSpPr/>
          <p:nvPr/>
        </p:nvSpPr>
        <p:spPr>
          <a:xfrm>
            <a:off x="128464" y="5992796"/>
            <a:ext cx="576063" cy="244516"/>
          </a:xfrm>
          <a:prstGeom prst="rect">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b="0" dirty="0" smtClean="0">
                <a:solidFill>
                  <a:schemeClr val="tx1"/>
                </a:solidFill>
                <a:latin typeface="微软雅黑" pitchFamily="34" charset="-122"/>
                <a:ea typeface="微软雅黑" pitchFamily="34" charset="-122"/>
                <a:cs typeface="Meiryo UI" pitchFamily="50" charset="-128"/>
              </a:rPr>
              <a:t>APP</a:t>
            </a:r>
            <a:endParaRPr lang="zh-CN" altLang="en-US" sz="800" b="0" dirty="0" smtClean="0">
              <a:solidFill>
                <a:schemeClr val="tx1"/>
              </a:solidFill>
              <a:latin typeface="微软雅黑" pitchFamily="34" charset="-122"/>
              <a:ea typeface="微软雅黑" pitchFamily="34" charset="-122"/>
              <a:cs typeface="Meiryo UI" pitchFamily="50" charset="-128"/>
            </a:endParaRPr>
          </a:p>
        </p:txBody>
      </p:sp>
      <p:sp>
        <p:nvSpPr>
          <p:cNvPr id="61" name="矩形 60"/>
          <p:cNvSpPr/>
          <p:nvPr/>
        </p:nvSpPr>
        <p:spPr>
          <a:xfrm>
            <a:off x="128464" y="6280828"/>
            <a:ext cx="576063" cy="244516"/>
          </a:xfrm>
          <a:prstGeom prst="rect">
            <a:avLst/>
          </a:prstGeom>
          <a:solidFill>
            <a:srgbClr val="FF6D6D"/>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微信</a:t>
            </a:r>
          </a:p>
        </p:txBody>
      </p:sp>
      <p:sp>
        <p:nvSpPr>
          <p:cNvPr id="62" name="平行四边形 61"/>
          <p:cNvSpPr/>
          <p:nvPr/>
        </p:nvSpPr>
        <p:spPr>
          <a:xfrm>
            <a:off x="776536" y="914020"/>
            <a:ext cx="9034248" cy="360040"/>
          </a:xfrm>
          <a:prstGeom prst="parallelogram">
            <a:avLst/>
          </a:prstGeom>
          <a:solidFill>
            <a:schemeClr val="accent1">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altLang="zh-CN" sz="800" dirty="0" smtClean="0">
                <a:solidFill>
                  <a:schemeClr val="tx1"/>
                </a:solidFill>
                <a:latin typeface="微软雅黑" pitchFamily="34" charset="-122"/>
                <a:ea typeface="微软雅黑" pitchFamily="34" charset="-122"/>
                <a:cs typeface="Meiryo UI" pitchFamily="50" charset="-128"/>
              </a:rPr>
              <a:t>B2 – 9 : </a:t>
            </a:r>
            <a:r>
              <a:rPr lang="zh-CN" altLang="en-US" sz="800" dirty="0" smtClean="0">
                <a:solidFill>
                  <a:schemeClr val="tx1"/>
                </a:solidFill>
                <a:latin typeface="微软雅黑" pitchFamily="34" charset="-122"/>
                <a:ea typeface="微软雅黑" pitchFamily="34" charset="-122"/>
                <a:cs typeface="Meiryo UI" pitchFamily="50" charset="-128"/>
              </a:rPr>
              <a:t>服务请求</a:t>
            </a:r>
            <a:r>
              <a:rPr lang="en-US" altLang="zh-CN" sz="800" dirty="0" smtClean="0">
                <a:solidFill>
                  <a:schemeClr val="tx1"/>
                </a:solidFill>
                <a:latin typeface="微软雅黑" pitchFamily="34" charset="-122"/>
                <a:ea typeface="微软雅黑" pitchFamily="34" charset="-122"/>
                <a:cs typeface="Meiryo UI" pitchFamily="50" charset="-128"/>
              </a:rPr>
              <a:t>– </a:t>
            </a:r>
            <a:r>
              <a:rPr lang="zh-CN" altLang="en-US" sz="800" dirty="0" smtClean="0">
                <a:solidFill>
                  <a:schemeClr val="tx1"/>
                </a:solidFill>
                <a:latin typeface="微软雅黑" pitchFamily="34" charset="-122"/>
                <a:ea typeface="微软雅黑" pitchFamily="34" charset="-122"/>
                <a:cs typeface="Meiryo UI" pitchFamily="50" charset="-128"/>
              </a:rPr>
              <a:t>生命周期管理 （</a:t>
            </a:r>
            <a:r>
              <a:rPr lang="en-US" altLang="zh-CN" sz="800" dirty="0" smtClean="0">
                <a:solidFill>
                  <a:schemeClr val="tx1"/>
                </a:solidFill>
                <a:latin typeface="微软雅黑" pitchFamily="34" charset="-122"/>
                <a:ea typeface="微软雅黑" pitchFamily="34" charset="-122"/>
                <a:cs typeface="Meiryo UI" pitchFamily="50" charset="-128"/>
              </a:rPr>
              <a:t>TO-BE</a:t>
            </a:r>
            <a:r>
              <a:rPr lang="zh-CN" altLang="en-US" sz="800" dirty="0" smtClean="0">
                <a:solidFill>
                  <a:schemeClr val="tx1"/>
                </a:solidFill>
                <a:latin typeface="微软雅黑" pitchFamily="34" charset="-122"/>
                <a:ea typeface="微软雅黑" pitchFamily="34" charset="-122"/>
                <a:cs typeface="Meiryo UI" pitchFamily="50" charset="-128"/>
              </a:rPr>
              <a:t>）</a:t>
            </a:r>
          </a:p>
        </p:txBody>
      </p:sp>
      <p:sp>
        <p:nvSpPr>
          <p:cNvPr id="109" name="矩形 108"/>
          <p:cNvSpPr/>
          <p:nvPr/>
        </p:nvSpPr>
        <p:spPr>
          <a:xfrm>
            <a:off x="149661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114" name="直接箭头连接符 113"/>
          <p:cNvCxnSpPr>
            <a:stCxn id="109" idx="3"/>
            <a:endCxn id="112" idx="1"/>
          </p:cNvCxnSpPr>
          <p:nvPr/>
        </p:nvCxnSpPr>
        <p:spPr bwMode="auto">
          <a:xfrm>
            <a:off x="2000672"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7" name="矩形 116"/>
          <p:cNvSpPr/>
          <p:nvPr/>
        </p:nvSpPr>
        <p:spPr>
          <a:xfrm>
            <a:off x="2792760"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121" name="直接箭头连接符 120"/>
          <p:cNvCxnSpPr>
            <a:stCxn id="112" idx="3"/>
            <a:endCxn id="117" idx="1"/>
          </p:cNvCxnSpPr>
          <p:nvPr/>
        </p:nvCxnSpPr>
        <p:spPr bwMode="auto">
          <a:xfrm>
            <a:off x="2648744" y="3339426"/>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07" name="流程图: 磁盘 206"/>
          <p:cNvSpPr/>
          <p:nvPr/>
        </p:nvSpPr>
        <p:spPr>
          <a:xfrm>
            <a:off x="279276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08" name="流程图: 磁盘 207"/>
          <p:cNvSpPr/>
          <p:nvPr/>
        </p:nvSpPr>
        <p:spPr>
          <a:xfrm>
            <a:off x="279276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20" name="矩形 219"/>
          <p:cNvSpPr/>
          <p:nvPr/>
        </p:nvSpPr>
        <p:spPr>
          <a:xfrm>
            <a:off x="4088904" y="3681901"/>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收集所需文档</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cxnSp>
        <p:nvCxnSpPr>
          <p:cNvPr id="222" name="形状 221"/>
          <p:cNvCxnSpPr>
            <a:stCxn id="117" idx="3"/>
          </p:cNvCxnSpPr>
          <p:nvPr/>
        </p:nvCxnSpPr>
        <p:spPr bwMode="auto">
          <a:xfrm>
            <a:off x="3296816" y="3339426"/>
            <a:ext cx="396044" cy="342475"/>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47" name="流程图: 磁盘 246"/>
          <p:cNvSpPr/>
          <p:nvPr/>
        </p:nvSpPr>
        <p:spPr>
          <a:xfrm>
            <a:off x="149661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8" name="流程图: 磁盘 247"/>
          <p:cNvSpPr/>
          <p:nvPr/>
        </p:nvSpPr>
        <p:spPr>
          <a:xfrm>
            <a:off x="149661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249" name="直接箭头连接符 248"/>
          <p:cNvCxnSpPr>
            <a:stCxn id="109" idx="2"/>
            <a:endCxn id="247" idx="1"/>
          </p:cNvCxnSpPr>
          <p:nvPr/>
        </p:nvCxnSpPr>
        <p:spPr bwMode="auto">
          <a:xfrm>
            <a:off x="1748644" y="3573016"/>
            <a:ext cx="0"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68" name="矩形 267"/>
          <p:cNvSpPr/>
          <p:nvPr/>
        </p:nvSpPr>
        <p:spPr>
          <a:xfrm>
            <a:off x="6692332"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提交服务凭证</a:t>
            </a:r>
          </a:p>
        </p:txBody>
      </p:sp>
      <p:cxnSp>
        <p:nvCxnSpPr>
          <p:cNvPr id="272" name="直接箭头连接符 271"/>
          <p:cNvCxnSpPr/>
          <p:nvPr/>
        </p:nvCxnSpPr>
        <p:spPr bwMode="auto">
          <a:xfrm>
            <a:off x="7113240" y="4491554"/>
            <a:ext cx="0" cy="1"/>
          </a:xfrm>
          <a:prstGeom prst="straightConnector1">
            <a:avLst/>
          </a:prstGeom>
          <a:solidFill>
            <a:schemeClr val="accent1"/>
          </a:solidFill>
          <a:ln w="9525" cap="flat" cmpd="sng" algn="ctr">
            <a:solidFill>
              <a:schemeClr val="accent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3" name="矩形 272"/>
          <p:cNvSpPr/>
          <p:nvPr/>
        </p:nvSpPr>
        <p:spPr>
          <a:xfrm>
            <a:off x="7265640"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填写作业报告</a:t>
            </a:r>
          </a:p>
        </p:txBody>
      </p:sp>
      <p:sp>
        <p:nvSpPr>
          <p:cNvPr id="287" name="矩形 286"/>
          <p:cNvSpPr/>
          <p:nvPr/>
        </p:nvSpPr>
        <p:spPr>
          <a:xfrm>
            <a:off x="7933236" y="3681901"/>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提交作业报告</a:t>
            </a:r>
          </a:p>
        </p:txBody>
      </p:sp>
      <p:sp>
        <p:nvSpPr>
          <p:cNvPr id="293" name="矩形 292"/>
          <p:cNvSpPr/>
          <p:nvPr/>
        </p:nvSpPr>
        <p:spPr>
          <a:xfrm>
            <a:off x="7933236" y="3105836"/>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审核作业报告</a:t>
            </a:r>
          </a:p>
        </p:txBody>
      </p:sp>
      <p:cxnSp>
        <p:nvCxnSpPr>
          <p:cNvPr id="295" name="直接箭头连接符 294"/>
          <p:cNvCxnSpPr>
            <a:stCxn id="287" idx="0"/>
            <a:endCxn id="293" idx="2"/>
          </p:cNvCxnSpPr>
          <p:nvPr/>
        </p:nvCxnSpPr>
        <p:spPr bwMode="auto">
          <a:xfrm flipV="1">
            <a:off x="8185264" y="3573016"/>
            <a:ext cx="0" cy="108885"/>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97" name="流程图: 决策 296"/>
          <p:cNvSpPr/>
          <p:nvPr/>
        </p:nvSpPr>
        <p:spPr>
          <a:xfrm>
            <a:off x="7897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合格</a:t>
            </a:r>
          </a:p>
        </p:txBody>
      </p:sp>
      <p:cxnSp>
        <p:nvCxnSpPr>
          <p:cNvPr id="299" name="直接箭头连接符 298"/>
          <p:cNvCxnSpPr>
            <a:stCxn id="293" idx="0"/>
            <a:endCxn id="297" idx="2"/>
          </p:cNvCxnSpPr>
          <p:nvPr/>
        </p:nvCxnSpPr>
        <p:spPr bwMode="auto">
          <a:xfrm flipV="1">
            <a:off x="8185264" y="2996953"/>
            <a:ext cx="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1" name="矩形 300"/>
          <p:cNvSpPr/>
          <p:nvPr/>
        </p:nvSpPr>
        <p:spPr>
          <a:xfrm>
            <a:off x="726564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退回作业报告</a:t>
            </a:r>
          </a:p>
        </p:txBody>
      </p:sp>
      <p:cxnSp>
        <p:nvCxnSpPr>
          <p:cNvPr id="303" name="直接箭头连接符 302"/>
          <p:cNvCxnSpPr>
            <a:endCxn id="301" idx="3"/>
          </p:cNvCxnSpPr>
          <p:nvPr/>
        </p:nvCxnSpPr>
        <p:spPr bwMode="auto">
          <a:xfrm flipH="1">
            <a:off x="776969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05" name="直接箭头连接符 304"/>
          <p:cNvCxnSpPr>
            <a:stCxn id="301" idx="2"/>
            <a:endCxn id="273" idx="0"/>
          </p:cNvCxnSpPr>
          <p:nvPr/>
        </p:nvCxnSpPr>
        <p:spPr bwMode="auto">
          <a:xfrm>
            <a:off x="7517668" y="2996953"/>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08" name="矩形 307"/>
          <p:cNvSpPr/>
          <p:nvPr/>
        </p:nvSpPr>
        <p:spPr>
          <a:xfrm>
            <a:off x="8589692" y="252977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审核客户请求</a:t>
            </a:r>
          </a:p>
        </p:txBody>
      </p:sp>
      <p:cxnSp>
        <p:nvCxnSpPr>
          <p:cNvPr id="310" name="直接箭头连接符 309"/>
          <p:cNvCxnSpPr>
            <a:stCxn id="297" idx="3"/>
            <a:endCxn id="308" idx="1"/>
          </p:cNvCxnSpPr>
          <p:nvPr/>
        </p:nvCxnSpPr>
        <p:spPr bwMode="auto">
          <a:xfrm>
            <a:off x="8473296" y="2763363"/>
            <a:ext cx="11639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16" name="矩形 315"/>
          <p:cNvSpPr/>
          <p:nvPr/>
        </p:nvSpPr>
        <p:spPr>
          <a:xfrm>
            <a:off x="2792760"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65" name="矩形 364"/>
          <p:cNvSpPr/>
          <p:nvPr/>
        </p:nvSpPr>
        <p:spPr>
          <a:xfrm>
            <a:off x="3440832" y="2529773"/>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分配客户请求</a:t>
            </a:r>
          </a:p>
        </p:txBody>
      </p:sp>
      <p:cxnSp>
        <p:nvCxnSpPr>
          <p:cNvPr id="370" name="直接箭头连接符 369"/>
          <p:cNvCxnSpPr>
            <a:stCxn id="308" idx="3"/>
            <a:endCxn id="319" idx="1"/>
          </p:cNvCxnSpPr>
          <p:nvPr/>
        </p:nvCxnSpPr>
        <p:spPr bwMode="auto">
          <a:xfrm>
            <a:off x="9093748" y="2763363"/>
            <a:ext cx="146484"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76" name="矩形 375"/>
          <p:cNvSpPr/>
          <p:nvPr/>
        </p:nvSpPr>
        <p:spPr>
          <a:xfrm>
            <a:off x="4088904" y="2536123"/>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择期 处理</a:t>
            </a:r>
          </a:p>
        </p:txBody>
      </p:sp>
      <p:cxnSp>
        <p:nvCxnSpPr>
          <p:cNvPr id="388" name="直接箭头连接符 387"/>
          <p:cNvCxnSpPr>
            <a:stCxn id="376" idx="1"/>
            <a:endCxn id="365" idx="3"/>
          </p:cNvCxnSpPr>
          <p:nvPr/>
        </p:nvCxnSpPr>
        <p:spPr bwMode="auto">
          <a:xfrm flipH="1" flipV="1">
            <a:off x="3944888" y="2763363"/>
            <a:ext cx="144016" cy="635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90" name="直接箭头连接符 389"/>
          <p:cNvCxnSpPr>
            <a:stCxn id="365" idx="2"/>
          </p:cNvCxnSpPr>
          <p:nvPr/>
        </p:nvCxnSpPr>
        <p:spPr bwMode="auto">
          <a:xfrm>
            <a:off x="3692860" y="2996953"/>
            <a:ext cx="0" cy="684948"/>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91" name="流程图: 磁盘 390"/>
          <p:cNvSpPr/>
          <p:nvPr/>
        </p:nvSpPr>
        <p:spPr>
          <a:xfrm>
            <a:off x="34408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2" name="流程图: 磁盘 391"/>
          <p:cNvSpPr/>
          <p:nvPr/>
        </p:nvSpPr>
        <p:spPr>
          <a:xfrm>
            <a:off x="34408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5" name="流程图: 磁盘 394"/>
          <p:cNvSpPr/>
          <p:nvPr/>
        </p:nvSpPr>
        <p:spPr>
          <a:xfrm>
            <a:off x="602368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6" name="流程图: 磁盘 395"/>
          <p:cNvSpPr/>
          <p:nvPr/>
        </p:nvSpPr>
        <p:spPr>
          <a:xfrm>
            <a:off x="602368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7" name="流程图: 磁盘 396"/>
          <p:cNvSpPr/>
          <p:nvPr/>
        </p:nvSpPr>
        <p:spPr>
          <a:xfrm>
            <a:off x="6692332"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98" name="流程图: 磁盘 397"/>
          <p:cNvSpPr/>
          <p:nvPr/>
        </p:nvSpPr>
        <p:spPr>
          <a:xfrm>
            <a:off x="6692332"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1" name="流程图: 磁盘 400"/>
          <p:cNvSpPr/>
          <p:nvPr/>
        </p:nvSpPr>
        <p:spPr>
          <a:xfrm>
            <a:off x="728487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2" name="流程图: 磁盘 401"/>
          <p:cNvSpPr/>
          <p:nvPr/>
        </p:nvSpPr>
        <p:spPr>
          <a:xfrm>
            <a:off x="728487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3" name="流程图: 磁盘 402"/>
          <p:cNvSpPr/>
          <p:nvPr/>
        </p:nvSpPr>
        <p:spPr>
          <a:xfrm>
            <a:off x="7933237"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4" name="流程图: 磁盘 403"/>
          <p:cNvSpPr/>
          <p:nvPr/>
        </p:nvSpPr>
        <p:spPr>
          <a:xfrm>
            <a:off x="7933237"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5" name="流程图: 磁盘 404"/>
          <p:cNvSpPr/>
          <p:nvPr/>
        </p:nvSpPr>
        <p:spPr>
          <a:xfrm>
            <a:off x="9312240"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06" name="流程图: 磁盘 405"/>
          <p:cNvSpPr/>
          <p:nvPr/>
        </p:nvSpPr>
        <p:spPr>
          <a:xfrm>
            <a:off x="9312240"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07" name="直接箭头连接符 406"/>
          <p:cNvCxnSpPr>
            <a:stCxn id="317" idx="2"/>
            <a:endCxn id="405" idx="1"/>
          </p:cNvCxnSpPr>
          <p:nvPr/>
        </p:nvCxnSpPr>
        <p:spPr bwMode="auto">
          <a:xfrm>
            <a:off x="9534614" y="3573016"/>
            <a:ext cx="29654" cy="2131748"/>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0" name="直接箭头连接符 409"/>
          <p:cNvCxnSpPr>
            <a:stCxn id="287" idx="2"/>
            <a:endCxn id="403" idx="1"/>
          </p:cNvCxnSpPr>
          <p:nvPr/>
        </p:nvCxnSpPr>
        <p:spPr bwMode="auto">
          <a:xfrm>
            <a:off x="8185264" y="4149081"/>
            <a:ext cx="1"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416" name="直接箭头连接符 415"/>
          <p:cNvCxnSpPr>
            <a:endCxn id="401" idx="1"/>
          </p:cNvCxnSpPr>
          <p:nvPr/>
        </p:nvCxnSpPr>
        <p:spPr bwMode="auto">
          <a:xfrm>
            <a:off x="7517668" y="4149081"/>
            <a:ext cx="19236"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7" name="椭圆 126"/>
          <p:cNvSpPr/>
          <p:nvPr/>
        </p:nvSpPr>
        <p:spPr>
          <a:xfrm>
            <a:off x="3238488" y="2704544"/>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12" name="流程图: 决策 111"/>
          <p:cNvSpPr/>
          <p:nvPr/>
        </p:nvSpPr>
        <p:spPr>
          <a:xfrm>
            <a:off x="2144688" y="3105836"/>
            <a:ext cx="504056" cy="467180"/>
          </a:xfrm>
          <a:prstGeom prst="flowChartDecision">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a:t>
            </a:r>
          </a:p>
        </p:txBody>
      </p:sp>
      <p:sp>
        <p:nvSpPr>
          <p:cNvPr id="143" name="TextBox 142"/>
          <p:cNvSpPr txBox="1"/>
          <p:nvPr/>
        </p:nvSpPr>
        <p:spPr>
          <a:xfrm>
            <a:off x="2577306" y="314324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44" name="TextBox 143"/>
          <p:cNvSpPr txBox="1"/>
          <p:nvPr/>
        </p:nvSpPr>
        <p:spPr>
          <a:xfrm>
            <a:off x="2136708" y="2996953"/>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46" name="线形标注 2(带强调线) 145"/>
          <p:cNvSpPr/>
          <p:nvPr/>
        </p:nvSpPr>
        <p:spPr>
          <a:xfrm>
            <a:off x="2452670" y="3954054"/>
            <a:ext cx="592118" cy="45719"/>
          </a:xfrm>
          <a:prstGeom prst="accentCallout2">
            <a:avLst>
              <a:gd name="adj1" fmla="val 18750"/>
              <a:gd name="adj2" fmla="val 8578"/>
              <a:gd name="adj3" fmla="val -525093"/>
              <a:gd name="adj4" fmla="val 31333"/>
              <a:gd name="adj5" fmla="val -1187360"/>
              <a:gd name="adj6" fmla="val 5419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可变更 服务类型</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8" name="TextBox 157"/>
          <p:cNvSpPr txBox="1"/>
          <p:nvPr/>
        </p:nvSpPr>
        <p:spPr>
          <a:xfrm>
            <a:off x="7745236"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59" name="TextBox 158"/>
          <p:cNvSpPr txBox="1"/>
          <p:nvPr/>
        </p:nvSpPr>
        <p:spPr>
          <a:xfrm>
            <a:off x="8393424" y="2554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161" name="线形标注 2(带强调线) 160"/>
          <p:cNvSpPr/>
          <p:nvPr/>
        </p:nvSpPr>
        <p:spPr>
          <a:xfrm>
            <a:off x="6347718" y="3634437"/>
            <a:ext cx="621506" cy="82595"/>
          </a:xfrm>
          <a:prstGeom prst="accentCallout2">
            <a:avLst>
              <a:gd name="adj1" fmla="val 5313"/>
              <a:gd name="adj2" fmla="val 8592"/>
              <a:gd name="adj3" fmla="val 264912"/>
              <a:gd name="adj4" fmla="val 2726"/>
              <a:gd name="adj5" fmla="val 770375"/>
              <a:gd name="adj6" fmla="val -13083"/>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服务凭证同时体现请求结果（完成</a:t>
            </a:r>
            <a:r>
              <a:rPr lang="en-US" altLang="zh-CN" sz="800" b="0" dirty="0" smtClean="0">
                <a:solidFill>
                  <a:schemeClr val="tx1"/>
                </a:solidFill>
                <a:latin typeface="微软雅黑" pitchFamily="34" charset="-122"/>
                <a:ea typeface="微软雅黑" pitchFamily="34" charset="-122"/>
                <a:cs typeface="Meiryo UI" pitchFamily="50" charset="-128"/>
              </a:rPr>
              <a:t>/</a:t>
            </a:r>
            <a:r>
              <a:rPr lang="zh-CN" altLang="en-US" sz="800" b="0" dirty="0" smtClean="0">
                <a:solidFill>
                  <a:schemeClr val="tx1"/>
                </a:solidFill>
                <a:latin typeface="微软雅黑" pitchFamily="34" charset="-122"/>
                <a:ea typeface="微软雅黑" pitchFamily="34" charset="-122"/>
                <a:cs typeface="Meiryo UI" pitchFamily="50" charset="-128"/>
              </a:rPr>
              <a:t>未完成）</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78" name="矩形 177"/>
          <p:cNvSpPr/>
          <p:nvPr/>
        </p:nvSpPr>
        <p:spPr>
          <a:xfrm>
            <a:off x="6023682"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填写服务凭证</a:t>
            </a:r>
          </a:p>
        </p:txBody>
      </p:sp>
      <p:cxnSp>
        <p:nvCxnSpPr>
          <p:cNvPr id="175" name="形状 174"/>
          <p:cNvCxnSpPr>
            <a:stCxn id="162" idx="0"/>
            <a:endCxn id="153" idx="1"/>
          </p:cNvCxnSpPr>
          <p:nvPr/>
        </p:nvCxnSpPr>
        <p:spPr bwMode="auto">
          <a:xfrm rot="5400000" flipH="1" flipV="1">
            <a:off x="843925" y="3029209"/>
            <a:ext cx="909338" cy="39604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0" name="矩形 189"/>
          <p:cNvSpPr/>
          <p:nvPr/>
        </p:nvSpPr>
        <p:spPr>
          <a:xfrm>
            <a:off x="3440832" y="3681901"/>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确认客户请求</a:t>
            </a:r>
          </a:p>
        </p:txBody>
      </p:sp>
      <p:sp>
        <p:nvSpPr>
          <p:cNvPr id="139" name="矩形 138"/>
          <p:cNvSpPr/>
          <p:nvPr/>
        </p:nvSpPr>
        <p:spPr>
          <a:xfrm>
            <a:off x="848543" y="483402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提出 需求</a:t>
            </a:r>
          </a:p>
        </p:txBody>
      </p:sp>
      <p:sp>
        <p:nvSpPr>
          <p:cNvPr id="147" name="椭圆 146"/>
          <p:cNvSpPr/>
          <p:nvPr/>
        </p:nvSpPr>
        <p:spPr>
          <a:xfrm>
            <a:off x="738157" y="4951221"/>
            <a:ext cx="142876" cy="130337"/>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49" name="线形标注 2(带强调线) 148"/>
          <p:cNvSpPr/>
          <p:nvPr/>
        </p:nvSpPr>
        <p:spPr>
          <a:xfrm>
            <a:off x="1415170" y="4535409"/>
            <a:ext cx="873534" cy="45719"/>
          </a:xfrm>
          <a:prstGeom prst="accentCallout2">
            <a:avLst>
              <a:gd name="adj1" fmla="val 18750"/>
              <a:gd name="adj2" fmla="val 8578"/>
              <a:gd name="adj3" fmla="val -22918"/>
              <a:gd name="adj4" fmla="val 1870"/>
              <a:gd name="adj5" fmla="val -54170"/>
              <a:gd name="adj6" fmla="val -4774"/>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登陆服务账号选择服务类型录入需求描述</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53" name="矩形 152"/>
          <p:cNvSpPr/>
          <p:nvPr/>
        </p:nvSpPr>
        <p:spPr>
          <a:xfrm>
            <a:off x="1496616" y="2538972"/>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接收 客户 请求</a:t>
            </a:r>
          </a:p>
        </p:txBody>
      </p:sp>
      <p:cxnSp>
        <p:nvCxnSpPr>
          <p:cNvPr id="160" name="直接箭头连接符 159"/>
          <p:cNvCxnSpPr>
            <a:stCxn id="153" idx="2"/>
            <a:endCxn id="109" idx="0"/>
          </p:cNvCxnSpPr>
          <p:nvPr/>
        </p:nvCxnSpPr>
        <p:spPr bwMode="auto">
          <a:xfrm>
            <a:off x="1748644" y="3006152"/>
            <a:ext cx="0" cy="996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62" name="矩形 161"/>
          <p:cNvSpPr/>
          <p:nvPr/>
        </p:nvSpPr>
        <p:spPr>
          <a:xfrm>
            <a:off x="848544" y="3681900"/>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发送 客户 请求</a:t>
            </a:r>
          </a:p>
        </p:txBody>
      </p:sp>
      <p:cxnSp>
        <p:nvCxnSpPr>
          <p:cNvPr id="168" name="直接箭头连接符 167"/>
          <p:cNvCxnSpPr>
            <a:stCxn id="139" idx="0"/>
            <a:endCxn id="138" idx="2"/>
          </p:cNvCxnSpPr>
          <p:nvPr/>
        </p:nvCxnSpPr>
        <p:spPr bwMode="auto">
          <a:xfrm flipV="1">
            <a:off x="1100571" y="4725144"/>
            <a:ext cx="1"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38" name="矩形 137"/>
          <p:cNvSpPr/>
          <p:nvPr/>
        </p:nvSpPr>
        <p:spPr>
          <a:xfrm>
            <a:off x="848544"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确认 需求</a:t>
            </a:r>
          </a:p>
        </p:txBody>
      </p:sp>
      <p:cxnSp>
        <p:nvCxnSpPr>
          <p:cNvPr id="152" name="直接箭头连接符 151"/>
          <p:cNvCxnSpPr>
            <a:stCxn id="138" idx="0"/>
            <a:endCxn id="162" idx="2"/>
          </p:cNvCxnSpPr>
          <p:nvPr/>
        </p:nvCxnSpPr>
        <p:spPr bwMode="auto">
          <a:xfrm flipV="1">
            <a:off x="1100572" y="4149080"/>
            <a:ext cx="0" cy="1088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55" name="流程图: 磁盘 154"/>
          <p:cNvSpPr/>
          <p:nvPr/>
        </p:nvSpPr>
        <p:spPr>
          <a:xfrm>
            <a:off x="848544" y="5705558"/>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56" name="流程图: 磁盘 155"/>
          <p:cNvSpPr/>
          <p:nvPr/>
        </p:nvSpPr>
        <p:spPr>
          <a:xfrm>
            <a:off x="848544" y="5993590"/>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164" name="直接箭头连接符 163"/>
          <p:cNvCxnSpPr>
            <a:stCxn id="139" idx="2"/>
            <a:endCxn id="155" idx="1"/>
          </p:cNvCxnSpPr>
          <p:nvPr/>
        </p:nvCxnSpPr>
        <p:spPr bwMode="auto">
          <a:xfrm>
            <a:off x="1100571" y="5301208"/>
            <a:ext cx="1" cy="404350"/>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1" name="矩形 180"/>
          <p:cNvSpPr/>
          <p:nvPr/>
        </p:nvSpPr>
        <p:spPr>
          <a:xfrm>
            <a:off x="4088904" y="483402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提供 文档</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84" name="矩形 183"/>
          <p:cNvSpPr/>
          <p:nvPr/>
        </p:nvSpPr>
        <p:spPr>
          <a:xfrm>
            <a:off x="4736976" y="4257962"/>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执行请求操作</a:t>
            </a:r>
          </a:p>
        </p:txBody>
      </p:sp>
      <p:sp>
        <p:nvSpPr>
          <p:cNvPr id="191" name="矩形 190"/>
          <p:cNvSpPr/>
          <p:nvPr/>
        </p:nvSpPr>
        <p:spPr>
          <a:xfrm>
            <a:off x="5385048" y="4257964"/>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录入 系统</a:t>
            </a:r>
          </a:p>
        </p:txBody>
      </p:sp>
      <p:cxnSp>
        <p:nvCxnSpPr>
          <p:cNvPr id="219" name="直接箭头连接符 218"/>
          <p:cNvCxnSpPr>
            <a:stCxn id="273" idx="3"/>
            <a:endCxn id="287" idx="1"/>
          </p:cNvCxnSpPr>
          <p:nvPr/>
        </p:nvCxnSpPr>
        <p:spPr bwMode="auto">
          <a:xfrm>
            <a:off x="7769696" y="3915490"/>
            <a:ext cx="163540" cy="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33" name="直接箭头连接符 232"/>
          <p:cNvCxnSpPr>
            <a:stCxn id="190" idx="2"/>
            <a:endCxn id="391" idx="1"/>
          </p:cNvCxnSpPr>
          <p:nvPr/>
        </p:nvCxnSpPr>
        <p:spPr bwMode="auto">
          <a:xfrm>
            <a:off x="3692860" y="4149081"/>
            <a:ext cx="0" cy="1555683"/>
          </a:xfrm>
          <a:prstGeom prst="straightConnector1">
            <a:avLst/>
          </a:prstGeom>
          <a:solidFill>
            <a:schemeClr val="accent1"/>
          </a:solidFill>
          <a:ln w="9525" cap="flat" cmpd="sng" algn="ctr">
            <a:solidFill>
              <a:schemeClr val="accent2">
                <a:lumMod val="75000"/>
              </a:schemeClr>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37" name="直接箭头连接符 236"/>
          <p:cNvCxnSpPr>
            <a:stCxn id="190" idx="3"/>
            <a:endCxn id="220" idx="1"/>
          </p:cNvCxnSpPr>
          <p:nvPr/>
        </p:nvCxnSpPr>
        <p:spPr bwMode="auto">
          <a:xfrm>
            <a:off x="3944888" y="3915491"/>
            <a:ext cx="144016"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39" name="直接箭头连接符 238"/>
          <p:cNvCxnSpPr>
            <a:stCxn id="220" idx="2"/>
            <a:endCxn id="181" idx="0"/>
          </p:cNvCxnSpPr>
          <p:nvPr/>
        </p:nvCxnSpPr>
        <p:spPr bwMode="auto">
          <a:xfrm>
            <a:off x="4340932" y="4149081"/>
            <a:ext cx="0" cy="684947"/>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264" name="形状 263"/>
          <p:cNvCxnSpPr>
            <a:endCxn id="273" idx="2"/>
          </p:cNvCxnSpPr>
          <p:nvPr/>
        </p:nvCxnSpPr>
        <p:spPr bwMode="auto">
          <a:xfrm flipV="1">
            <a:off x="7113240" y="4149080"/>
            <a:ext cx="404428" cy="342474"/>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71" name="流程图: 磁盘 270"/>
          <p:cNvSpPr/>
          <p:nvPr/>
        </p:nvSpPr>
        <p:spPr>
          <a:xfrm>
            <a:off x="4736976" y="5704764"/>
            <a:ext cx="504056" cy="244516"/>
          </a:xfrm>
          <a:prstGeom prst="flowChartMagneticDisk">
            <a:avLst/>
          </a:prstGeom>
          <a:solidFill>
            <a:srgbClr val="FFCCCC"/>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74" name="流程图: 磁盘 273"/>
          <p:cNvSpPr/>
          <p:nvPr/>
        </p:nvSpPr>
        <p:spPr>
          <a:xfrm>
            <a:off x="4736976" y="5992796"/>
            <a:ext cx="504056" cy="244516"/>
          </a:xfrm>
          <a:prstGeom prst="flowChartMagneticDisk">
            <a:avLst/>
          </a:prstGeom>
          <a:solidFill>
            <a:srgbClr val="FFA7A7"/>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17" name="矩形 316"/>
          <p:cNvSpPr/>
          <p:nvPr/>
        </p:nvSpPr>
        <p:spPr>
          <a:xfrm>
            <a:off x="9282586" y="3105836"/>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关闭客户请求</a:t>
            </a:r>
          </a:p>
        </p:txBody>
      </p:sp>
      <p:sp>
        <p:nvSpPr>
          <p:cNvPr id="319" name="流程图: 决策 318"/>
          <p:cNvSpPr/>
          <p:nvPr/>
        </p:nvSpPr>
        <p:spPr>
          <a:xfrm>
            <a:off x="9240232" y="2529773"/>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完成</a:t>
            </a:r>
          </a:p>
        </p:txBody>
      </p:sp>
      <p:cxnSp>
        <p:nvCxnSpPr>
          <p:cNvPr id="320" name="肘形连接符 319"/>
          <p:cNvCxnSpPr>
            <a:stCxn id="319" idx="0"/>
            <a:endCxn id="376" idx="0"/>
          </p:cNvCxnSpPr>
          <p:nvPr/>
        </p:nvCxnSpPr>
        <p:spPr bwMode="auto">
          <a:xfrm rot="16200000" flipH="1" flipV="1">
            <a:off x="6931423" y="-60718"/>
            <a:ext cx="6350" cy="5187332"/>
          </a:xfrm>
          <a:prstGeom prst="bentConnector3">
            <a:avLst>
              <a:gd name="adj1" fmla="val -12949248"/>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21" name="直接箭头连接符 320"/>
          <p:cNvCxnSpPr>
            <a:stCxn id="319" idx="2"/>
            <a:endCxn id="317" idx="0"/>
          </p:cNvCxnSpPr>
          <p:nvPr/>
        </p:nvCxnSpPr>
        <p:spPr bwMode="auto">
          <a:xfrm>
            <a:off x="9528264" y="2996953"/>
            <a:ext cx="6350" cy="10888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22" name="椭圆 321"/>
          <p:cNvSpPr/>
          <p:nvPr/>
        </p:nvSpPr>
        <p:spPr>
          <a:xfrm>
            <a:off x="9706668" y="3274257"/>
            <a:ext cx="142876" cy="130337"/>
          </a:xfrm>
          <a:prstGeom prst="ellipse">
            <a:avLst/>
          </a:prstGeom>
          <a:solidFill>
            <a:srgbClr val="C00000"/>
          </a:solidFill>
          <a:ln w="9525">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23" name="TextBox 322"/>
          <p:cNvSpPr txBox="1"/>
          <p:nvPr/>
        </p:nvSpPr>
        <p:spPr>
          <a:xfrm>
            <a:off x="9534614" y="2926269"/>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
        <p:nvSpPr>
          <p:cNvPr id="324" name="TextBox 323"/>
          <p:cNvSpPr txBox="1"/>
          <p:nvPr/>
        </p:nvSpPr>
        <p:spPr>
          <a:xfrm>
            <a:off x="9528264" y="2313165"/>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334" name="矩形 333"/>
          <p:cNvSpPr/>
          <p:nvPr/>
        </p:nvSpPr>
        <p:spPr>
          <a:xfrm>
            <a:off x="2144688" y="2538972"/>
            <a:ext cx="504056" cy="46718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退回客户请求</a:t>
            </a:r>
          </a:p>
        </p:txBody>
      </p:sp>
      <p:cxnSp>
        <p:nvCxnSpPr>
          <p:cNvPr id="336" name="直接箭头连接符 335"/>
          <p:cNvCxnSpPr>
            <a:stCxn id="112" idx="0"/>
            <a:endCxn id="334" idx="2"/>
          </p:cNvCxnSpPr>
          <p:nvPr/>
        </p:nvCxnSpPr>
        <p:spPr bwMode="auto">
          <a:xfrm flipV="1">
            <a:off x="2396716" y="3006152"/>
            <a:ext cx="0" cy="99684"/>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340" name="直接箭头连接符 339"/>
          <p:cNvCxnSpPr>
            <a:stCxn id="334" idx="3"/>
            <a:endCxn id="316" idx="1"/>
          </p:cNvCxnSpPr>
          <p:nvPr/>
        </p:nvCxnSpPr>
        <p:spPr bwMode="auto">
          <a:xfrm flipV="1">
            <a:off x="2648744" y="2763363"/>
            <a:ext cx="144016" cy="9199"/>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51" name="形状 150"/>
          <p:cNvCxnSpPr>
            <a:stCxn id="181" idx="3"/>
            <a:endCxn id="184" idx="2"/>
          </p:cNvCxnSpPr>
          <p:nvPr/>
        </p:nvCxnSpPr>
        <p:spPr bwMode="auto">
          <a:xfrm flipV="1">
            <a:off x="4592960" y="4725142"/>
            <a:ext cx="396044" cy="342476"/>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57" name="直接箭头连接符 156"/>
          <p:cNvCxnSpPr>
            <a:stCxn id="191" idx="3"/>
            <a:endCxn id="178" idx="1"/>
          </p:cNvCxnSpPr>
          <p:nvPr/>
        </p:nvCxnSpPr>
        <p:spPr bwMode="auto">
          <a:xfrm>
            <a:off x="5889104" y="4491554"/>
            <a:ext cx="134578" cy="0"/>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66" name="线形标注 2(带强调线) 165"/>
          <p:cNvSpPr/>
          <p:nvPr/>
        </p:nvSpPr>
        <p:spPr>
          <a:xfrm>
            <a:off x="1460612" y="5111473"/>
            <a:ext cx="936104" cy="45719"/>
          </a:xfrm>
          <a:prstGeom prst="accentCallout2">
            <a:avLst>
              <a:gd name="adj1" fmla="val -58175"/>
              <a:gd name="adj2" fmla="val -1620"/>
              <a:gd name="adj3" fmla="val -118386"/>
              <a:gd name="adj4" fmla="val -13758"/>
              <a:gd name="adj5" fmla="val 6041"/>
              <a:gd name="adj6" fmla="val 7339"/>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合同档案；验收安装；调拨；借用；盘点；报废</a:t>
            </a:r>
            <a:endParaRPr lang="en-US" altLang="zh-CN" sz="800" b="0" dirty="0" smtClean="0">
              <a:solidFill>
                <a:schemeClr val="tx1"/>
              </a:solidFill>
              <a:latin typeface="微软雅黑" pitchFamily="34" charset="-122"/>
              <a:ea typeface="微软雅黑" pitchFamily="34" charset="-122"/>
              <a:cs typeface="Meiryo UI" pitchFamily="50" charset="-128"/>
            </a:endParaRPr>
          </a:p>
        </p:txBody>
      </p:sp>
      <p:sp>
        <p:nvSpPr>
          <p:cNvPr id="167" name="流程图: 决策 166"/>
          <p:cNvSpPr/>
          <p:nvPr/>
        </p:nvSpPr>
        <p:spPr>
          <a:xfrm>
            <a:off x="4700972" y="3681901"/>
            <a:ext cx="576064" cy="467180"/>
          </a:xfrm>
          <a:prstGeom prst="flowChartDecision">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协作</a:t>
            </a:r>
          </a:p>
        </p:txBody>
      </p:sp>
      <p:cxnSp>
        <p:nvCxnSpPr>
          <p:cNvPr id="170" name="直接箭头连接符 169"/>
          <p:cNvCxnSpPr>
            <a:stCxn id="184" idx="0"/>
            <a:endCxn id="167" idx="2"/>
          </p:cNvCxnSpPr>
          <p:nvPr/>
        </p:nvCxnSpPr>
        <p:spPr bwMode="auto">
          <a:xfrm flipV="1">
            <a:off x="4989004" y="4149081"/>
            <a:ext cx="0" cy="108881"/>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72" name="矩形 171"/>
          <p:cNvSpPr/>
          <p:nvPr/>
        </p:nvSpPr>
        <p:spPr>
          <a:xfrm>
            <a:off x="4736976" y="195370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配合服务实施</a:t>
            </a:r>
          </a:p>
        </p:txBody>
      </p:sp>
      <p:cxnSp>
        <p:nvCxnSpPr>
          <p:cNvPr id="174" name="直接箭头连接符 173"/>
          <p:cNvCxnSpPr>
            <a:stCxn id="167" idx="0"/>
            <a:endCxn id="172" idx="2"/>
          </p:cNvCxnSpPr>
          <p:nvPr/>
        </p:nvCxnSpPr>
        <p:spPr bwMode="auto">
          <a:xfrm flipV="1">
            <a:off x="4989004" y="2420888"/>
            <a:ext cx="0" cy="1261013"/>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80" name="形状 179"/>
          <p:cNvCxnSpPr>
            <a:stCxn id="167" idx="3"/>
            <a:endCxn id="191" idx="0"/>
          </p:cNvCxnSpPr>
          <p:nvPr/>
        </p:nvCxnSpPr>
        <p:spPr bwMode="auto">
          <a:xfrm>
            <a:off x="5277036" y="3915491"/>
            <a:ext cx="360040" cy="342473"/>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83" name="形状 182"/>
          <p:cNvCxnSpPr>
            <a:stCxn id="172" idx="3"/>
            <a:endCxn id="191" idx="0"/>
          </p:cNvCxnSpPr>
          <p:nvPr/>
        </p:nvCxnSpPr>
        <p:spPr bwMode="auto">
          <a:xfrm>
            <a:off x="5241032" y="2187298"/>
            <a:ext cx="396044" cy="2070666"/>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85" name="矩形 184"/>
          <p:cNvSpPr/>
          <p:nvPr/>
        </p:nvSpPr>
        <p:spPr>
          <a:xfrm>
            <a:off x="6033120" y="1953708"/>
            <a:ext cx="504056" cy="46718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800" b="0" dirty="0" smtClean="0">
                <a:solidFill>
                  <a:schemeClr val="tx1"/>
                </a:solidFill>
                <a:latin typeface="微软雅黑" pitchFamily="34" charset="-122"/>
                <a:ea typeface="微软雅黑" pitchFamily="34" charset="-122"/>
                <a:cs typeface="Meiryo UI" pitchFamily="50" charset="-128"/>
              </a:rPr>
              <a:t>客户 签名</a:t>
            </a:r>
          </a:p>
        </p:txBody>
      </p:sp>
      <p:cxnSp>
        <p:nvCxnSpPr>
          <p:cNvPr id="187" name="直接箭头连接符 186"/>
          <p:cNvCxnSpPr>
            <a:stCxn id="178" idx="0"/>
            <a:endCxn id="185" idx="2"/>
          </p:cNvCxnSpPr>
          <p:nvPr/>
        </p:nvCxnSpPr>
        <p:spPr bwMode="auto">
          <a:xfrm flipV="1">
            <a:off x="6275710" y="2420888"/>
            <a:ext cx="9438" cy="1837076"/>
          </a:xfrm>
          <a:prstGeom prst="straightConnector1">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92" name="形状 191"/>
          <p:cNvCxnSpPr>
            <a:stCxn id="185" idx="3"/>
            <a:endCxn id="268" idx="0"/>
          </p:cNvCxnSpPr>
          <p:nvPr/>
        </p:nvCxnSpPr>
        <p:spPr bwMode="auto">
          <a:xfrm>
            <a:off x="6537176" y="2187298"/>
            <a:ext cx="407184" cy="2070666"/>
          </a:xfrm>
          <a:prstGeom prst="bentConnector2">
            <a:avLst/>
          </a:prstGeom>
          <a:solidFill>
            <a:schemeClr val="accent1"/>
          </a:solidFill>
          <a:ln w="9525" cap="flat" cmpd="sng" algn="ctr">
            <a:solidFill>
              <a:srgbClr val="00B0F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4" name="TextBox 193"/>
          <p:cNvSpPr txBox="1"/>
          <p:nvPr/>
        </p:nvSpPr>
        <p:spPr>
          <a:xfrm>
            <a:off x="5241032" y="3717032"/>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N</a:t>
            </a:r>
            <a:endParaRPr lang="zh-CN" altLang="en-US" sz="800" b="0" dirty="0">
              <a:latin typeface="微软雅黑" pitchFamily="34" charset="-122"/>
              <a:ea typeface="微软雅黑" pitchFamily="34" charset="-122"/>
            </a:endParaRPr>
          </a:p>
        </p:txBody>
      </p:sp>
      <p:sp>
        <p:nvSpPr>
          <p:cNvPr id="195" name="TextBox 194"/>
          <p:cNvSpPr txBox="1"/>
          <p:nvPr/>
        </p:nvSpPr>
        <p:spPr>
          <a:xfrm>
            <a:off x="4937040" y="3501588"/>
            <a:ext cx="303992" cy="215444"/>
          </a:xfrm>
          <a:prstGeom prst="rect">
            <a:avLst/>
          </a:prstGeom>
          <a:noFill/>
          <a:ln>
            <a:noFill/>
          </a:ln>
        </p:spPr>
        <p:txBody>
          <a:bodyPr wrap="square" rtlCol="0">
            <a:spAutoFit/>
          </a:bodyPr>
          <a:lstStyle/>
          <a:p>
            <a:r>
              <a:rPr lang="en-US" altLang="zh-CN" sz="800" b="0" dirty="0" smtClean="0">
                <a:latin typeface="微软雅黑" pitchFamily="34" charset="-122"/>
                <a:ea typeface="微软雅黑" pitchFamily="34" charset="-122"/>
              </a:rPr>
              <a:t>Y</a:t>
            </a:r>
            <a:endParaRPr lang="zh-CN" altLang="en-US" sz="800" b="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系统运行环境与架构</a:t>
            </a:r>
            <a:endParaRPr lang="en-US" altLang="ja-JP" dirty="0">
              <a:latin typeface="微软雅黑" pitchFamily="34" charset="-122"/>
              <a:ea typeface="微软雅黑" pitchFamily="34" charset="-122"/>
            </a:endParaRPr>
          </a:p>
        </p:txBody>
      </p:sp>
      <p:sp>
        <p:nvSpPr>
          <p:cNvPr id="47" name="TextBox 46"/>
          <p:cNvSpPr txBox="1"/>
          <p:nvPr/>
        </p:nvSpPr>
        <p:spPr>
          <a:xfrm>
            <a:off x="3151090" y="5143512"/>
            <a:ext cx="1790510" cy="584775"/>
          </a:xfrm>
          <a:prstGeom prst="rect">
            <a:avLst/>
          </a:prstGeom>
          <a:noFill/>
        </p:spPr>
        <p:txBody>
          <a:bodyPr wrap="square" rtlCol="0">
            <a:spAutoFit/>
          </a:bodyPr>
          <a:lstStyle/>
          <a:p>
            <a:pPr algn="ctr"/>
            <a:r>
              <a:rPr lang="zh-CN" altLang="en-US" dirty="0" smtClean="0">
                <a:solidFill>
                  <a:schemeClr val="bg1"/>
                </a:solidFill>
                <a:latin typeface="微软雅黑" pitchFamily="34" charset="-122"/>
                <a:ea typeface="微软雅黑" pitchFamily="34" charset="-122"/>
              </a:rPr>
              <a:t>软件开发商       （起略）</a:t>
            </a:r>
            <a:endParaRPr lang="en-US" altLang="zh-CN" dirty="0" smtClean="0">
              <a:solidFill>
                <a:schemeClr val="bg1"/>
              </a:solidFill>
              <a:latin typeface="微软雅黑" pitchFamily="34" charset="-122"/>
              <a:ea typeface="微软雅黑" pitchFamily="34" charset="-122"/>
            </a:endParaRPr>
          </a:p>
        </p:txBody>
      </p:sp>
      <p:sp>
        <p:nvSpPr>
          <p:cNvPr id="49" name="TextBox 48"/>
          <p:cNvSpPr txBox="1"/>
          <p:nvPr/>
        </p:nvSpPr>
        <p:spPr>
          <a:xfrm>
            <a:off x="3178450" y="2090314"/>
            <a:ext cx="1763150" cy="338554"/>
          </a:xfrm>
          <a:prstGeom prst="rect">
            <a:avLst/>
          </a:prstGeom>
          <a:noFill/>
        </p:spPr>
        <p:txBody>
          <a:bodyPr wrap="square" rtlCol="0">
            <a:spAutoFit/>
          </a:bodyPr>
          <a:lstStyle/>
          <a:p>
            <a:pPr algn="ctr"/>
            <a:r>
              <a:rPr lang="zh-CN" altLang="en-US" dirty="0" smtClean="0">
                <a:solidFill>
                  <a:schemeClr val="bg1"/>
                </a:solidFill>
                <a:latin typeface="微软雅黑" pitchFamily="34" charset="-122"/>
                <a:ea typeface="微软雅黑" pitchFamily="34" charset="-122"/>
              </a:rPr>
              <a:t>最终用户</a:t>
            </a:r>
            <a:endParaRPr lang="en-US" altLang="zh-CN" dirty="0" smtClean="0">
              <a:solidFill>
                <a:schemeClr val="bg1"/>
              </a:solidFill>
              <a:latin typeface="微软雅黑" pitchFamily="34" charset="-122"/>
              <a:ea typeface="微软雅黑" pitchFamily="34" charset="-122"/>
            </a:endParaRPr>
          </a:p>
        </p:txBody>
      </p:sp>
      <p:sp>
        <p:nvSpPr>
          <p:cNvPr id="26" name="Text Placeholder 3"/>
          <p:cNvSpPr txBox="1">
            <a:spLocks/>
          </p:cNvSpPr>
          <p:nvPr/>
        </p:nvSpPr>
        <p:spPr bwMode="auto">
          <a:xfrm>
            <a:off x="225137" y="549275"/>
            <a:ext cx="9432925" cy="2440668"/>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r>
              <a:rPr lang="zh-CN" altLang="en-US" sz="1600" b="0" kern="0" dirty="0" smtClean="0">
                <a:latin typeface="微软雅黑" pitchFamily="34" charset="-122"/>
                <a:ea typeface="微软雅黑" pitchFamily="34" charset="-122"/>
                <a:cs typeface="Meiryo UI" panose="020B0604030504040204" pitchFamily="50" charset="-128"/>
              </a:rPr>
              <a:t>系统运行环境：（设想）</a:t>
            </a:r>
            <a:endParaRPr lang="en-US" altLang="zh-CN" sz="1600" b="0" kern="0" dirty="0" smtClean="0">
              <a:latin typeface="微软雅黑" pitchFamily="34" charset="-122"/>
              <a:ea typeface="微软雅黑" pitchFamily="34" charset="-122"/>
              <a:cs typeface="Meiryo UI" panose="020B0604030504040204" pitchFamily="50" charset="-128"/>
            </a:endParaRPr>
          </a:p>
          <a:p>
            <a:pPr marL="565151" lvl="2">
              <a:buClr>
                <a:schemeClr val="folHlink"/>
              </a:buClr>
              <a:buFont typeface="Wingdings" pitchFamily="2" charset="2"/>
              <a:buChar char="n"/>
              <a:defRPr/>
            </a:pPr>
            <a:r>
              <a:rPr lang="zh-CN" altLang="en-US" b="0" dirty="0" smtClean="0">
                <a:latin typeface="微软雅黑" pitchFamily="34" charset="-122"/>
                <a:ea typeface="微软雅黑" pitchFamily="34" charset="-122"/>
              </a:rPr>
              <a:t>后台：</a:t>
            </a:r>
            <a:r>
              <a:rPr lang="en-US" b="0" dirty="0" smtClean="0">
                <a:latin typeface="微软雅黑" pitchFamily="34" charset="-122"/>
                <a:ea typeface="微软雅黑" pitchFamily="34" charset="-122"/>
              </a:rPr>
              <a:t>Microsoft Windows Server</a:t>
            </a:r>
            <a:endParaRPr lang="zh-CN" altLang="en-US" b="0" dirty="0" smtClean="0">
              <a:latin typeface="微软雅黑" pitchFamily="34" charset="-122"/>
              <a:ea typeface="微软雅黑" pitchFamily="34" charset="-122"/>
            </a:endParaRPr>
          </a:p>
          <a:p>
            <a:pPr marL="565151" lvl="2">
              <a:buClr>
                <a:schemeClr val="folHlink"/>
              </a:buClr>
              <a:buFont typeface="Wingdings" pitchFamily="2" charset="2"/>
              <a:buChar char="n"/>
              <a:defRPr/>
            </a:pPr>
            <a:r>
              <a:rPr lang="en-US" b="0" dirty="0" smtClean="0">
                <a:latin typeface="微软雅黑" pitchFamily="34" charset="-122"/>
                <a:ea typeface="微软雅黑" pitchFamily="34" charset="-122"/>
              </a:rPr>
              <a:t>PC</a:t>
            </a:r>
            <a:r>
              <a:rPr lang="zh-CN" altLang="en-US" b="0" dirty="0" smtClean="0">
                <a:latin typeface="微软雅黑" pitchFamily="34" charset="-122"/>
                <a:ea typeface="微软雅黑" pitchFamily="34" charset="-122"/>
              </a:rPr>
              <a:t>客户端方式：</a:t>
            </a:r>
            <a:r>
              <a:rPr lang="en-US" b="0" dirty="0" smtClean="0">
                <a:latin typeface="微软雅黑" pitchFamily="34" charset="-122"/>
                <a:ea typeface="微软雅黑" pitchFamily="34" charset="-122"/>
              </a:rPr>
              <a:t>B/S </a:t>
            </a:r>
            <a:r>
              <a:rPr lang="zh-CN" altLang="en-US" b="0" dirty="0" smtClean="0">
                <a:latin typeface="微软雅黑" pitchFamily="34" charset="-122"/>
                <a:ea typeface="微软雅黑" pitchFamily="34" charset="-122"/>
              </a:rPr>
              <a:t>方式</a:t>
            </a:r>
            <a:r>
              <a:rPr lang="en-US" b="0" dirty="0" smtClean="0">
                <a:latin typeface="微软雅黑" pitchFamily="34" charset="-122"/>
                <a:ea typeface="微软雅黑" pitchFamily="34" charset="-122"/>
              </a:rPr>
              <a:t>, </a:t>
            </a:r>
            <a:r>
              <a:rPr lang="zh-CN" altLang="en-US" b="0" dirty="0" smtClean="0">
                <a:latin typeface="微软雅黑" pitchFamily="34" charset="-122"/>
                <a:ea typeface="微软雅黑" pitchFamily="34" charset="-122"/>
              </a:rPr>
              <a:t>支持主流浏览器</a:t>
            </a:r>
          </a:p>
          <a:p>
            <a:pPr marL="565151" lvl="2">
              <a:buClr>
                <a:schemeClr val="folHlink"/>
              </a:buClr>
              <a:buFont typeface="Wingdings" pitchFamily="2" charset="2"/>
              <a:buChar char="n"/>
              <a:defRPr/>
            </a:pPr>
            <a:r>
              <a:rPr lang="zh-CN" altLang="en-US" b="0" dirty="0" smtClean="0">
                <a:latin typeface="微软雅黑" pitchFamily="34" charset="-122"/>
                <a:ea typeface="微软雅黑" pitchFamily="34" charset="-122"/>
              </a:rPr>
              <a:t>移动端：移动</a:t>
            </a:r>
            <a:r>
              <a:rPr lang="en-US" b="0" dirty="0" smtClean="0">
                <a:latin typeface="微软雅黑" pitchFamily="34" charset="-122"/>
                <a:ea typeface="微软雅黑" pitchFamily="34" charset="-122"/>
              </a:rPr>
              <a:t>APP (Android </a:t>
            </a:r>
            <a:r>
              <a:rPr lang="zh-CN" altLang="en-US" b="0" dirty="0" smtClean="0">
                <a:latin typeface="微软雅黑" pitchFamily="34" charset="-122"/>
                <a:ea typeface="微软雅黑" pitchFamily="34" charset="-122"/>
              </a:rPr>
              <a:t>和</a:t>
            </a:r>
            <a:r>
              <a:rPr lang="en-US" b="0" dirty="0" smtClean="0">
                <a:latin typeface="微软雅黑" pitchFamily="34" charset="-122"/>
                <a:ea typeface="微软雅黑" pitchFamily="34" charset="-122"/>
              </a:rPr>
              <a:t>IOS)</a:t>
            </a:r>
            <a:r>
              <a:rPr lang="zh-CN" altLang="en-US" b="0" dirty="0" smtClean="0">
                <a:latin typeface="微软雅黑" pitchFamily="34" charset="-122"/>
                <a:ea typeface="微软雅黑" pitchFamily="34" charset="-122"/>
              </a:rPr>
              <a:t>，微信小程序</a:t>
            </a:r>
          </a:p>
          <a:p>
            <a:pPr marL="565151" lvl="2">
              <a:buClr>
                <a:schemeClr val="folHlink"/>
              </a:buClr>
              <a:buFont typeface="Wingdings" pitchFamily="2" charset="2"/>
              <a:buChar char="n"/>
              <a:defRPr/>
            </a:pPr>
            <a:r>
              <a:rPr lang="zh-CN" altLang="en-US" b="0" dirty="0" smtClean="0">
                <a:latin typeface="微软雅黑" pitchFamily="34" charset="-122"/>
                <a:ea typeface="微软雅黑" pitchFamily="34" charset="-122"/>
              </a:rPr>
              <a:t>数据库：</a:t>
            </a:r>
            <a:r>
              <a:rPr lang="en-US" b="0" dirty="0" smtClean="0">
                <a:latin typeface="微软雅黑" pitchFamily="34" charset="-122"/>
                <a:ea typeface="微软雅黑" pitchFamily="34" charset="-122"/>
              </a:rPr>
              <a:t>Microsoft SQL Server 2016 or higher</a:t>
            </a:r>
            <a:endParaRPr lang="zh-CN" altLang="en-US" b="0" dirty="0" smtClean="0">
              <a:latin typeface="微软雅黑" pitchFamily="34" charset="-122"/>
              <a:ea typeface="微软雅黑" pitchFamily="34" charset="-122"/>
            </a:endParaRPr>
          </a:p>
          <a:p>
            <a:pPr marL="565151" lvl="2">
              <a:buClr>
                <a:schemeClr val="folHlink"/>
              </a:buClr>
              <a:buFont typeface="Wingdings" pitchFamily="2" charset="2"/>
              <a:buChar char="n"/>
              <a:defRPr/>
            </a:pPr>
            <a:r>
              <a:rPr lang="zh-CN" altLang="en-US" b="0" dirty="0" smtClean="0">
                <a:latin typeface="微软雅黑" pitchFamily="34" charset="-122"/>
                <a:ea typeface="微软雅黑" pitchFamily="34" charset="-122"/>
              </a:rPr>
              <a:t>报表工具：</a:t>
            </a:r>
            <a:r>
              <a:rPr lang="en-US" b="0" dirty="0" smtClean="0">
                <a:latin typeface="微软雅黑" pitchFamily="34" charset="-122"/>
                <a:ea typeface="微软雅黑" pitchFamily="34" charset="-122"/>
              </a:rPr>
              <a:t>Crystal Report </a:t>
            </a:r>
            <a:endParaRPr lang="zh-CN" altLang="en-US" b="0" dirty="0" smtClean="0">
              <a:latin typeface="微软雅黑" pitchFamily="34" charset="-122"/>
              <a:ea typeface="微软雅黑" pitchFamily="34" charset="-122"/>
            </a:endParaRPr>
          </a:p>
          <a:p>
            <a:pPr marL="565151" lvl="2">
              <a:buClr>
                <a:schemeClr val="folHlink"/>
              </a:buClr>
              <a:buFont typeface="Wingdings" pitchFamily="2" charset="2"/>
              <a:buChar char="n"/>
              <a:defRPr/>
            </a:pPr>
            <a:r>
              <a:rPr lang="zh-CN" altLang="en-US" b="0" dirty="0" smtClean="0">
                <a:latin typeface="微软雅黑" pitchFamily="34" charset="-122"/>
                <a:ea typeface="微软雅黑" pitchFamily="34" charset="-122"/>
              </a:rPr>
              <a:t>开发语言</a:t>
            </a:r>
            <a:r>
              <a:rPr lang="en-US" b="0" dirty="0" smtClean="0">
                <a:latin typeface="微软雅黑" pitchFamily="34" charset="-122"/>
                <a:ea typeface="微软雅黑" pitchFamily="34" charset="-122"/>
              </a:rPr>
              <a:t>: C# </a:t>
            </a:r>
            <a:r>
              <a:rPr lang="zh-CN" altLang="en-US" b="0" dirty="0" smtClean="0">
                <a:latin typeface="微软雅黑" pitchFamily="34" charset="-122"/>
                <a:ea typeface="微软雅黑" pitchFamily="34" charset="-122"/>
              </a:rPr>
              <a:t>（非移动端）</a:t>
            </a:r>
          </a:p>
          <a:p>
            <a:pPr marL="565151" lvl="2">
              <a:buClr>
                <a:schemeClr val="folHlink"/>
              </a:buClr>
              <a:buNone/>
              <a:defRPr/>
            </a:pPr>
            <a:endParaRPr lang="en-US" altLang="zh-CN" b="0" kern="0" dirty="0" smtClean="0">
              <a:latin typeface="微软雅黑" pitchFamily="34" charset="-122"/>
              <a:ea typeface="微软雅黑" pitchFamily="34" charset="-122"/>
              <a:cs typeface="Meiryo UI" panose="020B0604030504040204" pitchFamily="50" charset="-128"/>
            </a:endParaRPr>
          </a:p>
          <a:p>
            <a:pPr marL="565151" lvl="2">
              <a:buClr>
                <a:schemeClr val="folHlink"/>
              </a:buClr>
              <a:buNone/>
              <a:defRPr/>
            </a:pPr>
            <a:endParaRPr lang="en-US" altLang="zh-CN" b="0" kern="0" dirty="0" smtClean="0">
              <a:latin typeface="微软雅黑" pitchFamily="34" charset="-122"/>
              <a:ea typeface="微软雅黑" pitchFamily="34" charset="-122"/>
              <a:cs typeface="Meiryo UI" panose="020B0604030504040204" pitchFamily="50" charset="-128"/>
            </a:endParaRPr>
          </a:p>
          <a:p>
            <a:pPr marL="185738" lvl="1" indent="-185738">
              <a:buClr>
                <a:schemeClr val="folHlink"/>
              </a:buClr>
              <a:buFont typeface="Wingdings" pitchFamily="2" charset="2"/>
              <a:buChar char="n"/>
              <a:defRPr/>
            </a:pPr>
            <a:r>
              <a:rPr lang="zh-CN" altLang="en-US" sz="1600" b="0" kern="0" dirty="0" smtClean="0">
                <a:latin typeface="微软雅黑" pitchFamily="34" charset="-122"/>
                <a:ea typeface="微软雅黑" pitchFamily="34" charset="-122"/>
                <a:cs typeface="Meiryo UI" panose="020B0604030504040204" pitchFamily="50" charset="-128"/>
              </a:rPr>
              <a:t>系统架构：（设想）</a:t>
            </a:r>
            <a:endParaRPr lang="en-US" altLang="zh-CN" sz="1600" b="0" kern="0" dirty="0" smtClean="0">
              <a:latin typeface="微软雅黑" pitchFamily="34" charset="-122"/>
              <a:ea typeface="微软雅黑" pitchFamily="34" charset="-122"/>
              <a:cs typeface="Meiryo UI" panose="020B0604030504040204" pitchFamily="50" charset="-128"/>
            </a:endParaRPr>
          </a:p>
          <a:p>
            <a:pPr lvl="1">
              <a:defRPr/>
            </a:pPr>
            <a:endParaRPr lang="en-US" altLang="zh-CN" sz="1200" b="0" kern="0" dirty="0" smtClean="0">
              <a:latin typeface="微软雅黑" pitchFamily="34" charset="-122"/>
              <a:ea typeface="微软雅黑" pitchFamily="34" charset="-122"/>
              <a:cs typeface="Meiryo UI" panose="020B0604030504040204" pitchFamily="50" charset="-128"/>
            </a:endParaRPr>
          </a:p>
        </p:txBody>
      </p:sp>
      <p:grpSp>
        <p:nvGrpSpPr>
          <p:cNvPr id="10" name="组合 9"/>
          <p:cNvGrpSpPr/>
          <p:nvPr/>
        </p:nvGrpSpPr>
        <p:grpSpPr>
          <a:xfrm>
            <a:off x="1465933" y="2174655"/>
            <a:ext cx="7058967" cy="4611931"/>
            <a:chOff x="1465933" y="2174655"/>
            <a:chExt cx="7058967" cy="4611931"/>
          </a:xfrm>
        </p:grpSpPr>
        <p:pic>
          <p:nvPicPr>
            <p:cNvPr id="138242" name="Picture 2"/>
            <p:cNvPicPr>
              <a:picLocks noChangeAspect="1" noChangeArrowheads="1"/>
            </p:cNvPicPr>
            <p:nvPr/>
          </p:nvPicPr>
          <p:blipFill>
            <a:blip r:embed="rId3"/>
            <a:srcRect/>
            <a:stretch>
              <a:fillRect/>
            </a:stretch>
          </p:blipFill>
          <p:spPr bwMode="auto">
            <a:xfrm>
              <a:off x="1465933" y="2174655"/>
              <a:ext cx="7058967" cy="4611931"/>
            </a:xfrm>
            <a:prstGeom prst="rect">
              <a:avLst/>
            </a:prstGeom>
            <a:noFill/>
            <a:ln w="9525">
              <a:noFill/>
              <a:miter lim="800000"/>
              <a:headEnd/>
              <a:tailEnd/>
            </a:ln>
            <a:effectLst/>
          </p:spPr>
        </p:pic>
        <p:sp>
          <p:nvSpPr>
            <p:cNvPr id="9" name="矩形 8"/>
            <p:cNvSpPr/>
            <p:nvPr/>
          </p:nvSpPr>
          <p:spPr>
            <a:xfrm>
              <a:off x="7953396" y="6500834"/>
              <a:ext cx="357190" cy="2857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系统开发模块</a:t>
            </a:r>
            <a:endParaRPr lang="en-US" altLang="ja-JP" dirty="0">
              <a:latin typeface="微软雅黑" pitchFamily="34" charset="-122"/>
              <a:ea typeface="微软雅黑" pitchFamily="34" charset="-122"/>
            </a:endParaRPr>
          </a:p>
        </p:txBody>
      </p:sp>
      <p:sp>
        <p:nvSpPr>
          <p:cNvPr id="29" name="Text Placeholder 3"/>
          <p:cNvSpPr txBox="1">
            <a:spLocks/>
          </p:cNvSpPr>
          <p:nvPr/>
        </p:nvSpPr>
        <p:spPr bwMode="auto">
          <a:xfrm>
            <a:off x="258763" y="549275"/>
            <a:ext cx="9432925" cy="544765"/>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endParaRPr lang="en-US" altLang="zh-CN" sz="1600" b="0" kern="0" dirty="0" smtClean="0">
              <a:latin typeface="微软雅黑" pitchFamily="34" charset="-122"/>
              <a:ea typeface="微软雅黑" pitchFamily="34" charset="-122"/>
              <a:cs typeface="Meiryo UI" panose="020B0604030504040204" pitchFamily="50" charset="-128"/>
            </a:endParaRPr>
          </a:p>
          <a:p>
            <a:pPr lvl="1">
              <a:buNone/>
              <a:defRPr/>
            </a:pPr>
            <a:endParaRPr lang="en-US" altLang="zh-CN" sz="1200" b="0" kern="0" dirty="0" smtClean="0">
              <a:latin typeface="微软雅黑" pitchFamily="34" charset="-122"/>
              <a:ea typeface="微软雅黑" pitchFamily="34" charset="-122"/>
              <a:cs typeface="Meiryo UI" panose="020B0604030504040204" pitchFamily="50" charset="-128"/>
            </a:endParaRPr>
          </a:p>
        </p:txBody>
      </p:sp>
      <p:graphicFrame>
        <p:nvGraphicFramePr>
          <p:cNvPr id="5" name="表格 4"/>
          <p:cNvGraphicFramePr>
            <a:graphicFrameLocks noGrp="1"/>
          </p:cNvGraphicFramePr>
          <p:nvPr/>
        </p:nvGraphicFramePr>
        <p:xfrm>
          <a:off x="258765" y="1112131"/>
          <a:ext cx="9432923" cy="5174389"/>
        </p:xfrm>
        <a:graphic>
          <a:graphicData uri="http://schemas.openxmlformats.org/drawingml/2006/table">
            <a:tbl>
              <a:tblPr/>
              <a:tblGrid>
                <a:gridCol w="2408219"/>
                <a:gridCol w="4071966"/>
                <a:gridCol w="1785950"/>
                <a:gridCol w="1166788"/>
              </a:tblGrid>
              <a:tr h="427022">
                <a:tc>
                  <a:txBody>
                    <a:bodyPr/>
                    <a:lstStyle/>
                    <a:p>
                      <a:pPr algn="ctr" fontAlgn="ctr"/>
                      <a:r>
                        <a:rPr lang="zh-CN" altLang="en-US" sz="1400" b="1" i="0" u="none" strike="noStrike" dirty="0">
                          <a:solidFill>
                            <a:srgbClr val="FFFFFF"/>
                          </a:solidFill>
                          <a:latin typeface="微软雅黑" pitchFamily="34" charset="-122"/>
                          <a:ea typeface="微软雅黑" pitchFamily="34" charset="-122"/>
                        </a:rPr>
                        <a:t>系统模块</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solidFill>
                      <a:srgbClr val="4F81BD"/>
                    </a:solidFill>
                  </a:tcPr>
                </a:tc>
                <a:tc>
                  <a:txBody>
                    <a:bodyPr/>
                    <a:lstStyle/>
                    <a:p>
                      <a:pPr algn="ctr" fontAlgn="ctr"/>
                      <a:r>
                        <a:rPr lang="zh-CN" altLang="en-US" sz="1400" b="1" i="0" u="none" strike="noStrike" dirty="0">
                          <a:solidFill>
                            <a:srgbClr val="FFFFFF"/>
                          </a:solidFill>
                          <a:latin typeface="微软雅黑" pitchFamily="34" charset="-122"/>
                          <a:ea typeface="微软雅黑" pitchFamily="34" charset="-122"/>
                        </a:rPr>
                        <a:t>功能</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solidFill>
                      <a:srgbClr val="4F81BD"/>
                    </a:solidFill>
                  </a:tcPr>
                </a:tc>
                <a:tc>
                  <a:txBody>
                    <a:bodyPr/>
                    <a:lstStyle/>
                    <a:p>
                      <a:pPr algn="ctr" fontAlgn="ctr"/>
                      <a:r>
                        <a:rPr lang="zh-CN" altLang="en-US" sz="1400" b="1" i="0" u="none" strike="noStrike">
                          <a:solidFill>
                            <a:srgbClr val="FFFFFF"/>
                          </a:solidFill>
                          <a:latin typeface="微软雅黑" pitchFamily="34" charset="-122"/>
                          <a:ea typeface="微软雅黑" pitchFamily="34" charset="-122"/>
                        </a:rPr>
                        <a:t>业务角色</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solidFill>
                      <a:srgbClr val="4F81BD"/>
                    </a:solidFill>
                  </a:tcPr>
                </a:tc>
                <a:tc>
                  <a:txBody>
                    <a:bodyPr/>
                    <a:lstStyle/>
                    <a:p>
                      <a:pPr algn="ctr" fontAlgn="ctr"/>
                      <a:r>
                        <a:rPr lang="zh-CN" altLang="en-US" sz="1400" b="1" i="0" u="none" strike="noStrike">
                          <a:solidFill>
                            <a:srgbClr val="FFFFFF"/>
                          </a:solidFill>
                          <a:latin typeface="微软雅黑" pitchFamily="34" charset="-122"/>
                          <a:ea typeface="微软雅黑" pitchFamily="34" charset="-122"/>
                        </a:rPr>
                        <a:t>应用平台</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solidFill>
                      <a:srgbClr val="4F81BD"/>
                    </a:solidFill>
                  </a:tcPr>
                </a:tc>
              </a:tr>
              <a:tr h="775612">
                <a:tc>
                  <a:txBody>
                    <a:bodyPr/>
                    <a:lstStyle/>
                    <a:p>
                      <a:pPr algn="l" fontAlgn="ctr"/>
                      <a:r>
                        <a:rPr lang="zh-CN" altLang="en-US" sz="1400" b="0" i="0" u="none" strike="noStrike" dirty="0">
                          <a:solidFill>
                            <a:srgbClr val="000000"/>
                          </a:solidFill>
                          <a:latin typeface="微软雅黑" pitchFamily="34" charset="-122"/>
                          <a:ea typeface="微软雅黑" pitchFamily="34" charset="-122"/>
                        </a:rPr>
                        <a:t>① 设备运营监管</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数据概览（实施监管）</a:t>
                      </a:r>
                      <a:br>
                        <a:rPr lang="zh-CN" altLang="en-US" sz="1400" b="0" i="0" u="none" strike="noStrike">
                          <a:solidFill>
                            <a:srgbClr val="000000"/>
                          </a:solidFill>
                          <a:latin typeface="微软雅黑" pitchFamily="34" charset="-122"/>
                          <a:ea typeface="微软雅黑" pitchFamily="34" charset="-122"/>
                        </a:rPr>
                      </a:b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弹窗报警</a:t>
                      </a:r>
                      <a:br>
                        <a:rPr lang="zh-CN" altLang="en-US" sz="1400" b="0" i="0" u="none" strike="noStrike">
                          <a:solidFill>
                            <a:srgbClr val="000000"/>
                          </a:solidFill>
                          <a:latin typeface="微软雅黑" pitchFamily="34" charset="-122"/>
                          <a:ea typeface="微软雅黑" pitchFamily="34" charset="-122"/>
                        </a:rPr>
                      </a:b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事件处理</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设备科人员</a:t>
                      </a:r>
                      <a:br>
                        <a:rPr lang="zh-CN" altLang="en-US" sz="1400" b="0" i="0" u="none" strike="noStrike">
                          <a:solidFill>
                            <a:srgbClr val="000000"/>
                          </a:solidFill>
                          <a:latin typeface="微软雅黑" pitchFamily="34" charset="-122"/>
                          <a:ea typeface="微软雅黑" pitchFamily="34" charset="-122"/>
                        </a:rPr>
                      </a:b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服务人员</a:t>
                      </a:r>
                      <a:br>
                        <a:rPr lang="zh-CN" altLang="en-US" sz="1400" b="0" i="0" u="none" strike="noStrike">
                          <a:solidFill>
                            <a:srgbClr val="000000"/>
                          </a:solidFill>
                          <a:latin typeface="微软雅黑" pitchFamily="34" charset="-122"/>
                          <a:ea typeface="微软雅黑" pitchFamily="34" charset="-122"/>
                        </a:rPr>
                      </a:b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服务人员主管</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ctr" fontAlgn="ctr"/>
                      <a:r>
                        <a:rPr lang="zh-CN" altLang="en-US" sz="1400" b="0" i="0" u="none" strike="noStrike">
                          <a:solidFill>
                            <a:srgbClr val="000000"/>
                          </a:solidFill>
                          <a:latin typeface="微软雅黑" pitchFamily="34" charset="-122"/>
                          <a:ea typeface="微软雅黑" pitchFamily="34" charset="-122"/>
                        </a:rPr>
                        <a:t>管理大屏</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r>
              <a:tr h="775612">
                <a:tc>
                  <a:txBody>
                    <a:bodyPr/>
                    <a:lstStyle/>
                    <a:p>
                      <a:pPr algn="l" fontAlgn="ctr"/>
                      <a:r>
                        <a:rPr lang="zh-CN" altLang="en-US" sz="1400" b="0" i="0" u="none" strike="noStrike" dirty="0">
                          <a:solidFill>
                            <a:srgbClr val="000000"/>
                          </a:solidFill>
                          <a:latin typeface="微软雅黑" pitchFamily="34" charset="-122"/>
                          <a:ea typeface="微软雅黑" pitchFamily="34" charset="-122"/>
                        </a:rPr>
                        <a:t>② 设备管理决策分析</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资产统计分析</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绩效统计分析</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维修统计分析</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维护统计分析</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设备科人员</a:t>
                      </a:r>
                      <a:br>
                        <a:rPr lang="zh-CN" altLang="en-US" sz="1400" b="0" i="0" u="none" strike="noStrike">
                          <a:solidFill>
                            <a:srgbClr val="000000"/>
                          </a:solidFill>
                          <a:latin typeface="微软雅黑" pitchFamily="34" charset="-122"/>
                          <a:ea typeface="微软雅黑" pitchFamily="34" charset="-122"/>
                        </a:rPr>
                      </a:b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服务人员</a:t>
                      </a:r>
                      <a:br>
                        <a:rPr lang="zh-CN" altLang="en-US" sz="1400" b="0" i="0" u="none" strike="noStrike">
                          <a:solidFill>
                            <a:srgbClr val="000000"/>
                          </a:solidFill>
                          <a:latin typeface="微软雅黑" pitchFamily="34" charset="-122"/>
                          <a:ea typeface="微软雅黑" pitchFamily="34" charset="-122"/>
                        </a:rPr>
                      </a:b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服务人员主管</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ctr" fontAlgn="ctr"/>
                      <a:r>
                        <a:rPr lang="zh-CN" altLang="en-US" sz="1400" b="0" i="0" u="none" strike="noStrike">
                          <a:solidFill>
                            <a:srgbClr val="000000"/>
                          </a:solidFill>
                          <a:latin typeface="微软雅黑" pitchFamily="34" charset="-122"/>
                          <a:ea typeface="微软雅黑" pitchFamily="34" charset="-122"/>
                        </a:rPr>
                        <a:t>管理大屏</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r>
              <a:tr h="775612">
                <a:tc>
                  <a:txBody>
                    <a:bodyPr/>
                    <a:lstStyle/>
                    <a:p>
                      <a:pPr algn="l" fontAlgn="ctr"/>
                      <a:r>
                        <a:rPr lang="zh-CN" altLang="en-US" sz="1400" b="0" i="0" u="none" strike="noStrike">
                          <a:solidFill>
                            <a:srgbClr val="000000"/>
                          </a:solidFill>
                          <a:latin typeface="微软雅黑" pitchFamily="34" charset="-122"/>
                          <a:ea typeface="微软雅黑" pitchFamily="34" charset="-122"/>
                        </a:rPr>
                        <a:t>③ 管理系统</a:t>
                      </a:r>
                      <a:r>
                        <a:rPr lang="en-US" sz="1400" b="0" i="0" u="none" strike="noStrike">
                          <a:solidFill>
                            <a:srgbClr val="000000"/>
                          </a:solidFill>
                          <a:latin typeface="微软雅黑" pitchFamily="34" charset="-122"/>
                          <a:ea typeface="微软雅黑" pitchFamily="34" charset="-122"/>
                        </a:rPr>
                        <a:t>WEB</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运维管理</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设备生命周期管理</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报表管理</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设备科人员</a:t>
                      </a:r>
                      <a:br>
                        <a:rPr lang="zh-CN" altLang="en-US" sz="1400" b="0" i="0" u="none" strike="noStrike">
                          <a:solidFill>
                            <a:srgbClr val="000000"/>
                          </a:solidFill>
                          <a:latin typeface="微软雅黑" pitchFamily="34" charset="-122"/>
                          <a:ea typeface="微软雅黑" pitchFamily="34" charset="-122"/>
                        </a:rPr>
                      </a:b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服务人员</a:t>
                      </a:r>
                      <a:br>
                        <a:rPr lang="zh-CN" altLang="en-US" sz="1400" b="0" i="0" u="none" strike="noStrike">
                          <a:solidFill>
                            <a:srgbClr val="000000"/>
                          </a:solidFill>
                          <a:latin typeface="微软雅黑" pitchFamily="34" charset="-122"/>
                          <a:ea typeface="微软雅黑" pitchFamily="34" charset="-122"/>
                        </a:rPr>
                      </a:b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服务人员主管</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ctr" fontAlgn="ctr"/>
                      <a:r>
                        <a:rPr lang="en-US" sz="1400" b="0" i="0" u="none" strike="noStrike">
                          <a:solidFill>
                            <a:srgbClr val="000000"/>
                          </a:solidFill>
                          <a:latin typeface="微软雅黑" pitchFamily="34" charset="-122"/>
                          <a:ea typeface="微软雅黑" pitchFamily="34" charset="-122"/>
                        </a:rPr>
                        <a:t>PC</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r>
              <a:tr h="392164">
                <a:tc rowSpan="2">
                  <a:txBody>
                    <a:bodyPr/>
                    <a:lstStyle/>
                    <a:p>
                      <a:pPr algn="l" fontAlgn="ctr"/>
                      <a:r>
                        <a:rPr lang="zh-CN" altLang="en-US" sz="1400" b="0" i="0" u="none" strike="noStrike">
                          <a:solidFill>
                            <a:srgbClr val="000000"/>
                          </a:solidFill>
                          <a:latin typeface="微软雅黑" pitchFamily="34" charset="-122"/>
                          <a:ea typeface="微软雅黑" pitchFamily="34" charset="-122"/>
                        </a:rPr>
                        <a:t>④ 管理系统</a:t>
                      </a:r>
                      <a:r>
                        <a:rPr lang="en-US" sz="1400" b="0" i="0" u="none" strike="noStrike">
                          <a:solidFill>
                            <a:srgbClr val="000000"/>
                          </a:solidFill>
                          <a:latin typeface="微软雅黑" pitchFamily="34" charset="-122"/>
                          <a:ea typeface="微软雅黑" pitchFamily="34" charset="-122"/>
                        </a:rPr>
                        <a:t>APP</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提交客户请求</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设备使用人员</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rowSpan="2">
                  <a:txBody>
                    <a:bodyPr/>
                    <a:lstStyle/>
                    <a:p>
                      <a:pPr algn="ctr" fontAlgn="ctr"/>
                      <a:r>
                        <a:rPr lang="zh-CN" altLang="en-US" sz="1400" b="0" i="0" u="none" strike="noStrike">
                          <a:solidFill>
                            <a:srgbClr val="000000"/>
                          </a:solidFill>
                          <a:latin typeface="微软雅黑" pitchFamily="34" charset="-122"/>
                          <a:ea typeface="微软雅黑" pitchFamily="34" charset="-122"/>
                        </a:rPr>
                        <a:t>移动端</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r>
              <a:tr h="967336">
                <a:tc vMerge="1">
                  <a:txBody>
                    <a:bodyPr/>
                    <a:lstStyle/>
                    <a:p>
                      <a:endParaRPr lang="zh-CN" altLang="en-US"/>
                    </a:p>
                  </a:txBody>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审核客户请求（含系统自动触发和人工触发的）</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服务指派与执行</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服务结果审核</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其他</a:t>
                      </a:r>
                      <a:r>
                        <a:rPr lang="en-US" altLang="zh-CN" sz="1400" b="0" i="0" u="none" strike="noStrike" dirty="0">
                          <a:solidFill>
                            <a:srgbClr val="000000"/>
                          </a:solidFill>
                          <a:latin typeface="微软雅黑" pitchFamily="34" charset="-122"/>
                          <a:ea typeface="微软雅黑" pitchFamily="34" charset="-122"/>
                        </a:rPr>
                        <a:t>WEB</a:t>
                      </a:r>
                      <a:r>
                        <a:rPr lang="zh-CN" altLang="en-US" sz="1400" b="0" i="0" u="none" strike="noStrike" dirty="0">
                          <a:solidFill>
                            <a:srgbClr val="000000"/>
                          </a:solidFill>
                          <a:latin typeface="微软雅黑" pitchFamily="34" charset="-122"/>
                          <a:ea typeface="微软雅黑" pitchFamily="34" charset="-122"/>
                        </a:rPr>
                        <a:t>端的功能</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服务人员</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服务人员主管</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设备科人员</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vMerge="1">
                  <a:txBody>
                    <a:bodyPr/>
                    <a:lstStyle/>
                    <a:p>
                      <a:endParaRPr lang="zh-CN" altLang="en-US"/>
                    </a:p>
                  </a:txBody>
                  <a:tcPr/>
                </a:tc>
              </a:tr>
              <a:tr h="392164">
                <a:tc>
                  <a:txBody>
                    <a:bodyPr/>
                    <a:lstStyle/>
                    <a:p>
                      <a:pPr algn="l" fontAlgn="ctr"/>
                      <a:r>
                        <a:rPr lang="zh-CN" altLang="en-US" sz="1400" b="0" i="0" u="none" strike="noStrike">
                          <a:solidFill>
                            <a:srgbClr val="000000"/>
                          </a:solidFill>
                          <a:latin typeface="微软雅黑" pitchFamily="34" charset="-122"/>
                          <a:ea typeface="微软雅黑" pitchFamily="34" charset="-122"/>
                        </a:rPr>
                        <a:t>⑤ 管理系统微信小程序</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a:solidFill>
                            <a:srgbClr val="000000"/>
                          </a:solidFill>
                          <a:latin typeface="微软雅黑" pitchFamily="34" charset="-122"/>
                          <a:ea typeface="微软雅黑" pitchFamily="34" charset="-122"/>
                        </a:rPr>
                        <a:t>· </a:t>
                      </a:r>
                      <a:r>
                        <a:rPr lang="zh-CN" altLang="en-US" sz="1400" b="0" i="0" u="none" strike="noStrike">
                          <a:solidFill>
                            <a:srgbClr val="000000"/>
                          </a:solidFill>
                          <a:latin typeface="微软雅黑" pitchFamily="34" charset="-122"/>
                          <a:ea typeface="微软雅黑" pitchFamily="34" charset="-122"/>
                        </a:rPr>
                        <a:t>提交客户请求</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设备使用人员</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itchFamily="34" charset="-122"/>
                          <a:ea typeface="微软雅黑" pitchFamily="34" charset="-122"/>
                        </a:rPr>
                        <a:t>移动端</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r>
              <a:tr h="583887">
                <a:tc>
                  <a:txBody>
                    <a:bodyPr/>
                    <a:lstStyle/>
                    <a:p>
                      <a:pPr algn="l" fontAlgn="ctr"/>
                      <a:r>
                        <a:rPr lang="zh-CN" altLang="en-US" sz="1400" b="0" i="0" u="none" strike="noStrike" dirty="0">
                          <a:solidFill>
                            <a:srgbClr val="000000"/>
                          </a:solidFill>
                          <a:latin typeface="微软雅黑" pitchFamily="34" charset="-122"/>
                          <a:ea typeface="微软雅黑" pitchFamily="34" charset="-122"/>
                        </a:rPr>
                        <a:t>⑥ 系统接口</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业务系统接口（医院内网）</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设备系统接口（医院内网）</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服务人员</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服务人员主管</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itchFamily="34" charset="-122"/>
                          <a:ea typeface="微软雅黑" pitchFamily="34" charset="-122"/>
                        </a:rPr>
                        <a:t>医院内网</a:t>
                      </a:r>
                    </a:p>
                  </a:txBody>
                  <a:tcPr marL="7152" marR="7152" marT="715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系统角色及定义</a:t>
            </a:r>
            <a:endParaRPr lang="en-US" altLang="ja-JP" dirty="0">
              <a:latin typeface="微软雅黑" pitchFamily="34" charset="-122"/>
              <a:ea typeface="微软雅黑" pitchFamily="34" charset="-122"/>
            </a:endParaRPr>
          </a:p>
        </p:txBody>
      </p:sp>
      <p:sp>
        <p:nvSpPr>
          <p:cNvPr id="29" name="Text Placeholder 3"/>
          <p:cNvSpPr txBox="1">
            <a:spLocks/>
          </p:cNvSpPr>
          <p:nvPr/>
        </p:nvSpPr>
        <p:spPr bwMode="auto">
          <a:xfrm>
            <a:off x="258763" y="549275"/>
            <a:ext cx="9432925" cy="544765"/>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endParaRPr lang="en-US" altLang="zh-CN" sz="1600" b="0" kern="0" dirty="0" smtClean="0">
              <a:solidFill>
                <a:srgbClr val="C00000"/>
              </a:solidFill>
              <a:latin typeface="微软雅黑" pitchFamily="34" charset="-122"/>
              <a:ea typeface="微软雅黑" pitchFamily="34" charset="-122"/>
              <a:cs typeface="Meiryo UI" panose="020B0604030504040204" pitchFamily="50" charset="-128"/>
            </a:endParaRPr>
          </a:p>
          <a:p>
            <a:pPr lvl="1">
              <a:buNone/>
              <a:defRPr/>
            </a:pPr>
            <a:endParaRPr lang="en-US" altLang="zh-CN" sz="1200" b="0" kern="0" dirty="0" smtClean="0">
              <a:latin typeface="微软雅黑" pitchFamily="34" charset="-122"/>
              <a:ea typeface="微软雅黑" pitchFamily="34" charset="-122"/>
              <a:cs typeface="Meiryo UI" panose="020B0604030504040204" pitchFamily="50" charset="-128"/>
            </a:endParaRPr>
          </a:p>
        </p:txBody>
      </p:sp>
      <p:graphicFrame>
        <p:nvGraphicFramePr>
          <p:cNvPr id="6" name="表格 5"/>
          <p:cNvGraphicFramePr>
            <a:graphicFrameLocks noGrp="1"/>
          </p:cNvGraphicFramePr>
          <p:nvPr/>
        </p:nvGraphicFramePr>
        <p:xfrm>
          <a:off x="380968" y="1285862"/>
          <a:ext cx="9310720" cy="3929088"/>
        </p:xfrm>
        <a:graphic>
          <a:graphicData uri="http://schemas.openxmlformats.org/drawingml/2006/table">
            <a:tbl>
              <a:tblPr/>
              <a:tblGrid>
                <a:gridCol w="1285884"/>
                <a:gridCol w="3357586"/>
                <a:gridCol w="3687174"/>
                <a:gridCol w="980076"/>
              </a:tblGrid>
              <a:tr h="308776">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业务角色</a:t>
                      </a:r>
                      <a:endParaRPr lang="zh-CN" altLang="en-US" sz="1400" b="1" i="0" u="none" strike="noStrike" dirty="0">
                        <a:solidFill>
                          <a:srgbClr val="FFFFFF"/>
                        </a:solidFill>
                        <a:latin typeface="微软雅黑" pitchFamily="34" charset="-122"/>
                        <a:ea typeface="微软雅黑" pitchFamily="34" charset="-122"/>
                      </a:endParaRP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solidFill>
                      <a:srgbClr val="4F81BD"/>
                    </a:solidFill>
                  </a:tcPr>
                </a:tc>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角色定义</a:t>
                      </a:r>
                      <a:endParaRPr lang="zh-CN" altLang="en-US" sz="1400" b="1" i="0" u="none" strike="noStrike" dirty="0">
                        <a:solidFill>
                          <a:srgbClr val="FFFFFF"/>
                        </a:solidFill>
                        <a:latin typeface="微软雅黑" pitchFamily="34" charset="-122"/>
                        <a:ea typeface="微软雅黑" pitchFamily="34" charset="-122"/>
                      </a:endParaRP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solidFill>
                      <a:srgbClr val="4F81BD"/>
                    </a:solidFill>
                  </a:tcPr>
                </a:tc>
                <a:tc>
                  <a:txBody>
                    <a:bodyPr/>
                    <a:lstStyle/>
                    <a:p>
                      <a:pPr algn="ctr" fontAlgn="ctr"/>
                      <a:r>
                        <a:rPr lang="zh-CN" altLang="en-US" sz="1400" b="1" i="0" u="none" strike="noStrike">
                          <a:solidFill>
                            <a:srgbClr val="FFFFFF"/>
                          </a:solidFill>
                          <a:latin typeface="微软雅黑" pitchFamily="34" charset="-122"/>
                          <a:ea typeface="微软雅黑" pitchFamily="34" charset="-122"/>
                        </a:rPr>
                        <a:t>角色职能</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solidFill>
                      <a:srgbClr val="4F81BD"/>
                    </a:solidFill>
                  </a:tcPr>
                </a:tc>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系统角色</a:t>
                      </a:r>
                      <a:endParaRPr lang="zh-CN" altLang="en-US" sz="1400" b="1" i="0" u="none" strike="noStrike" dirty="0">
                        <a:solidFill>
                          <a:srgbClr val="FFFFFF"/>
                        </a:solidFill>
                        <a:latin typeface="微软雅黑" pitchFamily="34" charset="-122"/>
                        <a:ea typeface="微软雅黑" pitchFamily="34" charset="-122"/>
                      </a:endParaRP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solidFill>
                      <a:srgbClr val="4F81BD"/>
                    </a:solidFill>
                  </a:tcPr>
                </a:tc>
              </a:tr>
              <a:tr h="905078">
                <a:tc>
                  <a:txBody>
                    <a:bodyPr/>
                    <a:lstStyle/>
                    <a:p>
                      <a:pPr algn="l" fontAlgn="ctr"/>
                      <a:r>
                        <a:rPr lang="zh-CN" altLang="en-US" sz="1400" b="0" i="0" u="none" strike="noStrike" dirty="0">
                          <a:solidFill>
                            <a:srgbClr val="000000"/>
                          </a:solidFill>
                          <a:latin typeface="微软雅黑" pitchFamily="34" charset="-122"/>
                          <a:ea typeface="微软雅黑" pitchFamily="34" charset="-122"/>
                        </a:rPr>
                        <a:t>设备</a:t>
                      </a:r>
                      <a:r>
                        <a:rPr lang="zh-CN" altLang="en-US" sz="1400" b="0" i="0" u="none" strike="noStrike" dirty="0" smtClean="0">
                          <a:solidFill>
                            <a:srgbClr val="000000"/>
                          </a:solidFill>
                          <a:latin typeface="微软雅黑" pitchFamily="34" charset="-122"/>
                          <a:ea typeface="微软雅黑" pitchFamily="34" charset="-122"/>
                        </a:rPr>
                        <a:t>科人员</a:t>
                      </a:r>
                      <a:endParaRPr lang="zh-CN" altLang="en-US" sz="1400" b="0" i="0" u="none" strike="noStrike" dirty="0">
                        <a:solidFill>
                          <a:srgbClr val="000000"/>
                        </a:solidFill>
                        <a:latin typeface="微软雅黑" pitchFamily="34" charset="-122"/>
                        <a:ea typeface="微软雅黑" pitchFamily="34" charset="-122"/>
                      </a:endParaRP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400" b="0" i="0" u="none" strike="noStrike" dirty="0">
                          <a:solidFill>
                            <a:srgbClr val="000000"/>
                          </a:solidFill>
                          <a:latin typeface="微软雅黑" pitchFamily="34" charset="-122"/>
                          <a:ea typeface="微软雅黑" pitchFamily="34" charset="-122"/>
                        </a:rPr>
                        <a:t>设备科人员（含医院科室级以上管理人员）</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监督医疗设备资产管理的过程及结果</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参考医疗设备资产管理分析数据制定管理决策</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400" b="0" i="0" u="none" strike="noStrike" dirty="0">
                          <a:solidFill>
                            <a:srgbClr val="000000"/>
                          </a:solidFill>
                          <a:latin typeface="微软雅黑" pitchFamily="34" charset="-122"/>
                          <a:ea typeface="微软雅黑" pitchFamily="34" charset="-122"/>
                        </a:rPr>
                        <a:t>超级用户</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905078">
                <a:tc>
                  <a:txBody>
                    <a:bodyPr/>
                    <a:lstStyle/>
                    <a:p>
                      <a:pPr algn="l" fontAlgn="ctr"/>
                      <a:r>
                        <a:rPr lang="zh-CN" altLang="en-US" sz="1400" b="0" i="0" u="none" strike="noStrike" dirty="0">
                          <a:solidFill>
                            <a:srgbClr val="000000"/>
                          </a:solidFill>
                          <a:latin typeface="微软雅黑" pitchFamily="34" charset="-122"/>
                          <a:ea typeface="微软雅黑" pitchFamily="34" charset="-122"/>
                        </a:rPr>
                        <a:t>设备使用人员</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400" b="0" i="0" u="none" strike="noStrike" dirty="0">
                          <a:solidFill>
                            <a:srgbClr val="000000"/>
                          </a:solidFill>
                          <a:latin typeface="微软雅黑" pitchFamily="34" charset="-122"/>
                          <a:ea typeface="微软雅黑" pitchFamily="34" charset="-122"/>
                        </a:rPr>
                        <a:t>各科室使用医疗设备资产的人员</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报修医疗设备资产异常使用状态</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确认医疗设备资产异常状态维修结果</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提交其他客户请求</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400" b="0" i="0" u="none" strike="noStrike" dirty="0">
                          <a:solidFill>
                            <a:srgbClr val="000000"/>
                          </a:solidFill>
                          <a:latin typeface="微软雅黑" pitchFamily="34" charset="-122"/>
                          <a:ea typeface="微软雅黑" pitchFamily="34" charset="-122"/>
                        </a:rPr>
                        <a:t>普通用户</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905078">
                <a:tc>
                  <a:txBody>
                    <a:bodyPr/>
                    <a:lstStyle/>
                    <a:p>
                      <a:pPr algn="l" fontAlgn="ctr"/>
                      <a:r>
                        <a:rPr lang="zh-CN" altLang="en-US" sz="1400" b="0" i="0" u="none" strike="noStrike">
                          <a:solidFill>
                            <a:srgbClr val="000000"/>
                          </a:solidFill>
                          <a:latin typeface="微软雅黑" pitchFamily="34" charset="-122"/>
                          <a:ea typeface="微软雅黑" pitchFamily="34" charset="-122"/>
                        </a:rPr>
                        <a:t>服务人员主管</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400" b="0" i="0" u="none" strike="noStrike" dirty="0">
                          <a:solidFill>
                            <a:srgbClr val="000000"/>
                          </a:solidFill>
                          <a:latin typeface="微软雅黑" pitchFamily="34" charset="-122"/>
                          <a:ea typeface="微软雅黑" pitchFamily="34" charset="-122"/>
                        </a:rPr>
                        <a:t>审核各类人工</a:t>
                      </a:r>
                      <a:r>
                        <a:rPr lang="en-US" altLang="zh-CN" sz="1400" b="0" i="0" u="none" strike="noStrike" dirty="0">
                          <a:solidFill>
                            <a:srgbClr val="000000"/>
                          </a:solidFill>
                          <a:latin typeface="微软雅黑" pitchFamily="34" charset="-122"/>
                          <a:ea typeface="微软雅黑" pitchFamily="34" charset="-122"/>
                        </a:rPr>
                        <a:t>/</a:t>
                      </a:r>
                      <a:r>
                        <a:rPr lang="zh-CN" altLang="en-US" sz="1400" b="0" i="0" u="none" strike="noStrike" dirty="0">
                          <a:solidFill>
                            <a:srgbClr val="000000"/>
                          </a:solidFill>
                          <a:latin typeface="微软雅黑" pitchFamily="34" charset="-122"/>
                          <a:ea typeface="微软雅黑" pitchFamily="34" charset="-122"/>
                        </a:rPr>
                        <a:t>系统发起的客户</a:t>
                      </a:r>
                      <a:r>
                        <a:rPr lang="en-US" altLang="zh-CN" sz="1400" b="0" i="0" u="none" strike="noStrike" dirty="0">
                          <a:solidFill>
                            <a:srgbClr val="000000"/>
                          </a:solidFill>
                          <a:latin typeface="微软雅黑" pitchFamily="34" charset="-122"/>
                          <a:ea typeface="微软雅黑" pitchFamily="34" charset="-122"/>
                        </a:rPr>
                        <a:t>/</a:t>
                      </a:r>
                      <a:r>
                        <a:rPr lang="zh-CN" altLang="en-US" sz="1400" b="0" i="0" u="none" strike="noStrike" dirty="0">
                          <a:solidFill>
                            <a:srgbClr val="000000"/>
                          </a:solidFill>
                          <a:latin typeface="微软雅黑" pitchFamily="34" charset="-122"/>
                          <a:ea typeface="微软雅黑" pitchFamily="34" charset="-122"/>
                        </a:rPr>
                        <a:t>服务请求</a:t>
                      </a:r>
                      <a:br>
                        <a:rPr lang="zh-CN" altLang="en-US" sz="1400" b="0" i="0" u="none" strike="noStrike" dirty="0">
                          <a:solidFill>
                            <a:srgbClr val="000000"/>
                          </a:solidFill>
                          <a:latin typeface="微软雅黑" pitchFamily="34" charset="-122"/>
                          <a:ea typeface="微软雅黑" pitchFamily="34" charset="-122"/>
                        </a:rPr>
                      </a:br>
                      <a:r>
                        <a:rPr lang="zh-CN" altLang="en-US" sz="1400" b="0" i="0" u="none" strike="noStrike" dirty="0">
                          <a:solidFill>
                            <a:srgbClr val="000000"/>
                          </a:solidFill>
                          <a:latin typeface="微软雅黑" pitchFamily="34" charset="-122"/>
                          <a:ea typeface="微软雅黑" pitchFamily="34" charset="-122"/>
                        </a:rPr>
                        <a:t>后分派给对应服务人员，审核服务结果，并对系统进行维护管理的厂家管理人员</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审核客户</a:t>
                      </a:r>
                      <a:r>
                        <a:rPr lang="zh-CN" altLang="en-US" sz="1400" b="0" i="0" u="none" strike="noStrike" dirty="0" smtClean="0">
                          <a:solidFill>
                            <a:srgbClr val="000000"/>
                          </a:solidFill>
                          <a:latin typeface="微软雅黑" pitchFamily="34" charset="-122"/>
                          <a:ea typeface="微软雅黑" pitchFamily="34" charset="-122"/>
                        </a:rPr>
                        <a:t>请求（含作业报告）</a:t>
                      </a:r>
                      <a:r>
                        <a:rPr lang="zh-CN" altLang="en-US" sz="1400" b="0" i="0" u="none" strike="noStrike" dirty="0">
                          <a:solidFill>
                            <a:srgbClr val="000000"/>
                          </a:solidFill>
                          <a:latin typeface="微软雅黑" pitchFamily="34" charset="-122"/>
                          <a:ea typeface="微软雅黑" pitchFamily="34" charset="-122"/>
                        </a:rPr>
                        <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分派客户请求</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执行系统维护及日常系统管理</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400" b="0" i="0" u="none" strike="noStrike" dirty="0">
                          <a:solidFill>
                            <a:srgbClr val="000000"/>
                          </a:solidFill>
                          <a:latin typeface="微软雅黑" pitchFamily="34" charset="-122"/>
                          <a:ea typeface="微软雅黑" pitchFamily="34" charset="-122"/>
                        </a:rPr>
                        <a:t>超级管理员</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905078">
                <a:tc>
                  <a:txBody>
                    <a:bodyPr/>
                    <a:lstStyle/>
                    <a:p>
                      <a:pPr algn="l" fontAlgn="ctr"/>
                      <a:r>
                        <a:rPr lang="zh-CN" altLang="en-US" sz="1400" b="0" i="0" u="none" strike="noStrike">
                          <a:solidFill>
                            <a:srgbClr val="000000"/>
                          </a:solidFill>
                          <a:latin typeface="微软雅黑" pitchFamily="34" charset="-122"/>
                          <a:ea typeface="微软雅黑" pitchFamily="34" charset="-122"/>
                        </a:rPr>
                        <a:t>服务人员</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400" b="0" i="0" u="none" strike="noStrike" dirty="0">
                          <a:solidFill>
                            <a:srgbClr val="000000"/>
                          </a:solidFill>
                          <a:latin typeface="微软雅黑" pitchFamily="34" charset="-122"/>
                          <a:ea typeface="微软雅黑" pitchFamily="34" charset="-122"/>
                        </a:rPr>
                        <a:t>响应各类人工</a:t>
                      </a:r>
                      <a:r>
                        <a:rPr lang="en-US" altLang="zh-CN" sz="1400" b="0" i="0" u="none" strike="noStrike" dirty="0">
                          <a:solidFill>
                            <a:srgbClr val="000000"/>
                          </a:solidFill>
                          <a:latin typeface="微软雅黑" pitchFamily="34" charset="-122"/>
                          <a:ea typeface="微软雅黑" pitchFamily="34" charset="-122"/>
                        </a:rPr>
                        <a:t>/</a:t>
                      </a:r>
                      <a:r>
                        <a:rPr lang="zh-CN" altLang="en-US" sz="1400" b="0" i="0" u="none" strike="noStrike" dirty="0">
                          <a:solidFill>
                            <a:srgbClr val="000000"/>
                          </a:solidFill>
                          <a:latin typeface="微软雅黑" pitchFamily="34" charset="-122"/>
                          <a:ea typeface="微软雅黑" pitchFamily="34" charset="-122"/>
                        </a:rPr>
                        <a:t>系统发起的客户</a:t>
                      </a:r>
                      <a:r>
                        <a:rPr lang="en-US" altLang="zh-CN" sz="1400" b="0" i="0" u="none" strike="noStrike" dirty="0">
                          <a:solidFill>
                            <a:srgbClr val="000000"/>
                          </a:solidFill>
                          <a:latin typeface="微软雅黑" pitchFamily="34" charset="-122"/>
                          <a:ea typeface="微软雅黑" pitchFamily="34" charset="-122"/>
                        </a:rPr>
                        <a:t>/</a:t>
                      </a:r>
                      <a:r>
                        <a:rPr lang="zh-CN" altLang="en-US" sz="1400" b="0" i="0" u="none" strike="noStrike" dirty="0">
                          <a:solidFill>
                            <a:srgbClr val="000000"/>
                          </a:solidFill>
                          <a:latin typeface="微软雅黑" pitchFamily="34" charset="-122"/>
                          <a:ea typeface="微软雅黑" pitchFamily="34" charset="-122"/>
                        </a:rPr>
                        <a:t>服务请求</a:t>
                      </a:r>
                      <a:br>
                        <a:rPr lang="zh-CN" altLang="en-US" sz="1400" b="0" i="0" u="none" strike="noStrike" dirty="0">
                          <a:solidFill>
                            <a:srgbClr val="000000"/>
                          </a:solidFill>
                          <a:latin typeface="微软雅黑" pitchFamily="34" charset="-122"/>
                          <a:ea typeface="微软雅黑" pitchFamily="34" charset="-122"/>
                        </a:rPr>
                      </a:br>
                      <a:r>
                        <a:rPr lang="zh-CN" altLang="en-US" sz="1400" b="0" i="0" u="none" strike="noStrike" dirty="0">
                          <a:solidFill>
                            <a:srgbClr val="000000"/>
                          </a:solidFill>
                          <a:latin typeface="微软雅黑" pitchFamily="34" charset="-122"/>
                          <a:ea typeface="微软雅黑" pitchFamily="34" charset="-122"/>
                        </a:rPr>
                        <a:t>执行对应操作，提交服务结果，并对系统进行维护管理的厂家服务人员</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执行客户</a:t>
                      </a:r>
                      <a:r>
                        <a:rPr lang="zh-CN" altLang="en-US" sz="1400" b="0" i="0" u="none" strike="noStrike" dirty="0" smtClean="0">
                          <a:solidFill>
                            <a:srgbClr val="000000"/>
                          </a:solidFill>
                          <a:latin typeface="微软雅黑" pitchFamily="34" charset="-122"/>
                          <a:ea typeface="微软雅黑" pitchFamily="34" charset="-122"/>
                        </a:rPr>
                        <a:t>请求对应操作</a:t>
                      </a:r>
                      <a:r>
                        <a:rPr lang="zh-CN" altLang="en-US" sz="1400" b="0" i="0" u="none" strike="noStrike" dirty="0">
                          <a:solidFill>
                            <a:srgbClr val="000000"/>
                          </a:solidFill>
                          <a:latin typeface="微软雅黑" pitchFamily="34" charset="-122"/>
                          <a:ea typeface="微软雅黑" pitchFamily="34" charset="-122"/>
                        </a:rPr>
                        <a:t/>
                      </a:r>
                      <a:br>
                        <a:rPr lang="zh-CN" altLang="en-US" sz="1400" b="0" i="0" u="none" strike="noStrike" dirty="0">
                          <a:solidFill>
                            <a:srgbClr val="000000"/>
                          </a:solidFill>
                          <a:latin typeface="微软雅黑" pitchFamily="34" charset="-122"/>
                          <a:ea typeface="微软雅黑" pitchFamily="34" charset="-122"/>
                        </a:rPr>
                      </a:br>
                      <a:r>
                        <a:rPr lang="en-US" altLang="zh-CN" sz="1400" b="0" i="0" u="none" strike="noStrike" dirty="0">
                          <a:solidFill>
                            <a:srgbClr val="000000"/>
                          </a:solidFill>
                          <a:latin typeface="微软雅黑" pitchFamily="34" charset="-122"/>
                          <a:ea typeface="微软雅黑" pitchFamily="34" charset="-122"/>
                        </a:rPr>
                        <a:t>· </a:t>
                      </a:r>
                      <a:r>
                        <a:rPr lang="zh-CN" altLang="en-US" sz="1400" b="0" i="0" u="none" strike="noStrike" dirty="0">
                          <a:solidFill>
                            <a:srgbClr val="000000"/>
                          </a:solidFill>
                          <a:latin typeface="微软雅黑" pitchFamily="34" charset="-122"/>
                          <a:ea typeface="微软雅黑" pitchFamily="34" charset="-122"/>
                        </a:rPr>
                        <a:t>执行系统维护及日常系统管理</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1400" b="0" i="0" u="none" strike="noStrike" dirty="0">
                          <a:solidFill>
                            <a:srgbClr val="000000"/>
                          </a:solidFill>
                          <a:latin typeface="微软雅黑" pitchFamily="34" charset="-122"/>
                          <a:ea typeface="微软雅黑" pitchFamily="34" charset="-122"/>
                        </a:rPr>
                        <a:t>管理员</a:t>
                      </a:r>
                    </a:p>
                  </a:txBody>
                  <a:tcPr marL="6517" marR="6517" marT="6517"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系统角色及定义</a:t>
            </a:r>
            <a:endParaRPr lang="zh-CN" altLang="en-US" dirty="0"/>
          </a:p>
        </p:txBody>
      </p:sp>
      <p:graphicFrame>
        <p:nvGraphicFramePr>
          <p:cNvPr id="8" name="内容占位符 7"/>
          <p:cNvGraphicFramePr>
            <a:graphicFrameLocks noGrp="1"/>
          </p:cNvGraphicFramePr>
          <p:nvPr>
            <p:ph idx="1"/>
          </p:nvPr>
        </p:nvGraphicFramePr>
        <p:xfrm>
          <a:off x="95221" y="642895"/>
          <a:ext cx="9715553" cy="6026460"/>
        </p:xfrm>
        <a:graphic>
          <a:graphicData uri="http://schemas.openxmlformats.org/drawingml/2006/table">
            <a:tbl>
              <a:tblPr/>
              <a:tblGrid>
                <a:gridCol w="785813"/>
                <a:gridCol w="500066"/>
                <a:gridCol w="1076614"/>
                <a:gridCol w="367653"/>
                <a:gridCol w="367653"/>
                <a:gridCol w="367653"/>
                <a:gridCol w="367653"/>
                <a:gridCol w="367653"/>
                <a:gridCol w="367653"/>
                <a:gridCol w="367653"/>
                <a:gridCol w="367653"/>
                <a:gridCol w="367653"/>
                <a:gridCol w="367653"/>
                <a:gridCol w="367653"/>
                <a:gridCol w="367653"/>
                <a:gridCol w="367653"/>
                <a:gridCol w="367653"/>
                <a:gridCol w="367653"/>
                <a:gridCol w="367653"/>
                <a:gridCol w="367653"/>
                <a:gridCol w="367653"/>
                <a:gridCol w="367653"/>
                <a:gridCol w="367653"/>
              </a:tblGrid>
              <a:tr h="157101">
                <a:tc rowSpan="4">
                  <a:txBody>
                    <a:bodyPr/>
                    <a:lstStyle/>
                    <a:p>
                      <a:pPr algn="ctr" fontAlgn="ctr"/>
                      <a:r>
                        <a:rPr lang="zh-CN" altLang="en-US" sz="700" b="1" i="0" u="none" strike="noStrike" dirty="0">
                          <a:solidFill>
                            <a:srgbClr val="FFFFFF"/>
                          </a:solidFill>
                          <a:latin typeface="微软雅黑" pitchFamily="34" charset="-122"/>
                          <a:ea typeface="微软雅黑" pitchFamily="34" charset="-122"/>
                        </a:rPr>
                        <a:t>系统模块</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rowSpan="2" gridSpan="2">
                  <a:txBody>
                    <a:bodyPr/>
                    <a:lstStyle/>
                    <a:p>
                      <a:pPr algn="ctr" fontAlgn="ctr"/>
                      <a:r>
                        <a:rPr lang="zh-CN" altLang="en-US" sz="700" b="1" i="0" u="none" strike="noStrike">
                          <a:solidFill>
                            <a:srgbClr val="FFFFFF"/>
                          </a:solidFill>
                          <a:latin typeface="微软雅黑" pitchFamily="34" charset="-122"/>
                          <a:ea typeface="微软雅黑" pitchFamily="34" charset="-122"/>
                        </a:rPr>
                        <a:t>系统功能</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rowSpan="2" hMerge="1">
                  <a:txBody>
                    <a:bodyPr/>
                    <a:lstStyle/>
                    <a:p>
                      <a:endParaRPr lang="zh-CN" altLang="en-US"/>
                    </a:p>
                  </a:txBody>
                  <a:tcPr/>
                </a:tc>
                <a:tc gridSpan="20">
                  <a:txBody>
                    <a:bodyPr/>
                    <a:lstStyle/>
                    <a:p>
                      <a:pPr algn="ctr" fontAlgn="ctr"/>
                      <a:r>
                        <a:rPr lang="zh-CN" altLang="en-US" sz="700" b="1" i="0" u="none" strike="noStrike">
                          <a:solidFill>
                            <a:srgbClr val="FFFFFF"/>
                          </a:solidFill>
                          <a:latin typeface="微软雅黑" pitchFamily="34" charset="-122"/>
                          <a:ea typeface="微软雅黑" pitchFamily="34" charset="-122"/>
                        </a:rPr>
                        <a:t>角色权限</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7101">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5">
                  <a:txBody>
                    <a:bodyPr/>
                    <a:lstStyle/>
                    <a:p>
                      <a:pPr algn="ctr" fontAlgn="ctr"/>
                      <a:r>
                        <a:rPr lang="zh-CN" altLang="en-US" sz="700" b="1" i="0" u="none" strike="noStrike">
                          <a:solidFill>
                            <a:srgbClr val="FFFFFF"/>
                          </a:solidFill>
                          <a:latin typeface="微软雅黑" pitchFamily="34" charset="-122"/>
                          <a:ea typeface="微软雅黑" pitchFamily="34" charset="-122"/>
                        </a:rPr>
                        <a:t>超级用户</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zh-CN" altLang="en-US" sz="700" b="1" i="0" u="none" strike="noStrike">
                          <a:solidFill>
                            <a:srgbClr val="FFFFFF"/>
                          </a:solidFill>
                          <a:latin typeface="微软雅黑" pitchFamily="34" charset="-122"/>
                          <a:ea typeface="微软雅黑" pitchFamily="34" charset="-122"/>
                        </a:rPr>
                        <a:t>普通用户</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zh-CN" altLang="en-US" sz="700" b="1" i="0" u="none" strike="noStrike">
                          <a:solidFill>
                            <a:srgbClr val="FFFFFF"/>
                          </a:solidFill>
                          <a:latin typeface="微软雅黑" pitchFamily="34" charset="-122"/>
                          <a:ea typeface="微软雅黑" pitchFamily="34" charset="-122"/>
                        </a:rPr>
                        <a:t>超级管理员</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zh-CN" altLang="en-US" sz="700" b="1" i="0" u="none" strike="noStrike">
                          <a:solidFill>
                            <a:srgbClr val="FFFFFF"/>
                          </a:solidFill>
                          <a:latin typeface="微软雅黑" pitchFamily="34" charset="-122"/>
                          <a:ea typeface="微软雅黑" pitchFamily="34" charset="-122"/>
                        </a:rPr>
                        <a:t>管理员</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7101">
                <a:tc vMerge="1">
                  <a:txBody>
                    <a:bodyPr/>
                    <a:lstStyle/>
                    <a:p>
                      <a:endParaRPr lang="zh-CN" altLang="en-US"/>
                    </a:p>
                  </a:txBody>
                  <a:tcPr/>
                </a:tc>
                <a:tc rowSpan="2">
                  <a:txBody>
                    <a:bodyPr/>
                    <a:lstStyle/>
                    <a:p>
                      <a:pPr algn="ctr" fontAlgn="ctr"/>
                      <a:r>
                        <a:rPr lang="en-US" sz="700" b="1" i="0" u="none" strike="noStrike">
                          <a:solidFill>
                            <a:srgbClr val="FFFFFF"/>
                          </a:solidFill>
                          <a:latin typeface="微软雅黑" pitchFamily="34" charset="-122"/>
                          <a:ea typeface="微软雅黑" pitchFamily="34" charset="-122"/>
                        </a:rPr>
                        <a:t>LV1</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rowSpan="2">
                  <a:txBody>
                    <a:bodyPr/>
                    <a:lstStyle/>
                    <a:p>
                      <a:pPr algn="ctr" fontAlgn="ctr"/>
                      <a:r>
                        <a:rPr lang="en-US" sz="700" b="1" i="0" u="none" strike="noStrike">
                          <a:solidFill>
                            <a:srgbClr val="FFFFFF"/>
                          </a:solidFill>
                          <a:latin typeface="微软雅黑" pitchFamily="34" charset="-122"/>
                          <a:ea typeface="微软雅黑" pitchFamily="34" charset="-122"/>
                        </a:rPr>
                        <a:t>LV2</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rowSpan="2">
                  <a:txBody>
                    <a:bodyPr/>
                    <a:lstStyle/>
                    <a:p>
                      <a:pPr algn="ctr" fontAlgn="ctr"/>
                      <a:r>
                        <a:rPr lang="zh-CN" altLang="en-US" sz="700" b="1" i="0" u="none" strike="noStrike">
                          <a:solidFill>
                            <a:srgbClr val="FFFFFF"/>
                          </a:solidFill>
                          <a:latin typeface="微软雅黑" pitchFamily="34" charset="-122"/>
                          <a:ea typeface="微软雅黑" pitchFamily="34" charset="-122"/>
                        </a:rPr>
                        <a:t>可视</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gridSpan="4">
                  <a:txBody>
                    <a:bodyPr/>
                    <a:lstStyle/>
                    <a:p>
                      <a:pPr algn="ctr" fontAlgn="ctr"/>
                      <a:r>
                        <a:rPr lang="zh-CN" altLang="en-US" sz="700" b="1" i="0" u="none" strike="noStrike">
                          <a:solidFill>
                            <a:srgbClr val="FFFFFF"/>
                          </a:solidFill>
                          <a:latin typeface="微软雅黑" pitchFamily="34" charset="-122"/>
                          <a:ea typeface="微软雅黑" pitchFamily="34" charset="-122"/>
                        </a:rPr>
                        <a:t>可操作</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700" b="1" i="0" u="none" strike="noStrike">
                          <a:solidFill>
                            <a:srgbClr val="FFFFFF"/>
                          </a:solidFill>
                          <a:latin typeface="微软雅黑" pitchFamily="34" charset="-122"/>
                          <a:ea typeface="微软雅黑" pitchFamily="34" charset="-122"/>
                        </a:rPr>
                        <a:t>可视</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gridSpan="4">
                  <a:txBody>
                    <a:bodyPr/>
                    <a:lstStyle/>
                    <a:p>
                      <a:pPr algn="ctr" fontAlgn="ctr"/>
                      <a:r>
                        <a:rPr lang="zh-CN" altLang="en-US" sz="700" b="1" i="0" u="none" strike="noStrike">
                          <a:solidFill>
                            <a:srgbClr val="FFFFFF"/>
                          </a:solidFill>
                          <a:latin typeface="微软雅黑" pitchFamily="34" charset="-122"/>
                          <a:ea typeface="微软雅黑" pitchFamily="34" charset="-122"/>
                        </a:rPr>
                        <a:t>可操作</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700" b="1" i="0" u="none" strike="noStrike">
                          <a:solidFill>
                            <a:srgbClr val="FFFFFF"/>
                          </a:solidFill>
                          <a:latin typeface="微软雅黑" pitchFamily="34" charset="-122"/>
                          <a:ea typeface="微软雅黑" pitchFamily="34" charset="-122"/>
                        </a:rPr>
                        <a:t>可视</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gridSpan="4">
                  <a:txBody>
                    <a:bodyPr/>
                    <a:lstStyle/>
                    <a:p>
                      <a:pPr algn="ctr" fontAlgn="ctr"/>
                      <a:r>
                        <a:rPr lang="zh-CN" altLang="en-US" sz="700" b="1" i="0" u="none" strike="noStrike">
                          <a:solidFill>
                            <a:srgbClr val="FFFFFF"/>
                          </a:solidFill>
                          <a:latin typeface="微软雅黑" pitchFamily="34" charset="-122"/>
                          <a:ea typeface="微软雅黑" pitchFamily="34" charset="-122"/>
                        </a:rPr>
                        <a:t>可操作</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700" b="1" i="0" u="none" strike="noStrike">
                          <a:solidFill>
                            <a:srgbClr val="FFFFFF"/>
                          </a:solidFill>
                          <a:latin typeface="微软雅黑" pitchFamily="34" charset="-122"/>
                          <a:ea typeface="微软雅黑" pitchFamily="34" charset="-122"/>
                        </a:rPr>
                        <a:t>可视</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gridSpan="4">
                  <a:txBody>
                    <a:bodyPr/>
                    <a:lstStyle/>
                    <a:p>
                      <a:pPr algn="ctr" fontAlgn="ctr"/>
                      <a:r>
                        <a:rPr lang="zh-CN" altLang="en-US" sz="700" b="1" i="0" u="none" strike="noStrike">
                          <a:solidFill>
                            <a:srgbClr val="FFFFFF"/>
                          </a:solidFill>
                          <a:latin typeface="微软雅黑" pitchFamily="34" charset="-122"/>
                          <a:ea typeface="微软雅黑" pitchFamily="34" charset="-122"/>
                        </a:rPr>
                        <a:t>可操作</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71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增</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查</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改</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删</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vMerge="1">
                  <a:txBody>
                    <a:bodyPr/>
                    <a:lstStyle/>
                    <a:p>
                      <a:endParaRPr lang="zh-CN" altLang="en-US"/>
                    </a:p>
                  </a:txBody>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增</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查</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改</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删</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vMerge="1">
                  <a:txBody>
                    <a:bodyPr/>
                    <a:lstStyle/>
                    <a:p>
                      <a:endParaRPr lang="zh-CN" altLang="en-US"/>
                    </a:p>
                  </a:txBody>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增</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查</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改</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删</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vMerge="1">
                  <a:txBody>
                    <a:bodyPr/>
                    <a:lstStyle/>
                    <a:p>
                      <a:endParaRPr lang="zh-CN" altLang="en-US"/>
                    </a:p>
                  </a:txBody>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增</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查</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改</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fontAlgn="ctr"/>
                      <a:r>
                        <a:rPr lang="zh-CN" altLang="en-US" sz="700" b="1" i="0" u="none" strike="noStrike">
                          <a:solidFill>
                            <a:srgbClr val="FFFFFF"/>
                          </a:solidFill>
                          <a:latin typeface="微软雅黑" pitchFamily="34" charset="-122"/>
                          <a:ea typeface="微软雅黑" pitchFamily="34" charset="-122"/>
                        </a:rPr>
                        <a:t>删</a:t>
                      </a:r>
                    </a:p>
                  </a:txBody>
                  <a:tcPr marL="363" marR="363" marT="3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r>
              <a:tr h="157101">
                <a:tc rowSpan="5">
                  <a:txBody>
                    <a:bodyPr/>
                    <a:lstStyle/>
                    <a:p>
                      <a:pPr algn="ctr" fontAlgn="ctr"/>
                      <a:r>
                        <a:rPr lang="zh-CN" altLang="en-US" sz="700" b="0" i="0" u="none" strike="noStrike">
                          <a:solidFill>
                            <a:srgbClr val="000000"/>
                          </a:solidFill>
                          <a:latin typeface="微软雅黑" pitchFamily="34" charset="-122"/>
                          <a:ea typeface="微软雅黑" pitchFamily="34" charset="-122"/>
                        </a:rPr>
                        <a:t>设备运营监管</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zh-CN" altLang="en-US" sz="700" b="0" i="0" u="none" strike="noStrike">
                          <a:solidFill>
                            <a:srgbClr val="000000"/>
                          </a:solidFill>
                          <a:latin typeface="微软雅黑" pitchFamily="34" charset="-122"/>
                          <a:ea typeface="微软雅黑" pitchFamily="34" charset="-122"/>
                        </a:rPr>
                        <a:t>数据概览</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大屏展示</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rowSpan="2">
                  <a:txBody>
                    <a:bodyPr/>
                    <a:lstStyle/>
                    <a:p>
                      <a:pPr algn="ctr" fontAlgn="ctr"/>
                      <a:r>
                        <a:rPr lang="zh-CN" altLang="en-US" sz="700" b="0" i="0" u="none" strike="noStrike">
                          <a:solidFill>
                            <a:srgbClr val="000000"/>
                          </a:solidFill>
                          <a:latin typeface="微软雅黑" pitchFamily="34" charset="-122"/>
                          <a:ea typeface="微软雅黑" pitchFamily="34" charset="-122"/>
                        </a:rPr>
                        <a:t>弹窗报警</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弹屏提示</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报警操作</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rowSpan="2">
                  <a:txBody>
                    <a:bodyPr/>
                    <a:lstStyle/>
                    <a:p>
                      <a:pPr algn="ctr" fontAlgn="ctr"/>
                      <a:r>
                        <a:rPr lang="zh-CN" altLang="en-US" sz="700" b="0" i="0" u="none" strike="noStrike">
                          <a:solidFill>
                            <a:srgbClr val="000000"/>
                          </a:solidFill>
                          <a:latin typeface="微软雅黑" pitchFamily="34" charset="-122"/>
                          <a:ea typeface="微软雅黑" pitchFamily="34" charset="-122"/>
                        </a:rPr>
                        <a:t>事件处理</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事件显示</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事件操作</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r>
              <a:tr h="157101">
                <a:tc rowSpan="4">
                  <a:txBody>
                    <a:bodyPr/>
                    <a:lstStyle/>
                    <a:p>
                      <a:pPr algn="ctr" fontAlgn="ctr"/>
                      <a:r>
                        <a:rPr lang="zh-CN" altLang="en-US" sz="700" b="0" i="0" u="none" strike="noStrike">
                          <a:solidFill>
                            <a:srgbClr val="000000"/>
                          </a:solidFill>
                          <a:latin typeface="微软雅黑" pitchFamily="34" charset="-122"/>
                          <a:ea typeface="微软雅黑" pitchFamily="34" charset="-122"/>
                        </a:rPr>
                        <a:t>设备管理决策分析</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zh-CN" altLang="en-US" sz="700" b="0" i="0" u="none" strike="noStrike">
                          <a:solidFill>
                            <a:srgbClr val="000000"/>
                          </a:solidFill>
                          <a:latin typeface="微软雅黑" pitchFamily="34" charset="-122"/>
                          <a:ea typeface="微软雅黑" pitchFamily="34" charset="-122"/>
                        </a:rPr>
                        <a:t>资产统计</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报表展示</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a:txBody>
                    <a:bodyPr/>
                    <a:lstStyle/>
                    <a:p>
                      <a:pPr algn="ctr" fontAlgn="ctr"/>
                      <a:r>
                        <a:rPr lang="zh-CN" altLang="en-US" sz="700" b="0" i="0" u="none" strike="noStrike">
                          <a:solidFill>
                            <a:srgbClr val="000000"/>
                          </a:solidFill>
                          <a:latin typeface="微软雅黑" pitchFamily="34" charset="-122"/>
                          <a:ea typeface="微软雅黑" pitchFamily="34" charset="-122"/>
                        </a:rPr>
                        <a:t>绩效统计</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报表展示</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a:txBody>
                    <a:bodyPr/>
                    <a:lstStyle/>
                    <a:p>
                      <a:pPr algn="ctr" fontAlgn="ctr"/>
                      <a:r>
                        <a:rPr lang="zh-CN" altLang="en-US" sz="700" b="0" i="0" u="none" strike="noStrike">
                          <a:solidFill>
                            <a:srgbClr val="000000"/>
                          </a:solidFill>
                          <a:latin typeface="微软雅黑" pitchFamily="34" charset="-122"/>
                          <a:ea typeface="微软雅黑" pitchFamily="34" charset="-122"/>
                        </a:rPr>
                        <a:t>维修统计</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700" b="0" i="0" u="none" strike="noStrike" dirty="0">
                          <a:solidFill>
                            <a:srgbClr val="000000"/>
                          </a:solidFill>
                          <a:latin typeface="微软雅黑" pitchFamily="34" charset="-122"/>
                          <a:ea typeface="微软雅黑" pitchFamily="34" charset="-122"/>
                        </a:rPr>
                        <a:t>报表展示</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a:txBody>
                    <a:bodyPr/>
                    <a:lstStyle/>
                    <a:p>
                      <a:pPr algn="ctr" fontAlgn="ctr"/>
                      <a:r>
                        <a:rPr lang="zh-CN" altLang="en-US" sz="700" b="0" i="0" u="none" strike="noStrike">
                          <a:solidFill>
                            <a:srgbClr val="000000"/>
                          </a:solidFill>
                          <a:latin typeface="微软雅黑" pitchFamily="34" charset="-122"/>
                          <a:ea typeface="微软雅黑" pitchFamily="34" charset="-122"/>
                        </a:rPr>
                        <a:t>维护统计</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报表展示</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r>
              <a:tr h="188077">
                <a:tc>
                  <a:txBody>
                    <a:bodyPr/>
                    <a:lstStyle/>
                    <a:p>
                      <a:pPr algn="ctr" fontAlgn="ctr"/>
                      <a:r>
                        <a:rPr lang="zh-CN" altLang="en-US" sz="700" b="0" i="0" u="none" strike="noStrike">
                          <a:solidFill>
                            <a:srgbClr val="000000"/>
                          </a:solidFill>
                          <a:latin typeface="微软雅黑" pitchFamily="34" charset="-122"/>
                          <a:ea typeface="微软雅黑" pitchFamily="34" charset="-122"/>
                        </a:rPr>
                        <a:t>系统管理</a:t>
                      </a:r>
                      <a:r>
                        <a:rPr lang="en-US" altLang="zh-CN" sz="700" b="0" i="0" u="none" strike="noStrike">
                          <a:solidFill>
                            <a:srgbClr val="000000"/>
                          </a:solidFill>
                          <a:latin typeface="微软雅黑" pitchFamily="34" charset="-122"/>
                          <a:ea typeface="微软雅黑" pitchFamily="34" charset="-122"/>
                        </a:rPr>
                        <a:t>APP</a:t>
                      </a:r>
                      <a:r>
                        <a:rPr lang="zh-CN" altLang="en-US" sz="700" b="0" i="0" u="none" strike="noStrike">
                          <a:solidFill>
                            <a:srgbClr val="000000"/>
                          </a:solidFill>
                          <a:latin typeface="微软雅黑" pitchFamily="34" charset="-122"/>
                          <a:ea typeface="微软雅黑" pitchFamily="34" charset="-122"/>
                        </a:rPr>
                        <a:t>与</a:t>
                      </a:r>
                      <a:br>
                        <a:rPr lang="zh-CN" altLang="en-US" sz="700" b="0" i="0" u="none" strike="noStrike">
                          <a:solidFill>
                            <a:srgbClr val="000000"/>
                          </a:solidFill>
                          <a:latin typeface="微软雅黑" pitchFamily="34" charset="-122"/>
                          <a:ea typeface="微软雅黑" pitchFamily="34" charset="-122"/>
                        </a:rPr>
                      </a:br>
                      <a:r>
                        <a:rPr lang="zh-CN" altLang="en-US" sz="700" b="0" i="0" u="none" strike="noStrike">
                          <a:solidFill>
                            <a:srgbClr val="000000"/>
                          </a:solidFill>
                          <a:latin typeface="微软雅黑" pitchFamily="34" charset="-122"/>
                          <a:ea typeface="微软雅黑" pitchFamily="34" charset="-122"/>
                        </a:rPr>
                        <a:t>微信小程序</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zh-CN" altLang="en-US" sz="700" b="0" i="0" u="none" strike="noStrike">
                          <a:solidFill>
                            <a:srgbClr val="000000"/>
                          </a:solidFill>
                          <a:latin typeface="微软雅黑" pitchFamily="34" charset="-122"/>
                          <a:ea typeface="微软雅黑" pitchFamily="34" charset="-122"/>
                        </a:rPr>
                        <a:t>运维管理</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客户请求提交</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57101">
                <a:tc rowSpan="24">
                  <a:txBody>
                    <a:bodyPr/>
                    <a:lstStyle/>
                    <a:p>
                      <a:pPr algn="ctr" fontAlgn="ctr"/>
                      <a:r>
                        <a:rPr lang="zh-CN" altLang="en-US" sz="700" b="0" i="0" u="none" strike="noStrike">
                          <a:solidFill>
                            <a:srgbClr val="000000"/>
                          </a:solidFill>
                          <a:latin typeface="微软雅黑" pitchFamily="34" charset="-122"/>
                          <a:ea typeface="微软雅黑" pitchFamily="34" charset="-122"/>
                        </a:rPr>
                        <a:t>系统管理</a:t>
                      </a:r>
                      <a:r>
                        <a:rPr lang="en-US" altLang="zh-CN" sz="700" b="0" i="0" u="none" strike="noStrike">
                          <a:solidFill>
                            <a:srgbClr val="000000"/>
                          </a:solidFill>
                          <a:latin typeface="微软雅黑" pitchFamily="34" charset="-122"/>
                          <a:ea typeface="微软雅黑" pitchFamily="34" charset="-122"/>
                        </a:rPr>
                        <a:t>WEB</a:t>
                      </a:r>
                      <a:r>
                        <a:rPr lang="zh-CN" altLang="en-US" sz="700" b="0" i="0" u="none" strike="noStrike">
                          <a:solidFill>
                            <a:srgbClr val="000000"/>
                          </a:solidFill>
                          <a:latin typeface="微软雅黑" pitchFamily="34" charset="-122"/>
                          <a:ea typeface="微软雅黑" pitchFamily="34" charset="-122"/>
                        </a:rPr>
                        <a:t>与</a:t>
                      </a:r>
                      <a:br>
                        <a:rPr lang="zh-CN" altLang="en-US" sz="700" b="0" i="0" u="none" strike="noStrike">
                          <a:solidFill>
                            <a:srgbClr val="000000"/>
                          </a:solidFill>
                          <a:latin typeface="微软雅黑" pitchFamily="34" charset="-122"/>
                          <a:ea typeface="微软雅黑" pitchFamily="34" charset="-122"/>
                        </a:rPr>
                      </a:br>
                      <a:r>
                        <a:rPr lang="zh-CN" altLang="en-US" sz="700" b="0" i="0" u="none" strike="noStrike">
                          <a:solidFill>
                            <a:srgbClr val="000000"/>
                          </a:solidFill>
                          <a:latin typeface="微软雅黑" pitchFamily="34" charset="-122"/>
                          <a:ea typeface="微软雅黑" pitchFamily="34" charset="-122"/>
                        </a:rPr>
                        <a:t>系统管理</a:t>
                      </a:r>
                      <a:r>
                        <a:rPr lang="en-US" altLang="zh-CN" sz="700" b="0" i="0" u="none" strike="noStrike">
                          <a:solidFill>
                            <a:srgbClr val="000000"/>
                          </a:solidFill>
                          <a:latin typeface="微软雅黑" pitchFamily="34" charset="-122"/>
                          <a:ea typeface="微软雅黑" pitchFamily="34" charset="-122"/>
                        </a:rPr>
                        <a:t>APP</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rowSpan="9">
                  <a:txBody>
                    <a:bodyPr/>
                    <a:lstStyle/>
                    <a:p>
                      <a:pPr algn="ctr" fontAlgn="ctr"/>
                      <a:r>
                        <a:rPr lang="zh-CN" altLang="en-US" sz="700" b="0" i="0" u="none" strike="noStrike">
                          <a:solidFill>
                            <a:srgbClr val="000000"/>
                          </a:solidFill>
                          <a:latin typeface="微软雅黑" pitchFamily="34" charset="-122"/>
                          <a:ea typeface="微软雅黑" pitchFamily="34" charset="-122"/>
                        </a:rPr>
                        <a:t>运维管理</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客户请求建立</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客户请求确认</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客户请求指派（派工单）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派工单确认与执行</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作业报告书写提交</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服务凭证书写提交</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dirty="0">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作业报告审核（派工单）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客户请求审核</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客户请求关闭</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rowSpan="14">
                  <a:txBody>
                    <a:bodyPr/>
                    <a:lstStyle/>
                    <a:p>
                      <a:pPr algn="ctr" fontAlgn="ctr"/>
                      <a:r>
                        <a:rPr lang="zh-CN" altLang="en-US" sz="700" b="0" i="0" u="none" strike="noStrike">
                          <a:solidFill>
                            <a:srgbClr val="000000"/>
                          </a:solidFill>
                          <a:latin typeface="微软雅黑" pitchFamily="34" charset="-122"/>
                          <a:ea typeface="微软雅黑" pitchFamily="34" charset="-122"/>
                        </a:rPr>
                        <a:t>生命周期管理</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采购信息</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合同信息</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验收信息</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资产信息</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质控信息</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保养条件设定与保养记录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巡检条件设定与巡检记录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强检条件设定与强检记录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校正条件设定与校正记录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盘点记录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借用记录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调拨记录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报废记录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不良事件记录</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6350" cap="flat" cmpd="sng" algn="ctr">
                      <a:solidFill>
                        <a:srgbClr val="4F81BD"/>
                      </a:solidFill>
                      <a:prstDash val="dot"/>
                      <a:round/>
                      <a:headEnd type="none" w="med" len="med"/>
                      <a:tailEnd type="none" w="med" len="med"/>
                    </a:lnB>
                  </a:tcPr>
                </a:tc>
              </a:tr>
              <a:tr h="157101">
                <a:tc vMerge="1">
                  <a:txBody>
                    <a:bodyPr/>
                    <a:lstStyle/>
                    <a:p>
                      <a:endParaRPr lang="zh-CN" altLang="en-US"/>
                    </a:p>
                  </a:txBody>
                  <a:tcPr/>
                </a:tc>
                <a:tc>
                  <a:txBody>
                    <a:bodyPr/>
                    <a:lstStyle/>
                    <a:p>
                      <a:pPr algn="ctr" fontAlgn="ctr"/>
                      <a:r>
                        <a:rPr lang="zh-CN" altLang="en-US" sz="700" b="0" i="0" u="none" strike="noStrike">
                          <a:solidFill>
                            <a:srgbClr val="000000"/>
                          </a:solidFill>
                          <a:latin typeface="微软雅黑" pitchFamily="34" charset="-122"/>
                          <a:ea typeface="微软雅黑" pitchFamily="34" charset="-122"/>
                        </a:rPr>
                        <a:t>报表管理</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fontAlgn="ctr"/>
                      <a:r>
                        <a:rPr lang="zh-CN" altLang="en-US" sz="700" b="0" i="0" u="none" strike="noStrike">
                          <a:solidFill>
                            <a:srgbClr val="000000"/>
                          </a:solidFill>
                          <a:latin typeface="微软雅黑" pitchFamily="34" charset="-122"/>
                          <a:ea typeface="微软雅黑" pitchFamily="34" charset="-122"/>
                        </a:rPr>
                        <a:t>报表展示</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dirty="0">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12700" cap="flat" cmpd="sng" algn="ctr">
                      <a:solidFill>
                        <a:srgbClr val="4F81BD"/>
                      </a:solidFill>
                      <a:prstDash val="solid"/>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a:solidFill>
                            <a:srgbClr val="FF0000"/>
                          </a:solidFill>
                          <a:latin typeface="微软雅黑" pitchFamily="34" charset="-122"/>
                          <a:ea typeface="微软雅黑" pitchFamily="34" charset="-122"/>
                        </a:rPr>
                        <a:t>Y</a:t>
                      </a:r>
                    </a:p>
                  </a:txBody>
                  <a:tcPr marL="363" marR="363" marT="363" marB="0" anchor="ctr">
                    <a:lnL w="6350" cap="flat" cmpd="sng" algn="ctr">
                      <a:solidFill>
                        <a:srgbClr val="4F81BD"/>
                      </a:solidFill>
                      <a:prstDash val="dot"/>
                      <a:round/>
                      <a:headEnd type="none" w="med" len="med"/>
                      <a:tailEnd type="none" w="med" len="med"/>
                    </a:lnL>
                    <a:lnR w="6350" cap="flat" cmpd="sng" algn="ctr">
                      <a:solidFill>
                        <a:srgbClr val="4F81BD"/>
                      </a:solidFill>
                      <a:prstDash val="dot"/>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fontAlgn="ctr"/>
                      <a:r>
                        <a:rPr lang="en-US" sz="700" b="0" i="0" u="none" strike="noStrike" dirty="0">
                          <a:solidFill>
                            <a:srgbClr val="000000"/>
                          </a:solidFill>
                          <a:latin typeface="微软雅黑" pitchFamily="34" charset="-122"/>
                          <a:ea typeface="微软雅黑" pitchFamily="34" charset="-122"/>
                        </a:rPr>
                        <a:t>N</a:t>
                      </a:r>
                    </a:p>
                  </a:txBody>
                  <a:tcPr marL="363" marR="363" marT="363" marB="0" anchor="ctr">
                    <a:lnL w="6350" cap="flat" cmpd="sng" algn="ctr">
                      <a:solidFill>
                        <a:srgbClr val="4F81BD"/>
                      </a:solidFill>
                      <a:prstDash val="dot"/>
                      <a:round/>
                      <a:headEnd type="none" w="med" len="med"/>
                      <a:tailEnd type="none" w="med" len="med"/>
                    </a:lnL>
                    <a:lnR w="12700" cap="flat" cmpd="sng" algn="ctr">
                      <a:solidFill>
                        <a:srgbClr val="4F81BD"/>
                      </a:solidFill>
                      <a:prstDash val="solid"/>
                      <a:round/>
                      <a:headEnd type="none" w="med" len="med"/>
                      <a:tailEnd type="none" w="med" len="med"/>
                    </a:lnR>
                    <a:lnT w="6350" cap="flat" cmpd="sng" algn="ctr">
                      <a:solidFill>
                        <a:srgbClr val="4F81BD"/>
                      </a:solidFill>
                      <a:prstDash val="dot"/>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1789057" y="3571876"/>
            <a:ext cx="3664009" cy="1500198"/>
          </a:xfrm>
          <a:prstGeom prst="round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8" name="圆角矩形 17"/>
          <p:cNvSpPr/>
          <p:nvPr/>
        </p:nvSpPr>
        <p:spPr>
          <a:xfrm>
            <a:off x="452406" y="951164"/>
            <a:ext cx="3194039" cy="5549670"/>
          </a:xfrm>
          <a:prstGeom prst="round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17" name="圆角矩形 16"/>
          <p:cNvSpPr/>
          <p:nvPr/>
        </p:nvSpPr>
        <p:spPr>
          <a:xfrm>
            <a:off x="5861023" y="951164"/>
            <a:ext cx="3500462" cy="5549670"/>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数据结构关系</a:t>
            </a:r>
            <a:endParaRPr lang="en-US" altLang="ja-JP" dirty="0">
              <a:latin typeface="微软雅黑" pitchFamily="34" charset="-122"/>
              <a:ea typeface="微软雅黑" pitchFamily="34" charset="-122"/>
            </a:endParaRPr>
          </a:p>
        </p:txBody>
      </p:sp>
      <p:sp>
        <p:nvSpPr>
          <p:cNvPr id="29" name="Text Placeholder 3"/>
          <p:cNvSpPr txBox="1">
            <a:spLocks/>
          </p:cNvSpPr>
          <p:nvPr/>
        </p:nvSpPr>
        <p:spPr bwMode="auto">
          <a:xfrm>
            <a:off x="258763" y="549275"/>
            <a:ext cx="9432925" cy="544765"/>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endParaRPr lang="en-US" altLang="zh-CN" sz="1600" b="0" kern="0" dirty="0" smtClean="0">
              <a:latin typeface="微软雅黑" pitchFamily="34" charset="-122"/>
              <a:ea typeface="微软雅黑" pitchFamily="34" charset="-122"/>
              <a:cs typeface="Meiryo UI" panose="020B0604030504040204" pitchFamily="50" charset="-128"/>
            </a:endParaRPr>
          </a:p>
          <a:p>
            <a:pPr lvl="1">
              <a:buNone/>
              <a:defRPr/>
            </a:pPr>
            <a:endParaRPr lang="en-US" altLang="zh-CN" sz="1200" b="0" kern="0" dirty="0" smtClean="0">
              <a:latin typeface="微软雅黑" pitchFamily="34" charset="-122"/>
              <a:ea typeface="微软雅黑" pitchFamily="34" charset="-122"/>
              <a:cs typeface="Meiryo UI" panose="020B0604030504040204" pitchFamily="50" charset="-128"/>
            </a:endParaRPr>
          </a:p>
        </p:txBody>
      </p:sp>
      <p:sp>
        <p:nvSpPr>
          <p:cNvPr id="6" name="圆角矩形 5"/>
          <p:cNvSpPr/>
          <p:nvPr/>
        </p:nvSpPr>
        <p:spPr>
          <a:xfrm>
            <a:off x="6289651" y="1357298"/>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设备资产</a:t>
            </a:r>
          </a:p>
        </p:txBody>
      </p:sp>
      <p:sp>
        <p:nvSpPr>
          <p:cNvPr id="7" name="圆角矩形 6"/>
          <p:cNvSpPr/>
          <p:nvPr/>
        </p:nvSpPr>
        <p:spPr>
          <a:xfrm>
            <a:off x="6289651" y="3143248"/>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服务合同</a:t>
            </a:r>
          </a:p>
        </p:txBody>
      </p:sp>
      <p:sp>
        <p:nvSpPr>
          <p:cNvPr id="8" name="圆角矩形 7"/>
          <p:cNvSpPr/>
          <p:nvPr/>
        </p:nvSpPr>
        <p:spPr>
          <a:xfrm>
            <a:off x="7789849" y="3143248"/>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供应商</a:t>
            </a:r>
          </a:p>
        </p:txBody>
      </p:sp>
      <p:sp>
        <p:nvSpPr>
          <p:cNvPr id="9" name="圆角矩形 8"/>
          <p:cNvSpPr/>
          <p:nvPr/>
        </p:nvSpPr>
        <p:spPr>
          <a:xfrm>
            <a:off x="6289651" y="4929198"/>
            <a:ext cx="1214446" cy="1071570"/>
          </a:xfrm>
          <a:prstGeom prst="roundRect">
            <a:avLst/>
          </a:prstGeom>
          <a:solidFill>
            <a:srgbClr val="99CCFF"/>
          </a:solid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服务费用</a:t>
            </a:r>
          </a:p>
        </p:txBody>
      </p:sp>
      <p:sp>
        <p:nvSpPr>
          <p:cNvPr id="10" name="圆角矩形 9"/>
          <p:cNvSpPr/>
          <p:nvPr/>
        </p:nvSpPr>
        <p:spPr>
          <a:xfrm>
            <a:off x="1431867" y="1214422"/>
            <a:ext cx="1214446" cy="1143008"/>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客户请求</a:t>
            </a:r>
          </a:p>
        </p:txBody>
      </p:sp>
      <p:sp>
        <p:nvSpPr>
          <p:cNvPr id="11" name="圆角矩形 10"/>
          <p:cNvSpPr/>
          <p:nvPr/>
        </p:nvSpPr>
        <p:spPr>
          <a:xfrm>
            <a:off x="717487" y="2643182"/>
            <a:ext cx="1214446" cy="642942"/>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派工单 ①</a:t>
            </a:r>
          </a:p>
        </p:txBody>
      </p:sp>
      <p:sp>
        <p:nvSpPr>
          <p:cNvPr id="12" name="圆角矩形 11"/>
          <p:cNvSpPr/>
          <p:nvPr/>
        </p:nvSpPr>
        <p:spPr>
          <a:xfrm>
            <a:off x="717487" y="3786190"/>
            <a:ext cx="1214446" cy="642942"/>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作业报告 ①</a:t>
            </a:r>
          </a:p>
        </p:txBody>
      </p:sp>
      <p:sp>
        <p:nvSpPr>
          <p:cNvPr id="13" name="圆角矩形 12"/>
          <p:cNvSpPr/>
          <p:nvPr/>
        </p:nvSpPr>
        <p:spPr>
          <a:xfrm>
            <a:off x="717487" y="4929198"/>
            <a:ext cx="1214446" cy="642942"/>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服务凭证 ①</a:t>
            </a:r>
          </a:p>
        </p:txBody>
      </p:sp>
      <p:sp>
        <p:nvSpPr>
          <p:cNvPr id="15" name="圆角矩形 14"/>
          <p:cNvSpPr/>
          <p:nvPr/>
        </p:nvSpPr>
        <p:spPr>
          <a:xfrm>
            <a:off x="4146511" y="5500702"/>
            <a:ext cx="1214446" cy="642942"/>
          </a:xfrm>
          <a:prstGeom prst="roundRect">
            <a:avLst/>
          </a:prstGeom>
          <a:solidFill>
            <a:schemeClr val="accent3">
              <a:lumMod val="85000"/>
            </a:schemeClr>
          </a:solidFill>
          <a:ln w="28575">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最终客户</a:t>
            </a:r>
          </a:p>
        </p:txBody>
      </p:sp>
      <p:sp>
        <p:nvSpPr>
          <p:cNvPr id="16" name="圆角矩形 15"/>
          <p:cNvSpPr/>
          <p:nvPr/>
        </p:nvSpPr>
        <p:spPr>
          <a:xfrm>
            <a:off x="4146511" y="2143116"/>
            <a:ext cx="1214446" cy="642942"/>
          </a:xfrm>
          <a:prstGeom prst="roundRect">
            <a:avLst/>
          </a:prstGeom>
          <a:solidFill>
            <a:schemeClr val="accent3">
              <a:lumMod val="85000"/>
            </a:schemeClr>
          </a:solidFill>
          <a:ln w="28575">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服务人员</a:t>
            </a:r>
          </a:p>
        </p:txBody>
      </p:sp>
      <p:sp>
        <p:nvSpPr>
          <p:cNvPr id="19" name="左右箭头 18"/>
          <p:cNvSpPr/>
          <p:nvPr/>
        </p:nvSpPr>
        <p:spPr>
          <a:xfrm rot="16200000">
            <a:off x="6432526" y="2643183"/>
            <a:ext cx="857257" cy="285752"/>
          </a:xfrm>
          <a:prstGeom prst="leftRightArrow">
            <a:avLst/>
          </a:prstGeom>
          <a:solidFill>
            <a:srgbClr val="0070C0"/>
          </a:solidFill>
          <a:ln w="19050">
            <a:solidFill>
              <a:srgbClr val="B3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1" name="左右箭头 20"/>
          <p:cNvSpPr/>
          <p:nvPr/>
        </p:nvSpPr>
        <p:spPr>
          <a:xfrm rot="13828291">
            <a:off x="7113507" y="2437407"/>
            <a:ext cx="1689771" cy="285752"/>
          </a:xfrm>
          <a:prstGeom prst="leftRightArrow">
            <a:avLst/>
          </a:prstGeom>
          <a:solidFill>
            <a:srgbClr val="0070C0"/>
          </a:solidFill>
          <a:ln w="19050">
            <a:solidFill>
              <a:srgbClr val="B3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2" name="右箭头 21"/>
          <p:cNvSpPr/>
          <p:nvPr/>
        </p:nvSpPr>
        <p:spPr>
          <a:xfrm rot="5400000">
            <a:off x="6442051" y="4500570"/>
            <a:ext cx="857256" cy="285752"/>
          </a:xfrm>
          <a:prstGeom prst="rightArrow">
            <a:avLst/>
          </a:prstGeom>
          <a:solidFill>
            <a:srgbClr val="0070C0"/>
          </a:solidFill>
          <a:ln w="19050">
            <a:solidFill>
              <a:srgbClr val="B3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4" name="圆角矩形 23"/>
          <p:cNvSpPr/>
          <p:nvPr/>
        </p:nvSpPr>
        <p:spPr>
          <a:xfrm>
            <a:off x="2181966" y="3143248"/>
            <a:ext cx="1214446" cy="642942"/>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派工单 ②</a:t>
            </a:r>
          </a:p>
        </p:txBody>
      </p:sp>
      <p:sp>
        <p:nvSpPr>
          <p:cNvPr id="25" name="圆角矩形 24"/>
          <p:cNvSpPr/>
          <p:nvPr/>
        </p:nvSpPr>
        <p:spPr>
          <a:xfrm>
            <a:off x="2181966" y="4286256"/>
            <a:ext cx="1214446" cy="642942"/>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作业报告 ②</a:t>
            </a:r>
            <a:endParaRPr lang="en-US" altLang="zh-CN" sz="1200" dirty="0" smtClean="0">
              <a:solidFill>
                <a:schemeClr val="tx1"/>
              </a:solidFill>
              <a:latin typeface="微软雅黑" pitchFamily="34" charset="-122"/>
              <a:ea typeface="微软雅黑" pitchFamily="34" charset="-122"/>
              <a:cs typeface="Meiryo UI" pitchFamily="50" charset="-128"/>
            </a:endParaRPr>
          </a:p>
        </p:txBody>
      </p:sp>
      <p:sp>
        <p:nvSpPr>
          <p:cNvPr id="26" name="圆角矩形 25"/>
          <p:cNvSpPr/>
          <p:nvPr/>
        </p:nvSpPr>
        <p:spPr>
          <a:xfrm>
            <a:off x="2181966" y="5429264"/>
            <a:ext cx="1214446" cy="642942"/>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服务凭证 ②</a:t>
            </a:r>
          </a:p>
        </p:txBody>
      </p:sp>
      <p:sp>
        <p:nvSpPr>
          <p:cNvPr id="27" name="右箭头 26"/>
          <p:cNvSpPr/>
          <p:nvPr/>
        </p:nvSpPr>
        <p:spPr>
          <a:xfrm rot="5400000">
            <a:off x="1360429" y="2357430"/>
            <a:ext cx="571504" cy="285752"/>
          </a:xfrm>
          <a:prstGeom prst="rightArrow">
            <a:avLst/>
          </a:prstGeom>
          <a:solidFill>
            <a:srgbClr val="00B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28" name="右箭头 27"/>
          <p:cNvSpPr/>
          <p:nvPr/>
        </p:nvSpPr>
        <p:spPr>
          <a:xfrm rot="5400000">
            <a:off x="1003239" y="3429000"/>
            <a:ext cx="714380" cy="285752"/>
          </a:xfrm>
          <a:prstGeom prst="rightArrow">
            <a:avLst/>
          </a:prstGeom>
          <a:solidFill>
            <a:srgbClr val="00B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0" name="右箭头 29"/>
          <p:cNvSpPr/>
          <p:nvPr/>
        </p:nvSpPr>
        <p:spPr>
          <a:xfrm rot="5400000">
            <a:off x="1012763" y="4572008"/>
            <a:ext cx="714380" cy="285752"/>
          </a:xfrm>
          <a:prstGeom prst="rightArrow">
            <a:avLst/>
          </a:prstGeom>
          <a:solidFill>
            <a:srgbClr val="00B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3" name="右箭头 32"/>
          <p:cNvSpPr/>
          <p:nvPr/>
        </p:nvSpPr>
        <p:spPr>
          <a:xfrm rot="5400000">
            <a:off x="1896214" y="2607463"/>
            <a:ext cx="1071570" cy="285752"/>
          </a:xfrm>
          <a:prstGeom prst="rightArrow">
            <a:avLst/>
          </a:prstGeom>
          <a:solidFill>
            <a:srgbClr val="00B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37" name="形状 36"/>
          <p:cNvCxnSpPr>
            <a:stCxn id="26" idx="2"/>
            <a:endCxn id="15" idx="2"/>
          </p:cNvCxnSpPr>
          <p:nvPr/>
        </p:nvCxnSpPr>
        <p:spPr bwMode="auto">
          <a:xfrm rot="16200000" flipH="1">
            <a:off x="3735742" y="5125652"/>
            <a:ext cx="71438" cy="1964545"/>
          </a:xfrm>
          <a:prstGeom prst="bentConnector3">
            <a:avLst>
              <a:gd name="adj1" fmla="val 419998"/>
            </a:avLst>
          </a:prstGeom>
          <a:solidFill>
            <a:schemeClr val="accent1"/>
          </a:solidFill>
          <a:ln w="19050" cap="flat" cmpd="sng" algn="ctr">
            <a:solidFill>
              <a:schemeClr val="accent6"/>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44" name="右箭头 43"/>
          <p:cNvSpPr/>
          <p:nvPr/>
        </p:nvSpPr>
        <p:spPr>
          <a:xfrm rot="10800000">
            <a:off x="3503567" y="2357429"/>
            <a:ext cx="714381" cy="285752"/>
          </a:xfrm>
          <a:prstGeom prst="rightArrow">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45" name="右箭头 44"/>
          <p:cNvSpPr/>
          <p:nvPr/>
        </p:nvSpPr>
        <p:spPr>
          <a:xfrm>
            <a:off x="5289520" y="2357429"/>
            <a:ext cx="714380" cy="285752"/>
          </a:xfrm>
          <a:prstGeom prst="rightArrow">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31" name="右箭头 30"/>
          <p:cNvSpPr/>
          <p:nvPr/>
        </p:nvSpPr>
        <p:spPr>
          <a:xfrm rot="5400000">
            <a:off x="2431999" y="3929066"/>
            <a:ext cx="714380" cy="285752"/>
          </a:xfrm>
          <a:prstGeom prst="rightArrow">
            <a:avLst/>
          </a:prstGeom>
          <a:solidFill>
            <a:srgbClr val="00B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cxnSp>
        <p:nvCxnSpPr>
          <p:cNvPr id="46" name="形状 45"/>
          <p:cNvCxnSpPr>
            <a:stCxn id="13" idx="3"/>
            <a:endCxn id="15" idx="0"/>
          </p:cNvCxnSpPr>
          <p:nvPr/>
        </p:nvCxnSpPr>
        <p:spPr bwMode="auto">
          <a:xfrm>
            <a:off x="1931933" y="5250669"/>
            <a:ext cx="2821801" cy="250033"/>
          </a:xfrm>
          <a:prstGeom prst="bentConnector2">
            <a:avLst/>
          </a:prstGeom>
          <a:solidFill>
            <a:schemeClr val="accent1"/>
          </a:solidFill>
          <a:ln w="19050" cap="flat" cmpd="sng" algn="ctr">
            <a:solidFill>
              <a:schemeClr val="accent6"/>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32" name="右箭头 31"/>
          <p:cNvSpPr/>
          <p:nvPr/>
        </p:nvSpPr>
        <p:spPr>
          <a:xfrm rot="5400000">
            <a:off x="2431999" y="5072074"/>
            <a:ext cx="714380" cy="285752"/>
          </a:xfrm>
          <a:prstGeom prst="rightArrow">
            <a:avLst/>
          </a:prstGeom>
          <a:solidFill>
            <a:srgbClr val="00B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52" name="右箭头 51"/>
          <p:cNvSpPr/>
          <p:nvPr/>
        </p:nvSpPr>
        <p:spPr>
          <a:xfrm>
            <a:off x="3503568" y="5643578"/>
            <a:ext cx="714380" cy="285752"/>
          </a:xfrm>
          <a:prstGeom prst="rightArrow">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53" name="右箭头 52"/>
          <p:cNvSpPr/>
          <p:nvPr/>
        </p:nvSpPr>
        <p:spPr>
          <a:xfrm rot="10800000">
            <a:off x="5289520" y="5643578"/>
            <a:ext cx="714381" cy="285752"/>
          </a:xfrm>
          <a:prstGeom prst="rightArrow">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54" name="TextBox 53"/>
          <p:cNvSpPr txBox="1"/>
          <p:nvPr/>
        </p:nvSpPr>
        <p:spPr>
          <a:xfrm>
            <a:off x="5360956" y="2143116"/>
            <a:ext cx="836585" cy="261610"/>
          </a:xfrm>
          <a:prstGeom prst="rect">
            <a:avLst/>
          </a:prstGeom>
          <a:noFill/>
        </p:spPr>
        <p:txBody>
          <a:bodyPr wrap="square" rtlCol="0">
            <a:spAutoFit/>
          </a:bodyPr>
          <a:lstStyle/>
          <a:p>
            <a:r>
              <a:rPr lang="zh-CN" altLang="en-US" sz="1100" dirty="0" smtClean="0">
                <a:latin typeface="微软雅黑" pitchFamily="34" charset="-122"/>
                <a:ea typeface="微软雅黑" pitchFamily="34" charset="-122"/>
              </a:rPr>
              <a:t>管理</a:t>
            </a:r>
            <a:endParaRPr lang="zh-CN" altLang="en-US" sz="1100" dirty="0">
              <a:latin typeface="微软雅黑" pitchFamily="34" charset="-122"/>
              <a:ea typeface="微软雅黑" pitchFamily="34" charset="-122"/>
            </a:endParaRPr>
          </a:p>
        </p:txBody>
      </p:sp>
      <p:sp>
        <p:nvSpPr>
          <p:cNvPr id="60" name="TextBox 59"/>
          <p:cNvSpPr txBox="1"/>
          <p:nvPr/>
        </p:nvSpPr>
        <p:spPr>
          <a:xfrm>
            <a:off x="3656779" y="2143116"/>
            <a:ext cx="836585" cy="261610"/>
          </a:xfrm>
          <a:prstGeom prst="rect">
            <a:avLst/>
          </a:prstGeom>
          <a:noFill/>
        </p:spPr>
        <p:txBody>
          <a:bodyPr wrap="square" rtlCol="0">
            <a:spAutoFit/>
          </a:bodyPr>
          <a:lstStyle/>
          <a:p>
            <a:r>
              <a:rPr lang="zh-CN" altLang="en-US" sz="1100" dirty="0" smtClean="0">
                <a:latin typeface="微软雅黑" pitchFamily="34" charset="-122"/>
                <a:ea typeface="微软雅黑" pitchFamily="34" charset="-122"/>
              </a:rPr>
              <a:t>管理</a:t>
            </a:r>
            <a:endParaRPr lang="zh-CN" altLang="en-US" sz="1100" dirty="0">
              <a:latin typeface="微软雅黑" pitchFamily="34" charset="-122"/>
              <a:ea typeface="微软雅黑" pitchFamily="34" charset="-122"/>
            </a:endParaRPr>
          </a:p>
        </p:txBody>
      </p:sp>
      <p:sp>
        <p:nvSpPr>
          <p:cNvPr id="61" name="TextBox 60"/>
          <p:cNvSpPr txBox="1"/>
          <p:nvPr/>
        </p:nvSpPr>
        <p:spPr>
          <a:xfrm>
            <a:off x="5381628" y="5441335"/>
            <a:ext cx="836585" cy="261610"/>
          </a:xfrm>
          <a:prstGeom prst="rect">
            <a:avLst/>
          </a:prstGeom>
          <a:noFill/>
        </p:spPr>
        <p:txBody>
          <a:bodyPr wrap="square" rtlCol="0">
            <a:spAutoFit/>
          </a:bodyPr>
          <a:lstStyle/>
          <a:p>
            <a:r>
              <a:rPr lang="zh-CN" altLang="en-US" sz="1100" dirty="0" smtClean="0">
                <a:latin typeface="微软雅黑" pitchFamily="34" charset="-122"/>
                <a:ea typeface="微软雅黑" pitchFamily="34" charset="-122"/>
              </a:rPr>
              <a:t>调阅</a:t>
            </a:r>
            <a:endParaRPr lang="zh-CN" altLang="en-US" sz="1100" dirty="0">
              <a:latin typeface="微软雅黑" pitchFamily="34" charset="-122"/>
              <a:ea typeface="微软雅黑" pitchFamily="34" charset="-122"/>
            </a:endParaRPr>
          </a:p>
        </p:txBody>
      </p:sp>
      <p:sp>
        <p:nvSpPr>
          <p:cNvPr id="62" name="TextBox 61"/>
          <p:cNvSpPr txBox="1"/>
          <p:nvPr/>
        </p:nvSpPr>
        <p:spPr>
          <a:xfrm>
            <a:off x="3656779" y="5441335"/>
            <a:ext cx="836585" cy="261610"/>
          </a:xfrm>
          <a:prstGeom prst="rect">
            <a:avLst/>
          </a:prstGeom>
          <a:noFill/>
        </p:spPr>
        <p:txBody>
          <a:bodyPr wrap="square" rtlCol="0">
            <a:spAutoFit/>
          </a:bodyPr>
          <a:lstStyle/>
          <a:p>
            <a:r>
              <a:rPr lang="zh-CN" altLang="en-US" sz="1100" dirty="0" smtClean="0">
                <a:latin typeface="微软雅黑" pitchFamily="34" charset="-122"/>
                <a:ea typeface="微软雅黑" pitchFamily="34" charset="-122"/>
              </a:rPr>
              <a:t>调阅</a:t>
            </a:r>
            <a:endParaRPr lang="zh-CN" altLang="en-US" sz="1100" dirty="0">
              <a:latin typeface="微软雅黑" pitchFamily="34" charset="-122"/>
              <a:ea typeface="微软雅黑" pitchFamily="34" charset="-122"/>
            </a:endParaRPr>
          </a:p>
        </p:txBody>
      </p:sp>
      <p:sp>
        <p:nvSpPr>
          <p:cNvPr id="63" name="左右箭头 62"/>
          <p:cNvSpPr/>
          <p:nvPr/>
        </p:nvSpPr>
        <p:spPr>
          <a:xfrm rot="10800000">
            <a:off x="7381893" y="3571876"/>
            <a:ext cx="518970" cy="285752"/>
          </a:xfrm>
          <a:prstGeom prst="leftRightArrow">
            <a:avLst/>
          </a:prstGeom>
          <a:solidFill>
            <a:srgbClr val="0070C0"/>
          </a:solidFill>
          <a:ln w="19050">
            <a:solidFill>
              <a:srgbClr val="B3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64" name="TextBox 63"/>
          <p:cNvSpPr txBox="1"/>
          <p:nvPr/>
        </p:nvSpPr>
        <p:spPr>
          <a:xfrm>
            <a:off x="8096272" y="6193057"/>
            <a:ext cx="836585" cy="307777"/>
          </a:xfrm>
          <a:prstGeom prst="rect">
            <a:avLst/>
          </a:prstGeom>
          <a:noFill/>
        </p:spPr>
        <p:txBody>
          <a:bodyPr wrap="square" rtlCol="0">
            <a:spAutoFit/>
          </a:bodyPr>
          <a:lstStyle/>
          <a:p>
            <a:r>
              <a:rPr lang="zh-CN" altLang="en-US" sz="1400" dirty="0" smtClean="0">
                <a:solidFill>
                  <a:schemeClr val="accent5">
                    <a:lumMod val="50000"/>
                  </a:schemeClr>
                </a:solidFill>
                <a:latin typeface="微软雅黑" pitchFamily="34" charset="-122"/>
                <a:ea typeface="微软雅黑" pitchFamily="34" charset="-122"/>
              </a:rPr>
              <a:t>主数据</a:t>
            </a:r>
            <a:endParaRPr lang="zh-CN" altLang="en-US" sz="1400" dirty="0">
              <a:solidFill>
                <a:schemeClr val="accent5">
                  <a:lumMod val="50000"/>
                </a:schemeClr>
              </a:solidFill>
              <a:latin typeface="微软雅黑" pitchFamily="34" charset="-122"/>
              <a:ea typeface="微软雅黑" pitchFamily="34" charset="-122"/>
            </a:endParaRPr>
          </a:p>
        </p:txBody>
      </p:sp>
      <p:sp>
        <p:nvSpPr>
          <p:cNvPr id="65" name="TextBox 64"/>
          <p:cNvSpPr txBox="1"/>
          <p:nvPr/>
        </p:nvSpPr>
        <p:spPr>
          <a:xfrm>
            <a:off x="769009" y="6193057"/>
            <a:ext cx="1020048" cy="307777"/>
          </a:xfrm>
          <a:prstGeom prst="rect">
            <a:avLst/>
          </a:prstGeom>
          <a:noFill/>
        </p:spPr>
        <p:txBody>
          <a:bodyPr wrap="square" rtlCol="0">
            <a:spAutoFit/>
          </a:bodyPr>
          <a:lstStyle/>
          <a:p>
            <a:r>
              <a:rPr lang="zh-CN" altLang="en-US" sz="1400" dirty="0" smtClean="0">
                <a:solidFill>
                  <a:schemeClr val="accent6"/>
                </a:solidFill>
                <a:latin typeface="微软雅黑" pitchFamily="34" charset="-122"/>
                <a:ea typeface="微软雅黑" pitchFamily="34" charset="-122"/>
              </a:rPr>
              <a:t>业务数据</a:t>
            </a:r>
            <a:endParaRPr lang="zh-CN" altLang="en-US" sz="1400" dirty="0">
              <a:solidFill>
                <a:schemeClr val="accent6"/>
              </a:solidFill>
              <a:latin typeface="微软雅黑" pitchFamily="34" charset="-122"/>
              <a:ea typeface="微软雅黑" pitchFamily="34" charset="-122"/>
            </a:endParaRPr>
          </a:p>
        </p:txBody>
      </p:sp>
      <p:cxnSp>
        <p:nvCxnSpPr>
          <p:cNvPr id="71" name="形状 37"/>
          <p:cNvCxnSpPr>
            <a:stCxn id="12" idx="3"/>
            <a:endCxn id="16" idx="2"/>
          </p:cNvCxnSpPr>
          <p:nvPr/>
        </p:nvCxnSpPr>
        <p:spPr bwMode="auto">
          <a:xfrm flipV="1">
            <a:off x="1931933" y="2786058"/>
            <a:ext cx="2821801" cy="1321603"/>
          </a:xfrm>
          <a:prstGeom prst="bentConnector2">
            <a:avLst/>
          </a:prstGeom>
          <a:solidFill>
            <a:schemeClr val="accent1"/>
          </a:solidFill>
          <a:ln w="19050" cap="flat" cmpd="sng" algn="ctr">
            <a:solidFill>
              <a:schemeClr val="accent6"/>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91" name="肘形连接符 90"/>
          <p:cNvCxnSpPr/>
          <p:nvPr/>
        </p:nvCxnSpPr>
        <p:spPr bwMode="auto">
          <a:xfrm flipV="1">
            <a:off x="3396412" y="4107661"/>
            <a:ext cx="342142" cy="250034"/>
          </a:xfrm>
          <a:prstGeom prst="bentConnector3">
            <a:avLst>
              <a:gd name="adj1" fmla="val 96770"/>
            </a:avLst>
          </a:prstGeom>
          <a:solidFill>
            <a:schemeClr val="accent1"/>
          </a:solidFill>
          <a:ln w="19050" cap="flat" cmpd="sng" algn="ctr">
            <a:solidFill>
              <a:schemeClr val="accent2"/>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95" name="圆角矩形 94"/>
          <p:cNvSpPr/>
          <p:nvPr/>
        </p:nvSpPr>
        <p:spPr>
          <a:xfrm>
            <a:off x="4075073" y="4286256"/>
            <a:ext cx="1214446" cy="642942"/>
          </a:xfrm>
          <a:prstGeom prst="roundRect">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零配件</a:t>
            </a:r>
            <a:endParaRPr lang="en-US" altLang="zh-CN" sz="1200" dirty="0" smtClean="0">
              <a:solidFill>
                <a:schemeClr val="tx1"/>
              </a:solidFill>
              <a:latin typeface="微软雅黑" pitchFamily="34" charset="-122"/>
              <a:ea typeface="微软雅黑" pitchFamily="34" charset="-122"/>
              <a:cs typeface="Meiryo UI" pitchFamily="50" charset="-128"/>
            </a:endParaRPr>
          </a:p>
        </p:txBody>
      </p:sp>
      <p:sp>
        <p:nvSpPr>
          <p:cNvPr id="82" name="右箭头 81"/>
          <p:cNvSpPr/>
          <p:nvPr/>
        </p:nvSpPr>
        <p:spPr>
          <a:xfrm rot="10800000">
            <a:off x="3309927" y="4429132"/>
            <a:ext cx="846922" cy="285752"/>
          </a:xfrm>
          <a:prstGeom prst="rightArrow">
            <a:avLst/>
          </a:prstGeom>
          <a:solidFill>
            <a:srgbClr val="00B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96" name="右箭头 95"/>
          <p:cNvSpPr/>
          <p:nvPr/>
        </p:nvSpPr>
        <p:spPr>
          <a:xfrm rot="2097657">
            <a:off x="5133508" y="4936044"/>
            <a:ext cx="1360582" cy="285752"/>
          </a:xfrm>
          <a:prstGeom prst="rightArrow">
            <a:avLst/>
          </a:prstGeom>
          <a:solidFill>
            <a:srgbClr val="B3D9FF"/>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58763" y="1094040"/>
            <a:ext cx="9432925" cy="5549670"/>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zh-CN" altLang="en-US" sz="1200" dirty="0" smtClean="0">
              <a:solidFill>
                <a:schemeClr val="tx1"/>
              </a:solidFill>
              <a:latin typeface="Meiryo UI" pitchFamily="50" charset="-128"/>
              <a:ea typeface="Meiryo UI" pitchFamily="50" charset="-128"/>
              <a:cs typeface="Meiryo UI" pitchFamily="50" charset="-128"/>
            </a:endParaRPr>
          </a:p>
        </p:txBody>
      </p:sp>
      <p:sp>
        <p:nvSpPr>
          <p:cNvPr id="90113" name="Title 1"/>
          <p:cNvSpPr>
            <a:spLocks noGrp="1"/>
          </p:cNvSpPr>
          <p:nvPr>
            <p:ph type="title"/>
          </p:nvPr>
        </p:nvSpPr>
        <p:spPr/>
        <p:txBody>
          <a:bodyPr/>
          <a:lstStyle/>
          <a:p>
            <a:r>
              <a:rPr lang="zh-CN" altLang="en-US" dirty="0" smtClean="0">
                <a:latin typeface="微软雅黑" pitchFamily="34" charset="-122"/>
                <a:ea typeface="微软雅黑" pitchFamily="34" charset="-122"/>
              </a:rPr>
              <a:t>数据结构关系</a:t>
            </a:r>
            <a:endParaRPr lang="en-US" altLang="ja-JP" dirty="0">
              <a:latin typeface="微软雅黑" pitchFamily="34" charset="-122"/>
              <a:ea typeface="微软雅黑" pitchFamily="34" charset="-122"/>
            </a:endParaRPr>
          </a:p>
        </p:txBody>
      </p:sp>
      <p:sp>
        <p:nvSpPr>
          <p:cNvPr id="29" name="Text Placeholder 3"/>
          <p:cNvSpPr txBox="1">
            <a:spLocks/>
          </p:cNvSpPr>
          <p:nvPr/>
        </p:nvSpPr>
        <p:spPr bwMode="auto">
          <a:xfrm>
            <a:off x="258763" y="549275"/>
            <a:ext cx="9432925" cy="544765"/>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endParaRPr lang="en-US" altLang="zh-CN" sz="1600" b="0" kern="0" dirty="0" smtClean="0">
              <a:latin typeface="微软雅黑" pitchFamily="34" charset="-122"/>
              <a:ea typeface="微软雅黑" pitchFamily="34" charset="-122"/>
              <a:cs typeface="Meiryo UI" panose="020B0604030504040204" pitchFamily="50" charset="-128"/>
            </a:endParaRPr>
          </a:p>
          <a:p>
            <a:pPr lvl="1">
              <a:buNone/>
              <a:defRPr/>
            </a:pPr>
            <a:endParaRPr lang="en-US" altLang="zh-CN" sz="1200" b="0" kern="0" dirty="0" smtClean="0">
              <a:latin typeface="微软雅黑" pitchFamily="34" charset="-122"/>
              <a:ea typeface="微软雅黑" pitchFamily="34" charset="-122"/>
              <a:cs typeface="Meiryo UI" panose="020B0604030504040204" pitchFamily="50" charset="-128"/>
            </a:endParaRPr>
          </a:p>
        </p:txBody>
      </p:sp>
      <p:sp>
        <p:nvSpPr>
          <p:cNvPr id="6" name="圆角矩形 5"/>
          <p:cNvSpPr/>
          <p:nvPr/>
        </p:nvSpPr>
        <p:spPr>
          <a:xfrm>
            <a:off x="523844" y="1714488"/>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设备资产</a:t>
            </a:r>
            <a:r>
              <a:rPr lang="en-US" altLang="zh-CN" sz="1200" dirty="0" smtClean="0">
                <a:solidFill>
                  <a:schemeClr val="tx1"/>
                </a:solidFill>
                <a:latin typeface="微软雅黑" pitchFamily="34" charset="-122"/>
                <a:ea typeface="微软雅黑" pitchFamily="34" charset="-122"/>
                <a:cs typeface="Meiryo UI" pitchFamily="50" charset="-128"/>
              </a:rPr>
              <a:t>A</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（设备资产编号）</a:t>
            </a:r>
          </a:p>
        </p:txBody>
      </p:sp>
      <p:sp>
        <p:nvSpPr>
          <p:cNvPr id="64" name="TextBox 63"/>
          <p:cNvSpPr txBox="1"/>
          <p:nvPr/>
        </p:nvSpPr>
        <p:spPr>
          <a:xfrm>
            <a:off x="8096272" y="6264495"/>
            <a:ext cx="836585" cy="307777"/>
          </a:xfrm>
          <a:prstGeom prst="rect">
            <a:avLst/>
          </a:prstGeom>
          <a:noFill/>
        </p:spPr>
        <p:txBody>
          <a:bodyPr wrap="square" rtlCol="0">
            <a:spAutoFit/>
          </a:bodyPr>
          <a:lstStyle/>
          <a:p>
            <a:r>
              <a:rPr lang="zh-CN" altLang="en-US" sz="1400" dirty="0" smtClean="0">
                <a:solidFill>
                  <a:schemeClr val="accent5">
                    <a:lumMod val="50000"/>
                  </a:schemeClr>
                </a:solidFill>
                <a:latin typeface="微软雅黑" pitchFamily="34" charset="-122"/>
                <a:ea typeface="微软雅黑" pitchFamily="34" charset="-122"/>
              </a:rPr>
              <a:t>主数据</a:t>
            </a:r>
            <a:endParaRPr lang="zh-CN" altLang="en-US" sz="1400" dirty="0">
              <a:solidFill>
                <a:schemeClr val="accent5">
                  <a:lumMod val="50000"/>
                </a:schemeClr>
              </a:solidFill>
              <a:latin typeface="微软雅黑" pitchFamily="34" charset="-122"/>
              <a:ea typeface="微软雅黑" pitchFamily="34" charset="-122"/>
            </a:endParaRPr>
          </a:p>
        </p:txBody>
      </p:sp>
      <p:sp>
        <p:nvSpPr>
          <p:cNvPr id="47" name="Text Placeholder 3"/>
          <p:cNvSpPr txBox="1">
            <a:spLocks/>
          </p:cNvSpPr>
          <p:nvPr/>
        </p:nvSpPr>
        <p:spPr bwMode="auto">
          <a:xfrm>
            <a:off x="411163" y="701675"/>
            <a:ext cx="9432925" cy="338554"/>
          </a:xfrm>
          <a:prstGeom prst="rect">
            <a:avLst/>
          </a:prstGeom>
          <a:noFill/>
          <a:ln>
            <a:noFill/>
          </a:ln>
          <a:effectLst/>
          <a:extLst/>
        </p:spPr>
        <p:txBody>
          <a:bodyPr wrap="square">
            <a:spAutoFit/>
          </a:bodyPr>
          <a:lstStyle>
            <a:lvl1pPr marL="185738" indent="-185738" algn="l" rtl="0" eaLnBrk="0" fontAlgn="base" hangingPunct="0">
              <a:spcBef>
                <a:spcPct val="5000"/>
              </a:spcBef>
              <a:spcAft>
                <a:spcPct val="5000"/>
              </a:spcAft>
              <a:buClr>
                <a:schemeClr val="folHlink"/>
              </a:buClr>
              <a:buFont typeface="Wingdings" pitchFamily="2" charset="2"/>
              <a:buChar char="n"/>
              <a:defRPr sz="1800">
                <a:solidFill>
                  <a:schemeClr val="tx1"/>
                </a:solidFill>
                <a:latin typeface="+mn-lt"/>
                <a:ea typeface="+mn-ea"/>
                <a:cs typeface="+mn-cs"/>
              </a:defRPr>
            </a:lvl1pPr>
            <a:lvl2pPr marL="568325" indent="-184150" algn="l" rtl="0" eaLnBrk="0" fontAlgn="base" hangingPunct="0">
              <a:spcBef>
                <a:spcPct val="5000"/>
              </a:spcBef>
              <a:spcAft>
                <a:spcPct val="5000"/>
              </a:spcAft>
              <a:buClr>
                <a:srgbClr val="336799"/>
              </a:buClr>
              <a:buFont typeface="Wingdings" pitchFamily="2" charset="2"/>
              <a:buChar char="§"/>
              <a:defRPr sz="1400">
                <a:solidFill>
                  <a:schemeClr val="tx1"/>
                </a:solidFill>
                <a:latin typeface="+mn-ea"/>
                <a:ea typeface="+mn-ea"/>
              </a:defRPr>
            </a:lvl2pPr>
            <a:lvl3pPr marL="947738" indent="-185738" algn="l" rtl="0" eaLnBrk="0" fontAlgn="base" hangingPunct="0">
              <a:spcBef>
                <a:spcPct val="5000"/>
              </a:spcBef>
              <a:spcAft>
                <a:spcPct val="5000"/>
              </a:spcAft>
              <a:buClr>
                <a:srgbClr val="336799"/>
              </a:buClr>
              <a:buChar char="–"/>
              <a:defRPr sz="1200">
                <a:solidFill>
                  <a:schemeClr val="tx1"/>
                </a:solidFill>
                <a:latin typeface="+mn-ea"/>
                <a:ea typeface="+mn-ea"/>
              </a:defRPr>
            </a:lvl3pPr>
            <a:lvl4pPr marL="1336675" indent="-198438" algn="l" rtl="0" eaLnBrk="0" fontAlgn="base" hangingPunct="0">
              <a:spcBef>
                <a:spcPct val="5000"/>
              </a:spcBef>
              <a:spcAft>
                <a:spcPct val="5000"/>
              </a:spcAft>
              <a:buClr>
                <a:srgbClr val="336799"/>
              </a:buClr>
              <a:defRPr sz="1600">
                <a:solidFill>
                  <a:schemeClr val="tx1"/>
                </a:solidFill>
                <a:latin typeface="+mn-ea"/>
                <a:ea typeface="+mn-ea"/>
              </a:defRPr>
            </a:lvl4pPr>
            <a:lvl5pPr marL="2057400" indent="-228600" algn="l" rtl="0" eaLnBrk="0" fontAlgn="base" hangingPunct="0">
              <a:spcBef>
                <a:spcPct val="5000"/>
              </a:spcBef>
              <a:spcAft>
                <a:spcPct val="5000"/>
              </a:spcAft>
              <a:buChar char="»"/>
              <a:defRPr>
                <a:solidFill>
                  <a:schemeClr val="tx1"/>
                </a:solidFill>
                <a:latin typeface="+mn-ea"/>
                <a:ea typeface="+mn-ea"/>
              </a:defRPr>
            </a:lvl5pPr>
            <a:lvl6pPr marL="2514600" indent="-228600" algn="l" rtl="0" fontAlgn="base">
              <a:spcBef>
                <a:spcPct val="5000"/>
              </a:spcBef>
              <a:spcAft>
                <a:spcPct val="5000"/>
              </a:spcAft>
              <a:buChar char="»"/>
              <a:defRPr>
                <a:solidFill>
                  <a:schemeClr val="tx1"/>
                </a:solidFill>
                <a:latin typeface="+mn-ea"/>
                <a:ea typeface="+mn-ea"/>
              </a:defRPr>
            </a:lvl6pPr>
            <a:lvl7pPr marL="2971800" indent="-228600" algn="l" rtl="0" fontAlgn="base">
              <a:spcBef>
                <a:spcPct val="5000"/>
              </a:spcBef>
              <a:spcAft>
                <a:spcPct val="5000"/>
              </a:spcAft>
              <a:buChar char="»"/>
              <a:defRPr>
                <a:solidFill>
                  <a:schemeClr val="tx1"/>
                </a:solidFill>
                <a:latin typeface="+mn-ea"/>
                <a:ea typeface="+mn-ea"/>
              </a:defRPr>
            </a:lvl7pPr>
            <a:lvl8pPr marL="3429000" indent="-228600" algn="l" rtl="0" fontAlgn="base">
              <a:spcBef>
                <a:spcPct val="5000"/>
              </a:spcBef>
              <a:spcAft>
                <a:spcPct val="5000"/>
              </a:spcAft>
              <a:buChar char="»"/>
              <a:defRPr>
                <a:solidFill>
                  <a:schemeClr val="tx1"/>
                </a:solidFill>
                <a:latin typeface="+mn-ea"/>
                <a:ea typeface="+mn-ea"/>
              </a:defRPr>
            </a:lvl8pPr>
            <a:lvl9pPr marL="3886200" indent="-228600" algn="l" rtl="0" fontAlgn="base">
              <a:spcBef>
                <a:spcPct val="5000"/>
              </a:spcBef>
              <a:spcAft>
                <a:spcPct val="5000"/>
              </a:spcAft>
              <a:buChar char="»"/>
              <a:defRPr>
                <a:solidFill>
                  <a:schemeClr val="tx1"/>
                </a:solidFill>
                <a:latin typeface="+mn-ea"/>
                <a:ea typeface="+mn-ea"/>
              </a:defRPr>
            </a:lvl9pPr>
          </a:lstStyle>
          <a:p>
            <a:pPr marL="185738" lvl="1" indent="-185738">
              <a:buClr>
                <a:schemeClr val="folHlink"/>
              </a:buClr>
              <a:buFont typeface="Wingdings" pitchFamily="2" charset="2"/>
              <a:buChar char="n"/>
              <a:defRPr/>
            </a:pPr>
            <a:r>
              <a:rPr lang="zh-CN" altLang="en-US" sz="1600" b="0" kern="0" dirty="0" smtClean="0">
                <a:latin typeface="微软雅黑" pitchFamily="34" charset="-122"/>
                <a:ea typeface="微软雅黑" pitchFamily="34" charset="-122"/>
                <a:cs typeface="Meiryo UI" panose="020B0604030504040204" pitchFamily="50" charset="-128"/>
              </a:rPr>
              <a:t>主数据名称图标方框内标注 </a:t>
            </a:r>
            <a:r>
              <a:rPr lang="en-US" altLang="zh-CN" sz="1600" b="0" kern="0" dirty="0" smtClean="0">
                <a:latin typeface="微软雅黑" pitchFamily="34" charset="-122"/>
                <a:ea typeface="微软雅黑" pitchFamily="34" charset="-122"/>
                <a:cs typeface="Meiryo UI" panose="020B0604030504040204" pitchFamily="50" charset="-128"/>
              </a:rPr>
              <a:t>-&gt;</a:t>
            </a:r>
            <a:r>
              <a:rPr lang="zh-CN" altLang="en-US" sz="1600" b="0" kern="0" dirty="0" smtClean="0">
                <a:latin typeface="微软雅黑" pitchFamily="34" charset="-122"/>
                <a:ea typeface="微软雅黑" pitchFamily="34" charset="-122"/>
                <a:cs typeface="Meiryo UI" panose="020B0604030504040204" pitchFamily="50" charset="-128"/>
              </a:rPr>
              <a:t>①（主键）</a:t>
            </a:r>
            <a:endParaRPr lang="en-US" altLang="zh-CN" sz="1600" b="0" kern="0" dirty="0" smtClean="0">
              <a:latin typeface="微软雅黑" pitchFamily="34" charset="-122"/>
              <a:ea typeface="微软雅黑" pitchFamily="34" charset="-122"/>
              <a:cs typeface="Meiryo UI" panose="020B0604030504040204" pitchFamily="50" charset="-128"/>
            </a:endParaRPr>
          </a:p>
        </p:txBody>
      </p:sp>
      <p:sp>
        <p:nvSpPr>
          <p:cNvPr id="48" name="圆角矩形 47"/>
          <p:cNvSpPr/>
          <p:nvPr/>
        </p:nvSpPr>
        <p:spPr>
          <a:xfrm>
            <a:off x="2595546" y="1714488"/>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供应商①</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（供应商编号）</a:t>
            </a:r>
          </a:p>
        </p:txBody>
      </p:sp>
      <p:sp>
        <p:nvSpPr>
          <p:cNvPr id="51" name="圆角矩形 50"/>
          <p:cNvSpPr/>
          <p:nvPr/>
        </p:nvSpPr>
        <p:spPr>
          <a:xfrm>
            <a:off x="2595546" y="3286124"/>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供应商①</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（供应商编号）</a:t>
            </a:r>
          </a:p>
        </p:txBody>
      </p:sp>
      <p:sp>
        <p:nvSpPr>
          <p:cNvPr id="55" name="圆角矩形 54"/>
          <p:cNvSpPr/>
          <p:nvPr/>
        </p:nvSpPr>
        <p:spPr>
          <a:xfrm>
            <a:off x="2595546" y="4786322"/>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供应商②</a:t>
            </a:r>
            <a:endParaRPr lang="en-US" altLang="zh-CN" sz="1200" dirty="0" smtClean="0">
              <a:solidFill>
                <a:schemeClr val="tx1"/>
              </a:solidFill>
              <a:latin typeface="微软雅黑" pitchFamily="34" charset="-122"/>
              <a:ea typeface="微软雅黑" pitchFamily="34" charset="-122"/>
              <a:cs typeface="Meiryo UI" pitchFamily="50" charset="-128"/>
            </a:endParaRP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（供应商编号）</a:t>
            </a:r>
          </a:p>
        </p:txBody>
      </p:sp>
      <p:sp>
        <p:nvSpPr>
          <p:cNvPr id="57" name="圆角矩形 56"/>
          <p:cNvSpPr/>
          <p:nvPr/>
        </p:nvSpPr>
        <p:spPr>
          <a:xfrm>
            <a:off x="4738686" y="3286124"/>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服务合同</a:t>
            </a:r>
            <a:r>
              <a:rPr lang="en-US" altLang="zh-CN" sz="1200" dirty="0" smtClean="0">
                <a:solidFill>
                  <a:schemeClr val="tx1"/>
                </a:solidFill>
                <a:latin typeface="微软雅黑" pitchFamily="34" charset="-122"/>
                <a:ea typeface="微软雅黑" pitchFamily="34" charset="-122"/>
                <a:cs typeface="Meiryo UI" pitchFamily="50" charset="-128"/>
              </a:rPr>
              <a:t>B</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（合同系统编号）</a:t>
            </a:r>
          </a:p>
        </p:txBody>
      </p:sp>
      <p:sp>
        <p:nvSpPr>
          <p:cNvPr id="58" name="圆角矩形 57"/>
          <p:cNvSpPr/>
          <p:nvPr/>
        </p:nvSpPr>
        <p:spPr>
          <a:xfrm>
            <a:off x="4738686" y="4786322"/>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服务合同</a:t>
            </a:r>
            <a:r>
              <a:rPr lang="en-US" altLang="zh-CN" sz="1200" dirty="0" smtClean="0">
                <a:solidFill>
                  <a:schemeClr val="tx1"/>
                </a:solidFill>
                <a:latin typeface="微软雅黑" pitchFamily="34" charset="-122"/>
                <a:ea typeface="微软雅黑" pitchFamily="34" charset="-122"/>
                <a:cs typeface="Meiryo UI" pitchFamily="50" charset="-128"/>
              </a:rPr>
              <a:t>C</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（合同系统编号）</a:t>
            </a:r>
          </a:p>
        </p:txBody>
      </p:sp>
      <p:sp>
        <p:nvSpPr>
          <p:cNvPr id="71" name="圆角矩形 70"/>
          <p:cNvSpPr/>
          <p:nvPr/>
        </p:nvSpPr>
        <p:spPr>
          <a:xfrm>
            <a:off x="6881826" y="3286124"/>
            <a:ext cx="1214446" cy="1143008"/>
          </a:xfrm>
          <a:prstGeom prst="roundRect">
            <a:avLst/>
          </a:prstGeom>
          <a:solidFill>
            <a:srgbClr val="99CCFF"/>
          </a:solid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服务费用</a:t>
            </a:r>
            <a:r>
              <a:rPr lang="en-US" altLang="zh-CN" sz="1200" dirty="0" smtClean="0">
                <a:solidFill>
                  <a:schemeClr val="tx1"/>
                </a:solidFill>
                <a:latin typeface="微软雅黑" pitchFamily="34" charset="-122"/>
                <a:ea typeface="微软雅黑" pitchFamily="34" charset="-122"/>
                <a:cs typeface="Meiryo UI" pitchFamily="50" charset="-128"/>
              </a:rPr>
              <a:t>B</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（设备资产编号）</a:t>
            </a:r>
          </a:p>
        </p:txBody>
      </p:sp>
      <p:sp>
        <p:nvSpPr>
          <p:cNvPr id="72" name="圆角矩形 71"/>
          <p:cNvSpPr/>
          <p:nvPr/>
        </p:nvSpPr>
        <p:spPr>
          <a:xfrm>
            <a:off x="6881826" y="4786322"/>
            <a:ext cx="1214446" cy="1143008"/>
          </a:xfrm>
          <a:prstGeom prst="roundRect">
            <a:avLst/>
          </a:prstGeom>
          <a:solidFill>
            <a:srgbClr val="99CCFF"/>
          </a:solid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服务费用</a:t>
            </a:r>
            <a:r>
              <a:rPr lang="en-US" altLang="zh-CN" sz="1200" dirty="0" smtClean="0">
                <a:solidFill>
                  <a:schemeClr val="tx1"/>
                </a:solidFill>
                <a:latin typeface="微软雅黑" pitchFamily="34" charset="-122"/>
                <a:ea typeface="微软雅黑" pitchFamily="34" charset="-122"/>
                <a:cs typeface="Meiryo UI" pitchFamily="50" charset="-128"/>
              </a:rPr>
              <a:t>C</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（设备资产编号）</a:t>
            </a:r>
          </a:p>
        </p:txBody>
      </p:sp>
      <p:cxnSp>
        <p:nvCxnSpPr>
          <p:cNvPr id="76" name="肘形连接符 75"/>
          <p:cNvCxnSpPr>
            <a:stCxn id="6" idx="3"/>
            <a:endCxn id="48" idx="1"/>
          </p:cNvCxnSpPr>
          <p:nvPr/>
        </p:nvCxnSpPr>
        <p:spPr bwMode="auto">
          <a:xfrm>
            <a:off x="1738290" y="2285992"/>
            <a:ext cx="857256" cy="1588"/>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77" name="肘形连接符 76"/>
          <p:cNvCxnSpPr>
            <a:endCxn id="51" idx="1"/>
          </p:cNvCxnSpPr>
          <p:nvPr/>
        </p:nvCxnSpPr>
        <p:spPr bwMode="auto">
          <a:xfrm rot="16200000" flipH="1">
            <a:off x="1595416" y="2857498"/>
            <a:ext cx="1571634" cy="428626"/>
          </a:xfrm>
          <a:prstGeom prst="bentConnector2">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82" name="肘形连接符 76"/>
          <p:cNvCxnSpPr>
            <a:stCxn id="6" idx="3"/>
            <a:endCxn id="55" idx="1"/>
          </p:cNvCxnSpPr>
          <p:nvPr/>
        </p:nvCxnSpPr>
        <p:spPr bwMode="auto">
          <a:xfrm>
            <a:off x="1738290" y="2285992"/>
            <a:ext cx="857256" cy="3071834"/>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85" name="肘形连接符 84"/>
          <p:cNvCxnSpPr>
            <a:stCxn id="48" idx="3"/>
            <a:endCxn id="125" idx="1"/>
          </p:cNvCxnSpPr>
          <p:nvPr/>
        </p:nvCxnSpPr>
        <p:spPr bwMode="auto">
          <a:xfrm>
            <a:off x="3809992" y="2285992"/>
            <a:ext cx="928694" cy="1588"/>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03" name="肘形连接符 102"/>
          <p:cNvCxnSpPr>
            <a:stCxn id="57" idx="1"/>
            <a:endCxn id="51" idx="3"/>
          </p:cNvCxnSpPr>
          <p:nvPr/>
        </p:nvCxnSpPr>
        <p:spPr bwMode="auto">
          <a:xfrm rot="10800000">
            <a:off x="3809992" y="3857628"/>
            <a:ext cx="928694" cy="1588"/>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06" name="肘形连接符 105"/>
          <p:cNvCxnSpPr>
            <a:stCxn id="71" idx="1"/>
            <a:endCxn id="57" idx="3"/>
          </p:cNvCxnSpPr>
          <p:nvPr/>
        </p:nvCxnSpPr>
        <p:spPr bwMode="auto">
          <a:xfrm rot="10800000">
            <a:off x="5953132" y="3857628"/>
            <a:ext cx="928694" cy="1588"/>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10" name="肘形连接符 109"/>
          <p:cNvCxnSpPr>
            <a:stCxn id="58" idx="1"/>
            <a:endCxn id="55" idx="3"/>
          </p:cNvCxnSpPr>
          <p:nvPr/>
        </p:nvCxnSpPr>
        <p:spPr bwMode="auto">
          <a:xfrm rot="10800000">
            <a:off x="3809992" y="5357826"/>
            <a:ext cx="928694" cy="1588"/>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22" name="肘形连接符 121"/>
          <p:cNvCxnSpPr>
            <a:stCxn id="72" idx="1"/>
            <a:endCxn id="58" idx="3"/>
          </p:cNvCxnSpPr>
          <p:nvPr/>
        </p:nvCxnSpPr>
        <p:spPr bwMode="auto">
          <a:xfrm rot="10800000">
            <a:off x="5953132" y="5357826"/>
            <a:ext cx="928694" cy="1588"/>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125" name="圆角矩形 124"/>
          <p:cNvSpPr/>
          <p:nvPr/>
        </p:nvSpPr>
        <p:spPr>
          <a:xfrm>
            <a:off x="4738686" y="1716076"/>
            <a:ext cx="1214446" cy="1143008"/>
          </a:xfrm>
          <a:prstGeom prst="roundRect">
            <a:avLst/>
          </a:prstGeom>
          <a:solidFill>
            <a:srgbClr val="99CC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服务合同</a:t>
            </a:r>
            <a:r>
              <a:rPr lang="en-US" altLang="zh-CN" sz="1200" dirty="0" smtClean="0">
                <a:solidFill>
                  <a:schemeClr val="tx1"/>
                </a:solidFill>
                <a:latin typeface="微软雅黑" pitchFamily="34" charset="-122"/>
                <a:ea typeface="微软雅黑" pitchFamily="34" charset="-122"/>
                <a:cs typeface="Meiryo UI" pitchFamily="50" charset="-128"/>
              </a:rPr>
              <a:t>A</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（合同系统编号）</a:t>
            </a:r>
          </a:p>
        </p:txBody>
      </p:sp>
      <p:cxnSp>
        <p:nvCxnSpPr>
          <p:cNvPr id="126" name="肘形连接符 125"/>
          <p:cNvCxnSpPr>
            <a:stCxn id="127" idx="1"/>
            <a:endCxn id="125" idx="3"/>
          </p:cNvCxnSpPr>
          <p:nvPr/>
        </p:nvCxnSpPr>
        <p:spPr bwMode="auto">
          <a:xfrm rot="10800000" flipV="1">
            <a:off x="5953132" y="2285992"/>
            <a:ext cx="928694" cy="1588"/>
          </a:xfrm>
          <a:prstGeom prst="bentConnector3">
            <a:avLst>
              <a:gd name="adj1" fmla="val 50000"/>
            </a:avLst>
          </a:prstGeom>
          <a:ln>
            <a:solidFill>
              <a:srgbClr val="0070C0"/>
            </a:solidFill>
            <a:headEnd type="none" w="med" len="med"/>
            <a:tailEnd type="none" w="med" len="med"/>
          </a:ln>
          <a:extLs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127" name="圆角矩形 126"/>
          <p:cNvSpPr/>
          <p:nvPr/>
        </p:nvSpPr>
        <p:spPr>
          <a:xfrm>
            <a:off x="6881826" y="1714488"/>
            <a:ext cx="1214446" cy="1143008"/>
          </a:xfrm>
          <a:prstGeom prst="roundRect">
            <a:avLst/>
          </a:prstGeom>
          <a:solidFill>
            <a:srgbClr val="99CCFF"/>
          </a:solid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zh-CN" altLang="en-US" sz="1200" dirty="0" smtClean="0">
                <a:solidFill>
                  <a:schemeClr val="tx1"/>
                </a:solidFill>
                <a:latin typeface="微软雅黑" pitchFamily="34" charset="-122"/>
                <a:ea typeface="微软雅黑" pitchFamily="34" charset="-122"/>
                <a:cs typeface="Meiryo UI" pitchFamily="50" charset="-128"/>
              </a:rPr>
              <a:t>服务费用</a:t>
            </a:r>
            <a:r>
              <a:rPr lang="en-US" altLang="zh-CN" sz="1200" dirty="0" smtClean="0">
                <a:solidFill>
                  <a:schemeClr val="tx1"/>
                </a:solidFill>
                <a:latin typeface="微软雅黑" pitchFamily="34" charset="-122"/>
                <a:ea typeface="微软雅黑" pitchFamily="34" charset="-122"/>
                <a:cs typeface="Meiryo UI" pitchFamily="50" charset="-128"/>
              </a:rPr>
              <a:t>A</a:t>
            </a:r>
          </a:p>
          <a:p>
            <a:pPr algn="ctr">
              <a:lnSpc>
                <a:spcPts val="1000"/>
              </a:lnSpc>
            </a:pPr>
            <a:r>
              <a:rPr lang="zh-CN" altLang="en-US" sz="1000" dirty="0" smtClean="0">
                <a:solidFill>
                  <a:schemeClr val="tx1"/>
                </a:solidFill>
                <a:latin typeface="微软雅黑" pitchFamily="34" charset="-122"/>
                <a:ea typeface="微软雅黑" pitchFamily="34" charset="-122"/>
                <a:cs typeface="Meiryo UI" pitchFamily="50" charset="-128"/>
              </a:rPr>
              <a:t>（设备资产编号）</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A79E99"/>
      </a:lt2>
      <a:accent1>
        <a:srgbClr val="D0A660"/>
      </a:accent1>
      <a:accent2>
        <a:srgbClr val="A79E99"/>
      </a:accent2>
      <a:accent3>
        <a:srgbClr val="FFFFFF"/>
      </a:accent3>
      <a:accent4>
        <a:srgbClr val="000000"/>
      </a:accent4>
      <a:accent5>
        <a:srgbClr val="E4D0B6"/>
      </a:accent5>
      <a:accent6>
        <a:srgbClr val="978F8A"/>
      </a:accent6>
      <a:hlink>
        <a:srgbClr val="F7F2D0"/>
      </a:hlink>
      <a:folHlink>
        <a:srgbClr val="7D0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50000"/>
              <a:lumOff val="50000"/>
            </a:schemeClr>
          </a:solidFill>
        </a:ln>
      </a:spPr>
      <a:bodyPr anchor="ctr"/>
      <a:lstStyle>
        <a:defPPr>
          <a:lnSpc>
            <a:spcPts val="1000"/>
          </a:lnSpc>
          <a:defRPr sz="1200" dirty="0" smtClean="0">
            <a:solidFill>
              <a:schemeClr val="tx1"/>
            </a:solidFill>
            <a:latin typeface="Meiryo UI" pitchFamily="50" charset="-128"/>
            <a:ea typeface="Meiryo UI" pitchFamily="50" charset="-128"/>
            <a:cs typeface="Meiryo UI"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ja-JP" altLang="en-US" sz="800" b="1" i="0" u="none" strike="noStrike" cap="none" normalizeH="0" baseline="0" smtClean="0">
            <a:ln>
              <a:noFill/>
            </a:ln>
            <a:solidFill>
              <a:schemeClr val="tx1"/>
            </a:solidFill>
            <a:effectLst/>
            <a:latin typeface="Times New Roman" pitchFamily="18" charset="0"/>
            <a:ea typeface="HGP創英角ｺﾞｼｯｸUB" pitchFamily="50" charset="-128"/>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最終プロポーザルテンプレート</Template>
  <TotalTime>192689</TotalTime>
  <Words>4581</Words>
  <Application>Microsoft Office PowerPoint</Application>
  <PresentationFormat>A4 纸张(210x297 毫米)</PresentationFormat>
  <Paragraphs>1983</Paragraphs>
  <Slides>30</Slides>
  <Notes>29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Default Design</vt:lpstr>
      <vt:lpstr>Photo Editor Photo</vt:lpstr>
      <vt:lpstr>FMTS医疗设备资产管理系统 业务需求</vt:lpstr>
      <vt:lpstr>目录</vt:lpstr>
      <vt:lpstr>系统开发背景</vt:lpstr>
      <vt:lpstr>系统运行环境与架构</vt:lpstr>
      <vt:lpstr>系统开发模块</vt:lpstr>
      <vt:lpstr>系统角色及定义</vt:lpstr>
      <vt:lpstr>系统角色及定义</vt:lpstr>
      <vt:lpstr>数据结构关系</vt:lpstr>
      <vt:lpstr>数据结构关系</vt:lpstr>
      <vt:lpstr>数据结构关系</vt:lpstr>
      <vt:lpstr>服务模式</vt:lpstr>
      <vt:lpstr>业务流程</vt:lpstr>
      <vt:lpstr>流程符号说明</vt:lpstr>
      <vt:lpstr>客户请求 – 维修</vt:lpstr>
      <vt:lpstr>客户请求 – 其他服务</vt:lpstr>
      <vt:lpstr>业务流程</vt:lpstr>
      <vt:lpstr>计划服务 – 保养</vt:lpstr>
      <vt:lpstr>计划服务 – 巡检</vt:lpstr>
      <vt:lpstr>计划服务 – 强检</vt:lpstr>
      <vt:lpstr>计划服务 – 校正</vt:lpstr>
      <vt:lpstr>业务流程</vt:lpstr>
      <vt:lpstr>服务请求 – 维修</vt:lpstr>
      <vt:lpstr>服务请求 – 其他服务</vt:lpstr>
      <vt:lpstr>服务请求 – 保养</vt:lpstr>
      <vt:lpstr>服务请求 – 巡检</vt:lpstr>
      <vt:lpstr>服务请求 – 强检</vt:lpstr>
      <vt:lpstr>服务请求 – 校正</vt:lpstr>
      <vt:lpstr>服务请求 – 不良事件</vt:lpstr>
      <vt:lpstr>服务请求 – 设备新增</vt:lpstr>
      <vt:lpstr>服务请求 – 生命周期管理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Kaneko, Yukiyo</dc:creator>
  <cp:lastModifiedBy>845m0043</cp:lastModifiedBy>
  <cp:revision>11115</cp:revision>
  <cp:lastPrinted>2018-02-05T01:38:40Z</cp:lastPrinted>
  <dcterms:created xsi:type="dcterms:W3CDTF">2002-10-28T03:23:38Z</dcterms:created>
  <dcterms:modified xsi:type="dcterms:W3CDTF">2019-04-04T07:32:11Z</dcterms:modified>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