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98" r:id="rId3"/>
    <p:sldId id="407" r:id="rId4"/>
    <p:sldId id="421" r:id="rId5"/>
    <p:sldId id="422" r:id="rId6"/>
    <p:sldId id="423" r:id="rId7"/>
    <p:sldId id="424" r:id="rId8"/>
    <p:sldId id="418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10/03/2025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mdd.pptx" TargetMode="External"/><Relationship Id="rId4" Type="http://schemas.openxmlformats.org/officeDocument/2006/relationships/hyperlink" Target="../../generation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dev/siriu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file:///C:\obeo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projects.eclipse.org/projects/modeling.sirius/releases/sirius-desktop-7.4.6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11" Type="http://schemas.openxmlformats.org/officeDocument/2006/relationships/hyperlink" Target="https://www.obeodesigner.com/en/download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adoptium.net/temurin/releases/" TargetMode="External"/><Relationship Id="rId4" Type="http://schemas.openxmlformats.org/officeDocument/2006/relationships/hyperlink" Target="https://projects.eclipse.org/releases/2024-12" TargetMode="External"/><Relationship Id="rId9" Type="http://schemas.openxmlformats.org/officeDocument/2006/relationships/hyperlink" Target="../../../../../obe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beo.ispringmarket.eu/marketplace/content/info/1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anj.ai/2020/12/acceleo.html" TargetMode="External"/><Relationship Id="rId5" Type="http://schemas.openxmlformats.org/officeDocument/2006/relationships/hyperlink" Target="https://www.youtube.com/watch?v=T12LH1CqS8M&amp;list=PLDCKzuGIN_ZyaIYRPsPK89zZv0eaJYakJ&amp;index=2" TargetMode="External"/><Relationship Id="rId4" Type="http://schemas.openxmlformats.org/officeDocument/2006/relationships/hyperlink" Target="https://obeo.ispringmarket.eu/marketplace/content/info/174?use_referrer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beo.ispringmarket.eu/view/2552-q612P-tPRsX-LoBU0/from/10" TargetMode="External"/><Relationship Id="rId2" Type="http://schemas.openxmlformats.org/officeDocument/2006/relationships/hyperlink" Target="file:///D:\research\portfolio\python\_reference\generation\mdd\_resources\edom\A2_emf.pdf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clipse.dev/ecoretools/doc/index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4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3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1412"/>
            <a:ext cx="960519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obeo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41825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1D044-83D2-832B-8487-96C164BB983F}"/>
              </a:ext>
            </a:extLst>
          </p:cNvPr>
          <p:cNvGrpSpPr/>
          <p:nvPr/>
        </p:nvGrpSpPr>
        <p:grpSpPr>
          <a:xfrm>
            <a:off x="10641825" y="486000"/>
            <a:ext cx="1361718" cy="283293"/>
            <a:chOff x="5611636" y="5954426"/>
            <a:chExt cx="1361719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8B775E0-FF20-093F-D37E-B1BFE564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DF91FA8-D5DE-935D-4A3E-4F9753BFECF9}"/>
                </a:ext>
              </a:extLst>
            </p:cNvPr>
            <p:cNvSpPr/>
            <p:nvPr/>
          </p:nvSpPr>
          <p:spPr>
            <a:xfrm>
              <a:off x="6107411" y="5954426"/>
              <a:ext cx="865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generation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0559077-4AA2-1287-A7F8-BBE8E1E341D4}"/>
              </a:ext>
            </a:extLst>
          </p:cNvPr>
          <p:cNvGrpSpPr/>
          <p:nvPr/>
        </p:nvGrpSpPr>
        <p:grpSpPr>
          <a:xfrm>
            <a:off x="10641825" y="848196"/>
            <a:ext cx="964172" cy="283293"/>
            <a:chOff x="5611636" y="5954426"/>
            <a:chExt cx="964173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BB678D90-83D0-CE65-32B0-AB02D3EBE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75A0F06C-9B92-9612-A88E-369E30596978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mdd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1ADF1-D40A-4C1B-2E8D-9B7F34414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2105-066C-398A-D207-E9553080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42355"/>
            <a:ext cx="1117037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1.1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C1DAD-0536-3911-A09A-707F816C7A71}"/>
              </a:ext>
            </a:extLst>
          </p:cNvPr>
          <p:cNvSpPr/>
          <p:nvPr/>
        </p:nvSpPr>
        <p:spPr>
          <a:xfrm>
            <a:off x="180000" y="180000"/>
            <a:ext cx="180000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0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DA7A43-DCC2-92E6-46A3-FCC1CF5EC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AB87C6B-16C9-02AE-0384-E6DD9E83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65" y="729585"/>
            <a:ext cx="5015392" cy="27256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21358-C27B-DF6E-97E4-5417222A5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6051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 what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1AE9D-F4BA-5891-E6ED-623C51CB5E4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4031B73A-3D31-BB57-9A32-7E9B9875D9A3}"/>
              </a:ext>
            </a:extLst>
          </p:cNvPr>
          <p:cNvSpPr/>
          <p:nvPr/>
        </p:nvSpPr>
        <p:spPr>
          <a:xfrm>
            <a:off x="304854" y="7771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CDD016-2B71-DDAD-6423-6515D584C44C}"/>
              </a:ext>
            </a:extLst>
          </p:cNvPr>
          <p:cNvGrpSpPr/>
          <p:nvPr/>
        </p:nvGrpSpPr>
        <p:grpSpPr>
          <a:xfrm>
            <a:off x="5167962" y="3553229"/>
            <a:ext cx="891395" cy="276999"/>
            <a:chOff x="5881666" y="1565584"/>
            <a:chExt cx="891395" cy="276999"/>
          </a:xfrm>
        </p:grpSpPr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4934B5BA-3F09-70E1-DB79-6D797DDF3128}"/>
                </a:ext>
              </a:extLst>
            </p:cNvPr>
            <p:cNvSpPr/>
            <p:nvPr/>
          </p:nvSpPr>
          <p:spPr>
            <a:xfrm>
              <a:off x="6016123" y="156558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E4179D7C-E893-C580-451A-1F798482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42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03043E-7168-E6A2-8412-1F1B4B11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F175-13B5-83DA-9190-B4476011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374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 install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1E115-57E2-B528-F58D-EA4DFA6AB866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891D79-A46C-04DD-2569-3136BA74D582}"/>
              </a:ext>
            </a:extLst>
          </p:cNvPr>
          <p:cNvGrpSpPr/>
          <p:nvPr/>
        </p:nvGrpSpPr>
        <p:grpSpPr>
          <a:xfrm>
            <a:off x="288432" y="968341"/>
            <a:ext cx="1551833" cy="276999"/>
            <a:chOff x="5881666" y="1565584"/>
            <a:chExt cx="1551833" cy="276999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2EC107EA-FDA4-1B78-FCFF-EC6668C90059}"/>
                </a:ext>
              </a:extLst>
            </p:cNvPr>
            <p:cNvSpPr/>
            <p:nvPr/>
          </p:nvSpPr>
          <p:spPr>
            <a:xfrm>
              <a:off x="6016123" y="1565584"/>
              <a:ext cx="1417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sirius-desktop-7.4.6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99552424-581A-4C32-0FDD-07822F2CD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816216-F5BA-AA99-2047-61D334FE5B83}"/>
              </a:ext>
            </a:extLst>
          </p:cNvPr>
          <p:cNvGrpSpPr/>
          <p:nvPr/>
        </p:nvGrpSpPr>
        <p:grpSpPr>
          <a:xfrm>
            <a:off x="597617" y="1245340"/>
            <a:ext cx="1410768" cy="276999"/>
            <a:chOff x="5881666" y="1565584"/>
            <a:chExt cx="1410768" cy="276999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65BCB1B2-018F-884D-6CB2-BD34C629CD99}"/>
                </a:ext>
              </a:extLst>
            </p:cNvPr>
            <p:cNvSpPr/>
            <p:nvPr/>
          </p:nvSpPr>
          <p:spPr>
            <a:xfrm>
              <a:off x="6016123" y="1565584"/>
              <a:ext cx="12763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releases/2024-12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0D43127-ABFE-52BB-7528-CFCADF50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BD43E00-6C45-C5AC-0E0C-4B0C88156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85" y="1594147"/>
            <a:ext cx="3683836" cy="21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CC739B2-6B79-50BF-3534-8C2384B7746D}"/>
              </a:ext>
            </a:extLst>
          </p:cNvPr>
          <p:cNvGrpSpPr/>
          <p:nvPr/>
        </p:nvGrpSpPr>
        <p:grpSpPr>
          <a:xfrm>
            <a:off x="288432" y="1994439"/>
            <a:ext cx="830491" cy="299662"/>
            <a:chOff x="1643297" y="4045816"/>
            <a:chExt cx="830491" cy="299662"/>
          </a:xfrm>
        </p:grpSpPr>
        <p:sp>
          <p:nvSpPr>
            <p:cNvPr id="46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C945E9E0-26D6-3ADB-12D7-E9066DBB7D46}"/>
                </a:ext>
              </a:extLst>
            </p:cNvPr>
            <p:cNvSpPr txBox="1"/>
            <p:nvPr/>
          </p:nvSpPr>
          <p:spPr>
            <a:xfrm>
              <a:off x="1980063" y="4103314"/>
              <a:ext cx="49372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C:\obeo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47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1912AB6C-65F1-3C6F-40ED-5966590AB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B197D1-BC8C-7FF6-91AF-E381F21C4534}"/>
              </a:ext>
            </a:extLst>
          </p:cNvPr>
          <p:cNvGrpSpPr/>
          <p:nvPr/>
        </p:nvGrpSpPr>
        <p:grpSpPr>
          <a:xfrm>
            <a:off x="661934" y="2294101"/>
            <a:ext cx="1301774" cy="299662"/>
            <a:chOff x="1643297" y="4045816"/>
            <a:chExt cx="1301774" cy="299662"/>
          </a:xfrm>
        </p:grpSpPr>
        <p:sp>
          <p:nvSpPr>
            <p:cNvPr id="49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001F5D65-4F1D-8D5F-FBD4-9AB802341BD0}"/>
                </a:ext>
              </a:extLst>
            </p:cNvPr>
            <p:cNvSpPr txBox="1"/>
            <p:nvPr/>
          </p:nvSpPr>
          <p:spPr>
            <a:xfrm>
              <a:off x="1980063" y="4103314"/>
              <a:ext cx="965008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9" action="ppaction://hlinkfile"/>
                </a:rPr>
                <a:t>..\..\..\..\..\obeo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50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A6E113D9-044A-BED1-3921-13231376F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D8A839-2C82-C7D6-80F7-59C0F1E40E9C}"/>
              </a:ext>
            </a:extLst>
          </p:cNvPr>
          <p:cNvGrpSpPr/>
          <p:nvPr/>
        </p:nvGrpSpPr>
        <p:grpSpPr>
          <a:xfrm>
            <a:off x="3496665" y="4191501"/>
            <a:ext cx="1122228" cy="276999"/>
            <a:chOff x="5881666" y="1565584"/>
            <a:chExt cx="1122228" cy="276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38F2E6F-2E06-060C-2A43-08AA17DD7825}"/>
                </a:ext>
              </a:extLst>
            </p:cNvPr>
            <p:cNvSpPr/>
            <p:nvPr/>
          </p:nvSpPr>
          <p:spPr>
            <a:xfrm>
              <a:off x="6016123" y="1565584"/>
              <a:ext cx="987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java releases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49CFAF0-45EE-27A9-68A4-E5901E2E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7AD2633A-F3EE-EECC-6B76-994235CF7E75}"/>
              </a:ext>
            </a:extLst>
          </p:cNvPr>
          <p:cNvSpPr/>
          <p:nvPr/>
        </p:nvSpPr>
        <p:spPr>
          <a:xfrm>
            <a:off x="705617" y="2946345"/>
            <a:ext cx="5967933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document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java and libraries and paths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C8C768-2727-EFC1-F92A-7CA33C01E1C7}"/>
              </a:ext>
            </a:extLst>
          </p:cNvPr>
          <p:cNvGrpSpPr/>
          <p:nvPr/>
        </p:nvGrpSpPr>
        <p:grpSpPr>
          <a:xfrm>
            <a:off x="288432" y="686435"/>
            <a:ext cx="942692" cy="276999"/>
            <a:chOff x="5881666" y="1565584"/>
            <a:chExt cx="942692" cy="276999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3833202A-1AF0-043E-9A47-17F39CF98140}"/>
                </a:ext>
              </a:extLst>
            </p:cNvPr>
            <p:cNvSpPr/>
            <p:nvPr/>
          </p:nvSpPr>
          <p:spPr>
            <a:xfrm>
              <a:off x="6016123" y="1565584"/>
              <a:ext cx="808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download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0C670566-ADE4-70E3-3980-E4F9E802F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3CF345F-0B76-41FB-DB2B-1F08106F75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5344" y="4601581"/>
            <a:ext cx="3075503" cy="101033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879C99-6715-87EE-9B2F-17CE5DE1B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0B5F-BA0D-D558-86C4-F4AEBD64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2161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4.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222B4-6745-94EE-5CFA-FCBD1053D66D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DE5411-BCAA-10EF-55FA-542160BE6BD0}"/>
              </a:ext>
            </a:extLst>
          </p:cNvPr>
          <p:cNvGrpSpPr/>
          <p:nvPr/>
        </p:nvGrpSpPr>
        <p:grpSpPr>
          <a:xfrm>
            <a:off x="291672" y="706250"/>
            <a:ext cx="737507" cy="276999"/>
            <a:chOff x="5881666" y="1565584"/>
            <a:chExt cx="737507" cy="276999"/>
          </a:xfrm>
        </p:grpSpPr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DBF673AC-8A9A-6E9C-7B4A-F15AADE56F6C}"/>
                </a:ext>
              </a:extLst>
            </p:cNvPr>
            <p:cNvSpPr/>
            <p:nvPr/>
          </p:nvSpPr>
          <p:spPr>
            <a:xfrm>
              <a:off x="6016123" y="1565584"/>
              <a:ext cx="603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course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06624279-3BD4-95A1-AE2B-37319CD12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54335-FAA3-59D8-FF71-4351383A6535}"/>
              </a:ext>
            </a:extLst>
          </p:cNvPr>
          <p:cNvGrpSpPr/>
          <p:nvPr/>
        </p:nvGrpSpPr>
        <p:grpSpPr>
          <a:xfrm>
            <a:off x="608967" y="983249"/>
            <a:ext cx="851320" cy="276999"/>
            <a:chOff x="5881666" y="1565584"/>
            <a:chExt cx="851320" cy="276999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D02211E9-FDA4-53C4-8250-5A517F7BBC75}"/>
                </a:ext>
              </a:extLst>
            </p:cNvPr>
            <p:cNvSpPr/>
            <p:nvPr/>
          </p:nvSpPr>
          <p:spPr>
            <a:xfrm>
              <a:off x="6016123" y="1565584"/>
              <a:ext cx="716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course 2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E8F1D0ED-4C5B-BACB-AC72-A69C1B07A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CEDDC2-E6C8-EDAC-35B1-42B1295CA78D}"/>
              </a:ext>
            </a:extLst>
          </p:cNvPr>
          <p:cNvGrpSpPr/>
          <p:nvPr/>
        </p:nvGrpSpPr>
        <p:grpSpPr>
          <a:xfrm>
            <a:off x="608967" y="1285281"/>
            <a:ext cx="941088" cy="276999"/>
            <a:chOff x="5881666" y="1565584"/>
            <a:chExt cx="941088" cy="276999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2EBC9865-6B49-8672-CF81-0B81ABAFA8C1}"/>
                </a:ext>
              </a:extLst>
            </p:cNvPr>
            <p:cNvSpPr/>
            <p:nvPr/>
          </p:nvSpPr>
          <p:spPr>
            <a:xfrm>
              <a:off x="6016123" y="1565584"/>
              <a:ext cx="8066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videos list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5B56CFA3-E616-4DB5-991E-8DCA48F2B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72A84E-F06F-0411-1976-20AF05E791DA}"/>
              </a:ext>
            </a:extLst>
          </p:cNvPr>
          <p:cNvGrpSpPr/>
          <p:nvPr/>
        </p:nvGrpSpPr>
        <p:grpSpPr>
          <a:xfrm>
            <a:off x="600505" y="1612416"/>
            <a:ext cx="4575096" cy="276999"/>
            <a:chOff x="5881666" y="1565584"/>
            <a:chExt cx="4575096" cy="276999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C64D2275-3BBA-1049-76EC-D1C3D2ACE710}"/>
                </a:ext>
              </a:extLst>
            </p:cNvPr>
            <p:cNvSpPr/>
            <p:nvPr/>
          </p:nvSpPr>
          <p:spPr>
            <a:xfrm>
              <a:off x="6016123" y="1565584"/>
              <a:ext cx="44406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Code generation from visual models using Eclipse Sirius and Acceleo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AC42C570-977C-B716-D1F7-23AF34959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928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03923-C70A-8CCF-B4AF-BE929EF4C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7657-4C8B-2BCF-A71D-7AE015040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4.1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63D9C-67E3-7F1E-544C-D85DEB1B2DA6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7EF738-8ECD-8BA2-F28D-8DD46675E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1930"/>
              </p:ext>
            </p:extLst>
          </p:nvPr>
        </p:nvGraphicFramePr>
        <p:xfrm>
          <a:off x="765908" y="1151075"/>
          <a:ext cx="9323930" cy="4070160"/>
        </p:xfrm>
        <a:graphic>
          <a:graphicData uri="http://schemas.openxmlformats.org/drawingml/2006/table">
            <a:tbl>
              <a:tblPr first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3061018">
                  <a:extLst>
                    <a:ext uri="{9D8B030D-6E8A-4147-A177-3AD203B41FA5}">
                      <a16:colId xmlns:a16="http://schemas.microsoft.com/office/drawing/2014/main" val="1692277578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3321280080"/>
                    </a:ext>
                  </a:extLst>
                </a:gridCol>
                <a:gridCol w="2433591">
                  <a:extLst>
                    <a:ext uri="{9D8B030D-6E8A-4147-A177-3AD203B41FA5}">
                      <a16:colId xmlns:a16="http://schemas.microsoft.com/office/drawing/2014/main" val="1876133620"/>
                    </a:ext>
                  </a:extLst>
                </a:gridCol>
                <a:gridCol w="2433591">
                  <a:extLst>
                    <a:ext uri="{9D8B030D-6E8A-4147-A177-3AD203B41FA5}">
                      <a16:colId xmlns:a16="http://schemas.microsoft.com/office/drawing/2014/main" val="18321520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exercises</a:t>
                      </a: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edom</a:t>
                      </a: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Obeo</a:t>
                      </a: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3235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Modeler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Setup Papyrus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6234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EMF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project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: 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DSL(</a:t>
                      </a:r>
                      <a:r>
                        <a:rPr lang="en-US" sz="1200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Ecore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) 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Editor code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OCL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constrains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Empty EMF Project</a:t>
                      </a:r>
                      <a:endParaRPr lang="en-US" sz="12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Install</a:t>
                      </a:r>
                      <a:endParaRPr lang="en-US" sz="12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hlinkClick r:id="rId3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Ecore modelling project</a:t>
                      </a:r>
                      <a:endParaRPr lang="en-US" sz="12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3"/>
                        </a:rPr>
                        <a:t>Draw the diagram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3"/>
                        </a:rPr>
                        <a:t>Generate code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4"/>
                        </a:rPr>
                        <a:t>Ecore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0994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M2M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noProof="0" dirty="0">
                          <a:solidFill>
                            <a:srgbClr val="FF0000"/>
                          </a:solidFill>
                          <a:latin typeface="+mj-lt"/>
                        </a:rPr>
                        <a:t>Transformations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in MDSE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ATL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: Atlas Transformation Language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Setup of the ATL Tools 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File/New </a:t>
                      </a:r>
                      <a:r>
                        <a:rPr lang="en-US" sz="1200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ATL file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932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M2T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noProof="0" dirty="0">
                          <a:solidFill>
                            <a:srgbClr val="FF0000"/>
                          </a:solidFill>
                          <a:latin typeface="+mj-lt"/>
                        </a:rPr>
                        <a:t>Transformations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Acceleo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Setup of the Acceleo Tools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File/New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aseline="0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Acceleo Project</a:t>
                      </a:r>
                      <a:endParaRPr lang="en-US" sz="1200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61096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EMFText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Textual editors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6155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76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Final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10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48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169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74403</TotalTime>
  <Words>178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obeo</vt:lpstr>
      <vt:lpstr>1.1 index</vt:lpstr>
      <vt:lpstr>2. what</vt:lpstr>
      <vt:lpstr>3. install</vt:lpstr>
      <vt:lpstr>4. training</vt:lpstr>
      <vt:lpstr>4.1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1278</cp:revision>
  <dcterms:created xsi:type="dcterms:W3CDTF">2019-03-25T09:18:39Z</dcterms:created>
  <dcterms:modified xsi:type="dcterms:W3CDTF">2025-03-10T17:06:26Z</dcterms:modified>
</cp:coreProperties>
</file>