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98" r:id="rId3"/>
    <p:sldId id="407" r:id="rId4"/>
    <p:sldId id="423" r:id="rId5"/>
    <p:sldId id="422" r:id="rId6"/>
    <p:sldId id="419" r:id="rId7"/>
    <p:sldId id="418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87" d="100"/>
          <a:sy n="87" d="100"/>
        </p:scale>
        <p:origin x="69" y="60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10/03/2025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generation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dd/site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_reference/obeo.pptx" TargetMode="External"/><Relationship Id="rId5" Type="http://schemas.openxmlformats.org/officeDocument/2006/relationships/hyperlink" Target="mdd/emf.pptx" TargetMode="External"/><Relationship Id="rId4" Type="http://schemas.openxmlformats.org/officeDocument/2006/relationships/hyperlink" Target="mdd/modeler.ppt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dd/_resources/edom/A5_textual_editors.pdf" TargetMode="External"/><Relationship Id="rId3" Type="http://schemas.openxmlformats.org/officeDocument/2006/relationships/hyperlink" Target="mdd/_resources/edom/A2_emf.pdf" TargetMode="External"/><Relationship Id="rId7" Type="http://schemas.openxmlformats.org/officeDocument/2006/relationships/hyperlink" Target="https://wiki.eclipse.org/Acceleo/Getting_Started" TargetMode="External"/><Relationship Id="rId2" Type="http://schemas.openxmlformats.org/officeDocument/2006/relationships/hyperlink" Target="mdd/_resources/edom/A1_modeler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mdd/_resources/edom/A4_m2t.pdf" TargetMode="External"/><Relationship Id="rId11" Type="http://schemas.openxmlformats.org/officeDocument/2006/relationships/hyperlink" Target="mdd/emf.pptx" TargetMode="External"/><Relationship Id="rId5" Type="http://schemas.openxmlformats.org/officeDocument/2006/relationships/hyperlink" Target="mdd/_resources/edom/A3_m2m.pdf" TargetMode="External"/><Relationship Id="rId10" Type="http://schemas.openxmlformats.org/officeDocument/2006/relationships/hyperlink" Target="mdd/modeler.pptx" TargetMode="External"/><Relationship Id="rId4" Type="http://schemas.openxmlformats.org/officeDocument/2006/relationships/hyperlink" Target="https://eclipsesource.com/blogs/tutorials/emf-tutorial/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hyperlink" Target="https://github.com/pyecore/pyecoregen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0EkatYP7IK0" TargetMode="External"/><Relationship Id="rId5" Type="http://schemas.openxmlformats.org/officeDocument/2006/relationships/hyperlink" Target="https://eclipse.dev/ecoretools/overview.html" TargetMode="External"/><Relationship Id="rId4" Type="http://schemas.openxmlformats.org/officeDocument/2006/relationships/hyperlink" Target="https://github.com/pyecore/pyecor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bMzt0OxOic" TargetMode="External"/><Relationship Id="rId3" Type="http://schemas.openxmlformats.org/officeDocument/2006/relationships/hyperlink" Target="https://projects.eclipse.org/projects/ecd.theia" TargetMode="External"/><Relationship Id="rId7" Type="http://schemas.openxmlformats.org/officeDocument/2006/relationships/hyperlink" Target="https://eclipsesource.com/blogs/2023/09/08/eclipse-theia-vs-code-oss/?gad_source=1&amp;gclid=CjwKCAiAg8S7BhATEiwAO2-R6q1fgggUeWVA4vHOKzrRTSKy8-pK2hW-_YxBmLOA2SCVn7wryIIWERoCUQAQAvD_Bw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eclipse-theia/theia" TargetMode="External"/><Relationship Id="rId11" Type="http://schemas.openxmlformats.org/officeDocument/2006/relationships/hyperlink" Target="https://www.youtube.com/watch?v=wzB0ZCwdhDs" TargetMode="External"/><Relationship Id="rId5" Type="http://schemas.openxmlformats.org/officeDocument/2006/relationships/hyperlink" Target="https://theia-ide.org/" TargetMode="External"/><Relationship Id="rId10" Type="http://schemas.openxmlformats.org/officeDocument/2006/relationships/hyperlink" Target="https://theia-ide.org/docs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youtube.com/watch?v=xhSOdAJyes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3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5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8.svg"/><Relationship Id="rId1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61412"/>
            <a:ext cx="904415" cy="3693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mdd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5FFAD6-522A-46F9-BE78-28A92BBDEC65}"/>
              </a:ext>
            </a:extLst>
          </p:cNvPr>
          <p:cNvGrpSpPr/>
          <p:nvPr/>
        </p:nvGrpSpPr>
        <p:grpSpPr>
          <a:xfrm>
            <a:off x="10641827" y="123804"/>
            <a:ext cx="1122870" cy="283293"/>
            <a:chOff x="5611636" y="5954426"/>
            <a:chExt cx="1122871" cy="283293"/>
          </a:xfrm>
        </p:grpSpPr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6B32596D-38E3-427B-AE7C-A7FCF8FB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8C85FFEE-74E7-440A-8CCE-4A2D384323BC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31D044-83D2-832B-8487-96C164BB983F}"/>
              </a:ext>
            </a:extLst>
          </p:cNvPr>
          <p:cNvGrpSpPr/>
          <p:nvPr/>
        </p:nvGrpSpPr>
        <p:grpSpPr>
          <a:xfrm>
            <a:off x="10641828" y="473413"/>
            <a:ext cx="1361718" cy="283293"/>
            <a:chOff x="5611636" y="5954426"/>
            <a:chExt cx="1361719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48B775E0-FF20-093F-D37E-B1BFE564F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DF91FA8-D5DE-935D-4A3E-4F9753BFECF9}"/>
                </a:ext>
              </a:extLst>
            </p:cNvPr>
            <p:cNvSpPr/>
            <p:nvPr/>
          </p:nvSpPr>
          <p:spPr>
            <a:xfrm>
              <a:off x="6107411" y="5954426"/>
              <a:ext cx="8659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generation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90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E1ADF1-D40A-4C1B-2E8D-9B7F34414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2105-066C-398A-D207-E95530800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42355"/>
            <a:ext cx="1117037" cy="3693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1.1 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C1DAD-0536-3911-A09A-707F816C7A71}"/>
              </a:ext>
            </a:extLst>
          </p:cNvPr>
          <p:cNvSpPr/>
          <p:nvPr/>
        </p:nvSpPr>
        <p:spPr>
          <a:xfrm>
            <a:off x="180000" y="180000"/>
            <a:ext cx="180000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72694D-BC0C-FD77-1258-92D18984BE49}"/>
              </a:ext>
            </a:extLst>
          </p:cNvPr>
          <p:cNvGrpSpPr/>
          <p:nvPr/>
        </p:nvGrpSpPr>
        <p:grpSpPr>
          <a:xfrm>
            <a:off x="295877" y="261886"/>
            <a:ext cx="904860" cy="283293"/>
            <a:chOff x="5611636" y="5954426"/>
            <a:chExt cx="904861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C6B2C928-0659-0B81-4F7F-FACA106C8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891875E1-5C1F-E396-9527-38A7B9C65205}"/>
                </a:ext>
              </a:extLst>
            </p:cNvPr>
            <p:cNvSpPr/>
            <p:nvPr/>
          </p:nvSpPr>
          <p:spPr>
            <a:xfrm>
              <a:off x="6107411" y="5954426"/>
              <a:ext cx="4090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site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9E3A9C-9446-A623-B7FE-C116C013D209}"/>
              </a:ext>
            </a:extLst>
          </p:cNvPr>
          <p:cNvGrpSpPr/>
          <p:nvPr/>
        </p:nvGrpSpPr>
        <p:grpSpPr>
          <a:xfrm>
            <a:off x="295877" y="622479"/>
            <a:ext cx="1207829" cy="283293"/>
            <a:chOff x="5611636" y="5954426"/>
            <a:chExt cx="1207830" cy="283293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5F89236B-3009-799C-9FE9-AF2EF5208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AEE99049-74FC-B4A1-DF9F-3DA4F09D13D6}"/>
                </a:ext>
              </a:extLst>
            </p:cNvPr>
            <p:cNvSpPr/>
            <p:nvPr/>
          </p:nvSpPr>
          <p:spPr>
            <a:xfrm>
              <a:off x="6107411" y="5954426"/>
              <a:ext cx="7120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modeler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396C14-8922-9DBD-3ADB-976F77C082E6}"/>
              </a:ext>
            </a:extLst>
          </p:cNvPr>
          <p:cNvGrpSpPr/>
          <p:nvPr/>
        </p:nvGrpSpPr>
        <p:grpSpPr>
          <a:xfrm>
            <a:off x="295877" y="983072"/>
            <a:ext cx="927302" cy="283293"/>
            <a:chOff x="5611636" y="5954426"/>
            <a:chExt cx="927303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EAFEACA4-4003-4D7F-16B7-4103DB93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5B85F9E6-E4FC-AB7D-6260-30B235112B4E}"/>
                </a:ext>
              </a:extLst>
            </p:cNvPr>
            <p:cNvSpPr/>
            <p:nvPr/>
          </p:nvSpPr>
          <p:spPr>
            <a:xfrm>
              <a:off x="6107411" y="5954426"/>
              <a:ext cx="4315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emf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8A8F1EA-C56C-DA65-903C-FC01992D844E}"/>
              </a:ext>
            </a:extLst>
          </p:cNvPr>
          <p:cNvGrpSpPr/>
          <p:nvPr/>
        </p:nvGrpSpPr>
        <p:grpSpPr>
          <a:xfrm>
            <a:off x="295877" y="1343664"/>
            <a:ext cx="1001042" cy="283293"/>
            <a:chOff x="5611636" y="5954426"/>
            <a:chExt cx="1001043" cy="283293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767DC7A7-684F-3A8D-1245-EF0422153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D5CBB979-90E8-A12A-270D-F4A877AA0B8B}"/>
                </a:ext>
              </a:extLst>
            </p:cNvPr>
            <p:cNvSpPr/>
            <p:nvPr/>
          </p:nvSpPr>
          <p:spPr>
            <a:xfrm>
              <a:off x="6107411" y="5954426"/>
              <a:ext cx="5052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obeo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09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895E17-C3A2-088B-9C37-947D68204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C359-0D50-8500-1821-FBCED0615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42355"/>
            <a:ext cx="1353256" cy="3693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1.1.1 edom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6D71F-42FE-223B-986C-5330CAC3A1CA}"/>
              </a:ext>
            </a:extLst>
          </p:cNvPr>
          <p:cNvSpPr/>
          <p:nvPr/>
        </p:nvSpPr>
        <p:spPr>
          <a:xfrm>
            <a:off x="180000" y="180000"/>
            <a:ext cx="180000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F508E1-C452-7A49-C08C-F3F76562C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580650"/>
              </p:ext>
            </p:extLst>
          </p:nvPr>
        </p:nvGraphicFramePr>
        <p:xfrm>
          <a:off x="2032000" y="719666"/>
          <a:ext cx="8574356" cy="4389120"/>
        </p:xfrm>
        <a:graphic>
          <a:graphicData uri="http://schemas.openxmlformats.org/drawingml/2006/table">
            <a:tbl>
              <a:tblPr firstRow="1"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698246">
                  <a:extLst>
                    <a:ext uri="{9D8B030D-6E8A-4147-A177-3AD203B41FA5}">
                      <a16:colId xmlns:a16="http://schemas.microsoft.com/office/drawing/2014/main" val="3435664904"/>
                    </a:ext>
                  </a:extLst>
                </a:gridCol>
                <a:gridCol w="682637">
                  <a:extLst>
                    <a:ext uri="{9D8B030D-6E8A-4147-A177-3AD203B41FA5}">
                      <a16:colId xmlns:a16="http://schemas.microsoft.com/office/drawing/2014/main" val="3702344114"/>
                    </a:ext>
                  </a:extLst>
                </a:gridCol>
                <a:gridCol w="782621">
                  <a:extLst>
                    <a:ext uri="{9D8B030D-6E8A-4147-A177-3AD203B41FA5}">
                      <a16:colId xmlns:a16="http://schemas.microsoft.com/office/drawing/2014/main" val="684801413"/>
                    </a:ext>
                  </a:extLst>
                </a:gridCol>
                <a:gridCol w="3061018">
                  <a:extLst>
                    <a:ext uri="{9D8B030D-6E8A-4147-A177-3AD203B41FA5}">
                      <a16:colId xmlns:a16="http://schemas.microsoft.com/office/drawing/2014/main" val="1692277578"/>
                    </a:ext>
                  </a:extLst>
                </a:gridCol>
                <a:gridCol w="1674917">
                  <a:extLst>
                    <a:ext uri="{9D8B030D-6E8A-4147-A177-3AD203B41FA5}">
                      <a16:colId xmlns:a16="http://schemas.microsoft.com/office/drawing/2014/main" val="3907974340"/>
                    </a:ext>
                  </a:extLst>
                </a:gridCol>
                <a:gridCol w="1674917">
                  <a:extLst>
                    <a:ext uri="{9D8B030D-6E8A-4147-A177-3AD203B41FA5}">
                      <a16:colId xmlns:a16="http://schemas.microsoft.com/office/drawing/2014/main" val="5602663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j-lt"/>
                        </a:rPr>
                        <a:t>exercise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j-lt"/>
                        </a:rPr>
                        <a:t>week</a:t>
                      </a:r>
                    </a:p>
                  </a:txBody>
                  <a:tcP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j-lt"/>
                        </a:rPr>
                        <a:t>theory</a:t>
                      </a:r>
                    </a:p>
                  </a:txBody>
                  <a:tcP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j-lt"/>
                        </a:rPr>
                        <a:t>exercises</a:t>
                      </a:r>
                    </a:p>
                  </a:txBody>
                  <a:tcP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j-lt"/>
                        </a:rPr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+mj-lt"/>
                        </a:rPr>
                        <a:t>resources</a:t>
                      </a:r>
                    </a:p>
                  </a:txBody>
                  <a:tcPr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2323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73853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2" action="ppaction://hlinkfile"/>
                        </a:rPr>
                        <a:t>1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b="1" noProof="0" dirty="0">
                          <a:solidFill>
                            <a:schemeClr val="accent6"/>
                          </a:solidFill>
                          <a:latin typeface="+mj-lt"/>
                        </a:rPr>
                        <a:t>Modeler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marL="685800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Setup Papyrus 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16234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47834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3" action="ppaction://hlinkfile"/>
                        </a:rPr>
                        <a:t>2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b="1" noProof="0" dirty="0">
                          <a:solidFill>
                            <a:schemeClr val="accent6"/>
                          </a:solidFill>
                          <a:latin typeface="+mj-lt"/>
                        </a:rPr>
                        <a:t>EMF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 project</a:t>
                      </a:r>
                      <a:r>
                        <a:rPr lang="en-US" sz="1200" baseline="0" noProof="0" dirty="0">
                          <a:solidFill>
                            <a:schemeClr val="bg1"/>
                          </a:solidFill>
                          <a:latin typeface="+mj-lt"/>
                        </a:rPr>
                        <a:t>: </a:t>
                      </a: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DSL(</a:t>
                      </a:r>
                      <a:r>
                        <a:rPr lang="en-US" sz="1200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Ecore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) </a:t>
                      </a: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Editor code</a:t>
                      </a: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OCL</a:t>
                      </a:r>
                      <a:r>
                        <a:rPr lang="en-US" sz="1200" baseline="0" noProof="0" dirty="0">
                          <a:solidFill>
                            <a:schemeClr val="bg1"/>
                          </a:solidFill>
                          <a:latin typeface="+mj-lt"/>
                        </a:rPr>
                        <a:t> constrains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4"/>
                        </a:rPr>
                        <a:t>Emf Tutorial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09949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23001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5" action="ppaction://hlinkfile"/>
                        </a:rPr>
                        <a:t>3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b="1" noProof="0" dirty="0">
                          <a:solidFill>
                            <a:schemeClr val="accent6"/>
                          </a:solidFill>
                          <a:latin typeface="+mj-lt"/>
                        </a:rPr>
                        <a:t>M2M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sz="1200" b="1" noProof="0" dirty="0">
                          <a:solidFill>
                            <a:srgbClr val="FF0000"/>
                          </a:solidFill>
                          <a:latin typeface="+mj-lt"/>
                        </a:rPr>
                        <a:t>Transformations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 in MDSE</a:t>
                      </a: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r>
                        <a:rPr lang="en-US" sz="12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ATL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: Atlas Transformation Language</a:t>
                      </a: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Setup of the ATL Tools </a:t>
                      </a: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File/New </a:t>
                      </a:r>
                      <a:r>
                        <a:rPr lang="en-US" sz="1200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ATL file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3932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139415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6" action="ppaction://hlinkfile"/>
                        </a:rPr>
                        <a:t>4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b="1" noProof="0" dirty="0">
                          <a:solidFill>
                            <a:schemeClr val="accent6"/>
                          </a:solidFill>
                          <a:latin typeface="+mj-lt"/>
                        </a:rPr>
                        <a:t>M2T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sz="1200" b="1" noProof="0" dirty="0">
                          <a:solidFill>
                            <a:srgbClr val="FF0000"/>
                          </a:solidFill>
                          <a:latin typeface="+mj-lt"/>
                        </a:rPr>
                        <a:t>Transformations</a:t>
                      </a: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r>
                        <a:rPr lang="en-US" sz="12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Acceleo</a:t>
                      </a: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Setup of the Acceleo Tools</a:t>
                      </a: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File/New</a:t>
                      </a:r>
                      <a:r>
                        <a:rPr lang="en-US" sz="1200" baseline="0" noProof="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sz="1200" baseline="0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Acceleo Project</a:t>
                      </a:r>
                      <a:endParaRPr lang="en-US" sz="1200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7"/>
                        </a:rPr>
                        <a:t>Acceleo tutorial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46109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110004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8" action="ppaction://hlinkfile"/>
                        </a:rPr>
                        <a:t>5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b="1" noProof="0" dirty="0">
                          <a:solidFill>
                            <a:schemeClr val="accent6"/>
                          </a:solidFill>
                          <a:latin typeface="+mj-lt"/>
                        </a:rPr>
                        <a:t>EMFText</a:t>
                      </a:r>
                    </a:p>
                    <a:p>
                      <a:pPr marL="685800" lvl="1" indent="-228600">
                        <a:buFont typeface="+mj-lt"/>
                        <a:buAutoNum type="arabicPeriod"/>
                      </a:pPr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Textual editors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6155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11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768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12</a:t>
                      </a:r>
                    </a:p>
                  </a:txBody>
                  <a:tcPr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Final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10708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8251441-6D05-3E20-4035-17B1B7C351FF}"/>
              </a:ext>
            </a:extLst>
          </p:cNvPr>
          <p:cNvGrpSpPr/>
          <p:nvPr/>
        </p:nvGrpSpPr>
        <p:grpSpPr>
          <a:xfrm>
            <a:off x="7423036" y="1390629"/>
            <a:ext cx="1207829" cy="283293"/>
            <a:chOff x="5611636" y="5954426"/>
            <a:chExt cx="1207830" cy="283293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92B7E2FA-BD26-72C8-CF83-61CBD0672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3118FE8E-E983-0702-9507-685C5E089198}"/>
                </a:ext>
              </a:extLst>
            </p:cNvPr>
            <p:cNvSpPr/>
            <p:nvPr/>
          </p:nvSpPr>
          <p:spPr>
            <a:xfrm>
              <a:off x="6107411" y="5954426"/>
              <a:ext cx="7120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 action="ppaction://hlinkpres?slideindex=1&amp;slidetitle="/>
                </a:rPr>
                <a:t>modeler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BAA465B-8845-8305-C87B-3FE7163FCAA5}"/>
              </a:ext>
            </a:extLst>
          </p:cNvPr>
          <p:cNvGrpSpPr/>
          <p:nvPr/>
        </p:nvGrpSpPr>
        <p:grpSpPr>
          <a:xfrm>
            <a:off x="7423036" y="2017435"/>
            <a:ext cx="927302" cy="283293"/>
            <a:chOff x="5611636" y="5954426"/>
            <a:chExt cx="927303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19613014-ADD0-1041-BFB5-1A04E89B4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057E1997-E8C3-A5E1-A46E-219EB84358A6}"/>
                </a:ext>
              </a:extLst>
            </p:cNvPr>
            <p:cNvSpPr/>
            <p:nvPr/>
          </p:nvSpPr>
          <p:spPr>
            <a:xfrm>
              <a:off x="6107411" y="5954426"/>
              <a:ext cx="4315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 action="ppaction://hlinkpres?slideindex=1&amp;slidetitle="/>
                </a:rPr>
                <a:t>emf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37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6CCFCF-0326-8DCE-EB48-CEC404284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A62C5D-4E24-5424-6236-C7BB9A796125}"/>
              </a:ext>
            </a:extLst>
          </p:cNvPr>
          <p:cNvSpPr/>
          <p:nvPr/>
        </p:nvSpPr>
        <p:spPr>
          <a:xfrm>
            <a:off x="906395" y="932157"/>
            <a:ext cx="251307" cy="931453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0BCA4-08B0-A5B5-C6C2-55A8D45B2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4947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1.2 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093889-8886-2104-B7E4-BA85E36E9ABA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E54B37C-6FAE-147A-B8EE-B71DE4B799B8}"/>
              </a:ext>
            </a:extLst>
          </p:cNvPr>
          <p:cNvGrpSpPr/>
          <p:nvPr/>
        </p:nvGrpSpPr>
        <p:grpSpPr>
          <a:xfrm>
            <a:off x="1092148" y="937312"/>
            <a:ext cx="1122228" cy="276999"/>
            <a:chOff x="5881666" y="1565584"/>
            <a:chExt cx="1122228" cy="276999"/>
          </a:xfrm>
        </p:grpSpPr>
        <p:sp>
          <p:nvSpPr>
            <p:cNvPr id="60" name="Retângulo 5">
              <a:extLst>
                <a:ext uri="{FF2B5EF4-FFF2-40B4-BE49-F238E27FC236}">
                  <a16:creationId xmlns:a16="http://schemas.microsoft.com/office/drawing/2014/main" id="{4F541ED3-669C-D9BC-41B8-86444FFD80A7}"/>
                </a:ext>
              </a:extLst>
            </p:cNvPr>
            <p:cNvSpPr/>
            <p:nvPr/>
          </p:nvSpPr>
          <p:spPr>
            <a:xfrm>
              <a:off x="6016123" y="1565584"/>
              <a:ext cx="9877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py ecore gen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1" name="Picture 60" descr="Icon&#10;&#10;Description automatically generated">
              <a:extLst>
                <a:ext uri="{FF2B5EF4-FFF2-40B4-BE49-F238E27FC236}">
                  <a16:creationId xmlns:a16="http://schemas.microsoft.com/office/drawing/2014/main" id="{6430458E-2050-1756-2C32-07BDB8ED5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EE1B33F-4671-1F51-7594-FA52289386C9}"/>
              </a:ext>
            </a:extLst>
          </p:cNvPr>
          <p:cNvGrpSpPr/>
          <p:nvPr/>
        </p:nvGrpSpPr>
        <p:grpSpPr>
          <a:xfrm>
            <a:off x="1064642" y="1265919"/>
            <a:ext cx="857732" cy="276999"/>
            <a:chOff x="5881666" y="1565584"/>
            <a:chExt cx="857732" cy="276999"/>
          </a:xfrm>
        </p:grpSpPr>
        <p:sp>
          <p:nvSpPr>
            <p:cNvPr id="63" name="Retângulo 5">
              <a:extLst>
                <a:ext uri="{FF2B5EF4-FFF2-40B4-BE49-F238E27FC236}">
                  <a16:creationId xmlns:a16="http://schemas.microsoft.com/office/drawing/2014/main" id="{377CCEAF-BEF1-F480-3E62-BDA10287AC29}"/>
                </a:ext>
              </a:extLst>
            </p:cNvPr>
            <p:cNvSpPr/>
            <p:nvPr/>
          </p:nvSpPr>
          <p:spPr>
            <a:xfrm>
              <a:off x="6016123" y="1565584"/>
              <a:ext cx="7232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py ecore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4" name="Picture 63" descr="Icon&#10;&#10;Description automatically generated">
              <a:extLst>
                <a:ext uri="{FF2B5EF4-FFF2-40B4-BE49-F238E27FC236}">
                  <a16:creationId xmlns:a16="http://schemas.microsoft.com/office/drawing/2014/main" id="{463DF20B-B933-5906-C055-803FBD462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5649AE3-3090-FF7A-DD55-1610AC71F813}"/>
              </a:ext>
            </a:extLst>
          </p:cNvPr>
          <p:cNvGrpSpPr/>
          <p:nvPr/>
        </p:nvGrpSpPr>
        <p:grpSpPr>
          <a:xfrm>
            <a:off x="1042928" y="1603086"/>
            <a:ext cx="1019636" cy="276999"/>
            <a:chOff x="5881666" y="1565584"/>
            <a:chExt cx="1019636" cy="276999"/>
          </a:xfrm>
        </p:grpSpPr>
        <p:sp>
          <p:nvSpPr>
            <p:cNvPr id="90" name="Retângulo 5">
              <a:extLst>
                <a:ext uri="{FF2B5EF4-FFF2-40B4-BE49-F238E27FC236}">
                  <a16:creationId xmlns:a16="http://schemas.microsoft.com/office/drawing/2014/main" id="{569D20B0-7213-D118-1C9A-3319B732CB85}"/>
                </a:ext>
              </a:extLst>
            </p:cNvPr>
            <p:cNvSpPr/>
            <p:nvPr/>
          </p:nvSpPr>
          <p:spPr>
            <a:xfrm>
              <a:off x="6016123" y="1565584"/>
              <a:ext cx="8851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ecore tools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1" name="Picture 90" descr="Icon&#10;&#10;Description automatically generated">
              <a:extLst>
                <a:ext uri="{FF2B5EF4-FFF2-40B4-BE49-F238E27FC236}">
                  <a16:creationId xmlns:a16="http://schemas.microsoft.com/office/drawing/2014/main" id="{2E4AE03B-D6B6-E5AC-6E48-CD2714FBE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13" name="Arrow: Right 5">
            <a:extLst>
              <a:ext uri="{FF2B5EF4-FFF2-40B4-BE49-F238E27FC236}">
                <a16:creationId xmlns:a16="http://schemas.microsoft.com/office/drawing/2014/main" id="{2BEAB8C5-8522-ED99-BD6C-CA9D4FC87E78}"/>
              </a:ext>
            </a:extLst>
          </p:cNvPr>
          <p:cNvSpPr/>
          <p:nvPr/>
        </p:nvSpPr>
        <p:spPr>
          <a:xfrm>
            <a:off x="261441" y="932157"/>
            <a:ext cx="72949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tools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D65CDA-6C81-2F98-E85B-CBF02AC87E3B}"/>
              </a:ext>
            </a:extLst>
          </p:cNvPr>
          <p:cNvGrpSpPr/>
          <p:nvPr/>
        </p:nvGrpSpPr>
        <p:grpSpPr>
          <a:xfrm>
            <a:off x="2900500" y="3657528"/>
            <a:ext cx="3672605" cy="276999"/>
            <a:chOff x="5881666" y="1565584"/>
            <a:chExt cx="3672605" cy="276999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E4793C9A-9025-14E6-F20F-EAB01C43CDF6}"/>
                </a:ext>
              </a:extLst>
            </p:cNvPr>
            <p:cNvSpPr/>
            <p:nvPr/>
          </p:nvSpPr>
          <p:spPr>
            <a:xfrm>
              <a:off x="6016123" y="1565584"/>
              <a:ext cx="35381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video: What every developer should know about EMF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EDACCCF3-C3A6-0E37-1B05-EF96AE61C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6E6DAFBA-AE43-94BB-6F78-3EDAB22D79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8148" y="2232196"/>
            <a:ext cx="5053055" cy="130040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EC91B29-E697-D718-2F91-84BB56D341A5}"/>
              </a:ext>
            </a:extLst>
          </p:cNvPr>
          <p:cNvSpPr/>
          <p:nvPr/>
        </p:nvSpPr>
        <p:spPr>
          <a:xfrm>
            <a:off x="906395" y="2162239"/>
            <a:ext cx="251307" cy="931453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Right 5">
            <a:extLst>
              <a:ext uri="{FF2B5EF4-FFF2-40B4-BE49-F238E27FC236}">
                <a16:creationId xmlns:a16="http://schemas.microsoft.com/office/drawing/2014/main" id="{03A6B12A-F5D2-4458-FC09-60531CA3AFEC}"/>
              </a:ext>
            </a:extLst>
          </p:cNvPr>
          <p:cNvSpPr/>
          <p:nvPr/>
        </p:nvSpPr>
        <p:spPr>
          <a:xfrm>
            <a:off x="261441" y="2162239"/>
            <a:ext cx="7022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2116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3BB363-BA9D-4ED9-475A-D2E64687E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47FD1E2-4F24-989E-66EE-F612DF38D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84" y="760158"/>
            <a:ext cx="3919515" cy="259598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90F951-58F2-A96C-70AA-8769E5550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5571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5. theia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9A4724-C202-0163-0ECF-76840BA9300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3606ADA0-7968-B226-3E6B-9252C27B7410}"/>
              </a:ext>
            </a:extLst>
          </p:cNvPr>
          <p:cNvSpPr/>
          <p:nvPr/>
        </p:nvSpPr>
        <p:spPr>
          <a:xfrm>
            <a:off x="304854" y="77713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25A30F-6401-EB3B-D17A-3C1ABECBD32C}"/>
              </a:ext>
            </a:extLst>
          </p:cNvPr>
          <p:cNvGrpSpPr/>
          <p:nvPr/>
        </p:nvGrpSpPr>
        <p:grpSpPr>
          <a:xfrm>
            <a:off x="310528" y="4283296"/>
            <a:ext cx="1692897" cy="276999"/>
            <a:chOff x="5881666" y="1565584"/>
            <a:chExt cx="1692897" cy="27699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34CB597-3CC1-0E0B-5A85-78EE8E79FBB5}"/>
                </a:ext>
              </a:extLst>
            </p:cNvPr>
            <p:cNvSpPr/>
            <p:nvPr/>
          </p:nvSpPr>
          <p:spPr>
            <a:xfrm>
              <a:off x="6016123" y="1565584"/>
              <a:ext cx="15584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eclipse/projects/theia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E997BD8B-EECB-BFAB-E0B9-064F6F408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041710-3298-EABE-E3ED-EC0EA9FFA16D}"/>
              </a:ext>
            </a:extLst>
          </p:cNvPr>
          <p:cNvGrpSpPr/>
          <p:nvPr/>
        </p:nvGrpSpPr>
        <p:grpSpPr>
          <a:xfrm>
            <a:off x="310528" y="4016274"/>
            <a:ext cx="1244056" cy="276999"/>
            <a:chOff x="5881666" y="1565584"/>
            <a:chExt cx="1244056" cy="276999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FABE8767-8107-8ACE-4F49-A03108DC2C1F}"/>
                </a:ext>
              </a:extLst>
            </p:cNvPr>
            <p:cNvSpPr/>
            <p:nvPr/>
          </p:nvSpPr>
          <p:spPr>
            <a:xfrm>
              <a:off x="6016123" y="1565584"/>
              <a:ext cx="11095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theia main site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46C9B691-DADC-445B-BBEE-0ED08392F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FD9C64-EFF1-BB04-CB9F-115350D1BF83}"/>
              </a:ext>
            </a:extLst>
          </p:cNvPr>
          <p:cNvGrpSpPr/>
          <p:nvPr/>
        </p:nvGrpSpPr>
        <p:grpSpPr>
          <a:xfrm>
            <a:off x="310528" y="4550318"/>
            <a:ext cx="718271" cy="276999"/>
            <a:chOff x="5881666" y="1565584"/>
            <a:chExt cx="718271" cy="276999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E0F52F06-28A7-8631-D899-ED750922997D}"/>
                </a:ext>
              </a:extLst>
            </p:cNvPr>
            <p:cNvSpPr/>
            <p:nvPr/>
          </p:nvSpPr>
          <p:spPr>
            <a:xfrm>
              <a:off x="6016123" y="1565584"/>
              <a:ext cx="583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github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991697C1-7CDD-3C6E-3620-6DE7916AB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4B1DB4-94F8-7480-BCC3-106A97E5BAFF}"/>
              </a:ext>
            </a:extLst>
          </p:cNvPr>
          <p:cNvGrpSpPr/>
          <p:nvPr/>
        </p:nvGrpSpPr>
        <p:grpSpPr>
          <a:xfrm>
            <a:off x="310528" y="4817340"/>
            <a:ext cx="1271307" cy="276999"/>
            <a:chOff x="5881666" y="1565584"/>
            <a:chExt cx="1271307" cy="276999"/>
          </a:xfrm>
        </p:grpSpPr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F73A068C-CB66-EABD-C289-956A45AEE609}"/>
                </a:ext>
              </a:extLst>
            </p:cNvPr>
            <p:cNvSpPr/>
            <p:nvPr/>
          </p:nvSpPr>
          <p:spPr>
            <a:xfrm>
              <a:off x="6016123" y="1565584"/>
              <a:ext cx="1136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theia vs vscode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159BFFBB-E2E2-3F10-3653-9E09E8246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F682FC-3A22-AAA9-36E8-7748DE2ABCD6}"/>
              </a:ext>
            </a:extLst>
          </p:cNvPr>
          <p:cNvGrpSpPr/>
          <p:nvPr/>
        </p:nvGrpSpPr>
        <p:grpSpPr>
          <a:xfrm>
            <a:off x="310528" y="5084362"/>
            <a:ext cx="1670455" cy="276999"/>
            <a:chOff x="5881666" y="1565584"/>
            <a:chExt cx="1670455" cy="276999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54998916-9B61-01E4-33EF-C5FB4E90E700}"/>
                </a:ext>
              </a:extLst>
            </p:cNvPr>
            <p:cNvSpPr/>
            <p:nvPr/>
          </p:nvSpPr>
          <p:spPr>
            <a:xfrm>
              <a:off x="6016123" y="1565584"/>
              <a:ext cx="15359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/>
                </a:rPr>
                <a:t>video: modeling tools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AF161E17-6A0F-D4A2-54A4-069A42258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6EF619-A2CB-6092-C9C0-633AA9316319}"/>
              </a:ext>
            </a:extLst>
          </p:cNvPr>
          <p:cNvGrpSpPr/>
          <p:nvPr/>
        </p:nvGrpSpPr>
        <p:grpSpPr>
          <a:xfrm>
            <a:off x="310528" y="5351384"/>
            <a:ext cx="1514963" cy="276999"/>
            <a:chOff x="5881666" y="1565584"/>
            <a:chExt cx="1514963" cy="276999"/>
          </a:xfrm>
        </p:grpSpPr>
        <p:sp>
          <p:nvSpPr>
            <p:cNvPr id="28" name="Retângulo 5">
              <a:extLst>
                <a:ext uri="{FF2B5EF4-FFF2-40B4-BE49-F238E27FC236}">
                  <a16:creationId xmlns:a16="http://schemas.microsoft.com/office/drawing/2014/main" id="{C39D5E11-3B60-EC5D-DD63-3D87E124E626}"/>
                </a:ext>
              </a:extLst>
            </p:cNvPr>
            <p:cNvSpPr/>
            <p:nvPr/>
          </p:nvSpPr>
          <p:spPr>
            <a:xfrm>
              <a:off x="6016123" y="1565584"/>
              <a:ext cx="13805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video: introduction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A9F29A2F-3169-A38C-02AF-7E1B2E656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59094F-E01A-BB88-E71F-22A1FC8C5342}"/>
              </a:ext>
            </a:extLst>
          </p:cNvPr>
          <p:cNvGrpSpPr/>
          <p:nvPr/>
        </p:nvGrpSpPr>
        <p:grpSpPr>
          <a:xfrm>
            <a:off x="310528" y="5618406"/>
            <a:ext cx="1280925" cy="276999"/>
            <a:chOff x="5881666" y="1565584"/>
            <a:chExt cx="1280925" cy="276999"/>
          </a:xfrm>
        </p:grpSpPr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201C9891-5984-2CD8-DB17-78C14D62A947}"/>
                </a:ext>
              </a:extLst>
            </p:cNvPr>
            <p:cNvSpPr/>
            <p:nvPr/>
          </p:nvSpPr>
          <p:spPr>
            <a:xfrm>
              <a:off x="6016123" y="1565584"/>
              <a:ext cx="11464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documentation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7C01127F-B0B1-89D3-3F4B-F5A3D8019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C06A14-DE83-A23F-AD0F-499BF5227A96}"/>
              </a:ext>
            </a:extLst>
          </p:cNvPr>
          <p:cNvGrpSpPr/>
          <p:nvPr/>
        </p:nvGrpSpPr>
        <p:grpSpPr>
          <a:xfrm>
            <a:off x="310528" y="5885428"/>
            <a:ext cx="1466873" cy="276999"/>
            <a:chOff x="5881666" y="1565584"/>
            <a:chExt cx="1466873" cy="276999"/>
          </a:xfrm>
        </p:grpSpPr>
        <p:sp>
          <p:nvSpPr>
            <p:cNvPr id="34" name="Retângulo 5">
              <a:extLst>
                <a:ext uri="{FF2B5EF4-FFF2-40B4-BE49-F238E27FC236}">
                  <a16:creationId xmlns:a16="http://schemas.microsoft.com/office/drawing/2014/main" id="{3A37F612-8130-F901-46C5-F9950E907E54}"/>
                </a:ext>
              </a:extLst>
            </p:cNvPr>
            <p:cNvSpPr/>
            <p:nvPr/>
          </p:nvSpPr>
          <p:spPr>
            <a:xfrm>
              <a:off x="6016123" y="1565584"/>
              <a:ext cx="13324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/>
                </a:rPr>
                <a:t>video: 2024 status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5" name="Picture 34" descr="Icon&#10;&#10;Description automatically generated">
              <a:extLst>
                <a:ext uri="{FF2B5EF4-FFF2-40B4-BE49-F238E27FC236}">
                  <a16:creationId xmlns:a16="http://schemas.microsoft.com/office/drawing/2014/main" id="{65C6F9CA-48E1-EF9A-4350-0BBE182EA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20" name="Explosion: 14 Points 19">
            <a:extLst>
              <a:ext uri="{FF2B5EF4-FFF2-40B4-BE49-F238E27FC236}">
                <a16:creationId xmlns:a16="http://schemas.microsoft.com/office/drawing/2014/main" id="{382EEFAE-020D-09FE-A5B0-911D29A1C614}"/>
              </a:ext>
            </a:extLst>
          </p:cNvPr>
          <p:cNvSpPr/>
          <p:nvPr/>
        </p:nvSpPr>
        <p:spPr>
          <a:xfrm>
            <a:off x="4185476" y="1833227"/>
            <a:ext cx="1989313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very new</a:t>
            </a:r>
          </a:p>
        </p:txBody>
      </p:sp>
      <p:sp>
        <p:nvSpPr>
          <p:cNvPr id="22" name="Explosion: 14 Points 21">
            <a:extLst>
              <a:ext uri="{FF2B5EF4-FFF2-40B4-BE49-F238E27FC236}">
                <a16:creationId xmlns:a16="http://schemas.microsoft.com/office/drawing/2014/main" id="{CB9454C7-70E6-7905-E775-40F247B75B78}"/>
              </a:ext>
            </a:extLst>
          </p:cNvPr>
          <p:cNvSpPr/>
          <p:nvPr/>
        </p:nvSpPr>
        <p:spPr>
          <a:xfrm>
            <a:off x="4031084" y="2544427"/>
            <a:ext cx="2460660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mature</a:t>
            </a:r>
          </a:p>
        </p:txBody>
      </p:sp>
    </p:spTree>
    <p:extLst>
      <p:ext uri="{BB962C8B-B14F-4D97-AF65-F5344CB8AC3E}">
        <p14:creationId xmlns:p14="http://schemas.microsoft.com/office/powerpoint/2010/main" val="393209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169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74236</TotalTime>
  <Words>199</Words>
  <Application>Microsoft Office PowerPoint</Application>
  <PresentationFormat>Widescreen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mdd</vt:lpstr>
      <vt:lpstr>1.1 index</vt:lpstr>
      <vt:lpstr>1.1.1 edom</vt:lpstr>
      <vt:lpstr>1.2 sources</vt:lpstr>
      <vt:lpstr>5. theia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1279</cp:revision>
  <dcterms:created xsi:type="dcterms:W3CDTF">2019-03-25T09:18:39Z</dcterms:created>
  <dcterms:modified xsi:type="dcterms:W3CDTF">2025-03-10T14:39:00Z</dcterms:modified>
</cp:coreProperties>
</file>