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398" r:id="rId3"/>
    <p:sldId id="412" r:id="rId4"/>
    <p:sldId id="415" r:id="rId5"/>
    <p:sldId id="416" r:id="rId6"/>
    <p:sldId id="413" r:id="rId7"/>
    <p:sldId id="418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63" d="100"/>
          <a:sy n="63" d="100"/>
        </p:scale>
        <p:origin x="56" y="2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17/02/2025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17/02/2025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17/02/2025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17/02/2025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17/02/2025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17/02/2025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17/02/2025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17/02/2025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17/02/2025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17/02/2025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17/02/2025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17/02/2025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17/02/2025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17/02/2025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17/02/2025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17/02/2025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17/02/2025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17/02/2025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17/02/2025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17/02/2025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17/02/2025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17/02/2025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17/02/2025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17/02/2025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17/02/2025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../pyth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hyperlink" Target="../../generation.pptx" TargetMode="External"/><Relationship Id="rId4" Type="http://schemas.openxmlformats.org/officeDocument/2006/relationships/hyperlink" Target="../mdd.pptx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file:///C:\Windows\explorer.exe%20F:\ides\AZ_vStudio2017" TargetMode="External"/><Relationship Id="rId7" Type="http://schemas.openxmlformats.org/officeDocument/2006/relationships/hyperlink" Target="https://marketplace.eclipse.org/content/uml-design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file:///d:\mdd\edom\A2_Exercicios\A1_Exercise1\A1_PL\A1_Semana2\pl_02_UML_modeling_Papyrus_Exercise_1_College_System_Problem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eclipse.org/forums/index.php/t/1089127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eclipsecon.org/sites/default/files/slides/The%20Great%20Papyrus%20Migration_final.pdf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hyperlink" Target="https://eclipse.dev/graphiti/download.ph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eclipse.dev/sirius/gallery.html" TargetMode="External"/><Relationship Id="rId2" Type="http://schemas.openxmlformats.org/officeDocument/2006/relationships/hyperlink" Target="https://marketplace.eclipse.org/content/uml-designer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6.png"/><Relationship Id="rId18" Type="http://schemas.openxmlformats.org/officeDocument/2006/relationships/image" Target="../media/image19.sv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3.png"/><Relationship Id="rId17" Type="http://schemas.openxmlformats.org/officeDocument/2006/relationships/image" Target="../media/image18.png"/><Relationship Id="rId2" Type="http://schemas.openxmlformats.org/officeDocument/2006/relationships/image" Target="../media/image12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7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5.svg"/><Relationship Id="rId1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25679"/>
            <a:ext cx="1301959" cy="3693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modeler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7FF198-F5D8-7790-3053-9B061D5D0216}"/>
              </a:ext>
            </a:extLst>
          </p:cNvPr>
          <p:cNvGrpSpPr/>
          <p:nvPr/>
        </p:nvGrpSpPr>
        <p:grpSpPr>
          <a:xfrm>
            <a:off x="10641827" y="123804"/>
            <a:ext cx="1122870" cy="283293"/>
            <a:chOff x="5611636" y="5954426"/>
            <a:chExt cx="1122871" cy="283293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9C7C4F53-3C2B-EA1A-DBAE-0713EE740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06B53D83-E52E-DAF0-B99E-0116255EC91A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62F211-57F6-67E0-01B5-ED9C4364C63C}"/>
              </a:ext>
            </a:extLst>
          </p:cNvPr>
          <p:cNvGrpSpPr/>
          <p:nvPr/>
        </p:nvGrpSpPr>
        <p:grpSpPr>
          <a:xfrm>
            <a:off x="10641825" y="848196"/>
            <a:ext cx="964172" cy="283293"/>
            <a:chOff x="5611636" y="5954426"/>
            <a:chExt cx="964173" cy="283293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5B6CB6E6-71D4-16D5-FB34-1FF99D149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E9BE168D-4FCD-6780-C28E-AB0D706CF092}"/>
                </a:ext>
              </a:extLst>
            </p:cNvPr>
            <p:cNvSpPr/>
            <p:nvPr/>
          </p:nvSpPr>
          <p:spPr>
            <a:xfrm>
              <a:off x="6107411" y="5954426"/>
              <a:ext cx="4683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mdd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F9B952-F416-EA7F-58A3-A4A4336F1BB1}"/>
              </a:ext>
            </a:extLst>
          </p:cNvPr>
          <p:cNvGrpSpPr/>
          <p:nvPr/>
        </p:nvGrpSpPr>
        <p:grpSpPr>
          <a:xfrm>
            <a:off x="10641828" y="473413"/>
            <a:ext cx="1361718" cy="283293"/>
            <a:chOff x="5611636" y="5954426"/>
            <a:chExt cx="1361719" cy="283293"/>
          </a:xfrm>
        </p:grpSpPr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8A2931DB-BB6C-AEF4-4468-CBEEC9785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5" name="Retângulo 5">
              <a:extLst>
                <a:ext uri="{FF2B5EF4-FFF2-40B4-BE49-F238E27FC236}">
                  <a16:creationId xmlns:a16="http://schemas.microsoft.com/office/drawing/2014/main" id="{2E049F2A-CE56-97CB-BBDD-CDC42D7AD7F3}"/>
                </a:ext>
              </a:extLst>
            </p:cNvPr>
            <p:cNvSpPr/>
            <p:nvPr/>
          </p:nvSpPr>
          <p:spPr>
            <a:xfrm>
              <a:off x="6107411" y="5954426"/>
              <a:ext cx="8659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 action="ppaction://hlinkpres?slideindex=1&amp;slidetitle="/>
                </a:rPr>
                <a:t>generation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0909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196979-5270-72E3-5723-5487BA074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59AD1B1F-25ED-E919-E50B-FF1FE03B3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81" y="1226317"/>
            <a:ext cx="6911452" cy="348707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59B836-36F9-7C21-A1BC-BF9DFDBE4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14487"/>
            <a:ext cx="1007712" cy="3693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2. what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E395C8-DF42-7541-1DB4-6CF82F6D6363}"/>
              </a:ext>
            </a:extLst>
          </p:cNvPr>
          <p:cNvSpPr/>
          <p:nvPr/>
        </p:nvSpPr>
        <p:spPr>
          <a:xfrm>
            <a:off x="180000" y="180000"/>
            <a:ext cx="180000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9DF95F8-88D7-036D-2E14-9B9CA4305288}"/>
              </a:ext>
            </a:extLst>
          </p:cNvPr>
          <p:cNvGrpSpPr/>
          <p:nvPr/>
        </p:nvGrpSpPr>
        <p:grpSpPr>
          <a:xfrm>
            <a:off x="1176279" y="750549"/>
            <a:ext cx="1734649" cy="299662"/>
            <a:chOff x="1643297" y="4045816"/>
            <a:chExt cx="1734649" cy="299662"/>
          </a:xfrm>
        </p:grpSpPr>
        <p:sp>
          <p:nvSpPr>
            <p:cNvPr id="27" name="CaixaDeTexto 17">
              <a:hlinkClick r:id="rId3" action="ppaction://program"/>
              <a:extLst>
                <a:ext uri="{FF2B5EF4-FFF2-40B4-BE49-F238E27FC236}">
                  <a16:creationId xmlns:a16="http://schemas.microsoft.com/office/drawing/2014/main" id="{D80635E6-2D67-3027-E948-7EDE4723E7CE}"/>
                </a:ext>
              </a:extLst>
            </p:cNvPr>
            <p:cNvSpPr txBox="1"/>
            <p:nvPr/>
          </p:nvSpPr>
          <p:spPr>
            <a:xfrm>
              <a:off x="1980063" y="4103314"/>
              <a:ext cx="1397883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4" action="ppaction://hlinkfile"/>
                </a:rPr>
                <a:t>Exercise1\PL\Semana2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6" name="Imagem 18">
              <a:hlinkClick r:id="rId3" action="ppaction://program"/>
              <a:extLst>
                <a:ext uri="{FF2B5EF4-FFF2-40B4-BE49-F238E27FC236}">
                  <a16:creationId xmlns:a16="http://schemas.microsoft.com/office/drawing/2014/main" id="{DC9C9ABE-03D2-D8EC-161E-E96FB2F6F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37" name="Arrow: Right 5">
            <a:extLst>
              <a:ext uri="{FF2B5EF4-FFF2-40B4-BE49-F238E27FC236}">
                <a16:creationId xmlns:a16="http://schemas.microsoft.com/office/drawing/2014/main" id="{FA68C6B7-8BBF-C2C1-CE4D-22CBC928E9F2}"/>
              </a:ext>
            </a:extLst>
          </p:cNvPr>
          <p:cNvSpPr/>
          <p:nvPr/>
        </p:nvSpPr>
        <p:spPr>
          <a:xfrm>
            <a:off x="313737" y="750549"/>
            <a:ext cx="86254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where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DA673F6-CACA-DD1F-14D4-AB0DE7ADF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0119" y="3217964"/>
            <a:ext cx="6620634" cy="338203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33AA042-50ED-78F5-BE76-05233099AE40}"/>
              </a:ext>
            </a:extLst>
          </p:cNvPr>
          <p:cNvGrpSpPr/>
          <p:nvPr/>
        </p:nvGrpSpPr>
        <p:grpSpPr>
          <a:xfrm>
            <a:off x="2875871" y="5139492"/>
            <a:ext cx="1595113" cy="276999"/>
            <a:chOff x="5881666" y="1565584"/>
            <a:chExt cx="1595113" cy="276999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04D252F8-CA4C-0A91-39BC-1F845390F99D}"/>
                </a:ext>
              </a:extLst>
            </p:cNvPr>
            <p:cNvSpPr/>
            <p:nvPr/>
          </p:nvSpPr>
          <p:spPr>
            <a:xfrm>
              <a:off x="6016123" y="1565584"/>
              <a:ext cx="14606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sirius UML designer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6AFA39B3-0A64-7701-92D0-F2D619E62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sp>
        <p:nvSpPr>
          <p:cNvPr id="7" name="Arrow: Right 5">
            <a:extLst>
              <a:ext uri="{FF2B5EF4-FFF2-40B4-BE49-F238E27FC236}">
                <a16:creationId xmlns:a16="http://schemas.microsoft.com/office/drawing/2014/main" id="{EBB22D7B-2C70-FE17-76A1-B391466DBD24}"/>
              </a:ext>
            </a:extLst>
          </p:cNvPr>
          <p:cNvSpPr/>
          <p:nvPr/>
        </p:nvSpPr>
        <p:spPr>
          <a:xfrm>
            <a:off x="313737" y="5139493"/>
            <a:ext cx="256653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replacement for papyrus</a:t>
            </a:r>
          </a:p>
        </p:txBody>
      </p:sp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1D960806-5237-6C43-4412-8F43CCC6E991}"/>
              </a:ext>
            </a:extLst>
          </p:cNvPr>
          <p:cNvSpPr/>
          <p:nvPr/>
        </p:nvSpPr>
        <p:spPr>
          <a:xfrm>
            <a:off x="6669506" y="1271394"/>
            <a:ext cx="3622330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nothing to learn 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4F67FEE-050A-0717-81CF-3EF10D869903}"/>
              </a:ext>
            </a:extLst>
          </p:cNvPr>
          <p:cNvSpPr/>
          <p:nvPr/>
        </p:nvSpPr>
        <p:spPr>
          <a:xfrm>
            <a:off x="4117446" y="298148"/>
            <a:ext cx="1722194" cy="811367"/>
          </a:xfrm>
          <a:prstGeom prst="wedgeRectCallout">
            <a:avLst>
              <a:gd name="adj1" fmla="val 30597"/>
              <a:gd name="adj2" fmla="val 69607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in this step (exercise 1)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 s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hould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only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create a mind map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with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papyrus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0" name="Explosion: 14 Points 9">
            <a:extLst>
              <a:ext uri="{FF2B5EF4-FFF2-40B4-BE49-F238E27FC236}">
                <a16:creationId xmlns:a16="http://schemas.microsoft.com/office/drawing/2014/main" id="{E55802AB-D1BB-C3D0-B6D3-987AB68E9C1A}"/>
              </a:ext>
            </a:extLst>
          </p:cNvPr>
          <p:cNvSpPr/>
          <p:nvPr/>
        </p:nvSpPr>
        <p:spPr>
          <a:xfrm>
            <a:off x="7185928" y="1848895"/>
            <a:ext cx="3073043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nothing to do </a:t>
            </a:r>
          </a:p>
        </p:txBody>
      </p:sp>
      <p:sp>
        <p:nvSpPr>
          <p:cNvPr id="11" name="Explosion: 14 Points 10">
            <a:extLst>
              <a:ext uri="{FF2B5EF4-FFF2-40B4-BE49-F238E27FC236}">
                <a16:creationId xmlns:a16="http://schemas.microsoft.com/office/drawing/2014/main" id="{66BF892E-8F32-B40B-2CB3-0A1C8C055AC9}"/>
              </a:ext>
            </a:extLst>
          </p:cNvPr>
          <p:cNvSpPr/>
          <p:nvPr/>
        </p:nvSpPr>
        <p:spPr>
          <a:xfrm>
            <a:off x="5918486" y="648816"/>
            <a:ext cx="5607929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only analyze graphic tools</a:t>
            </a:r>
          </a:p>
        </p:txBody>
      </p:sp>
      <p:sp>
        <p:nvSpPr>
          <p:cNvPr id="12" name="Explosion: 14 Points 11">
            <a:extLst>
              <a:ext uri="{FF2B5EF4-FFF2-40B4-BE49-F238E27FC236}">
                <a16:creationId xmlns:a16="http://schemas.microsoft.com/office/drawing/2014/main" id="{3455562C-3907-2B50-CE2C-C7BD6F4A450B}"/>
              </a:ext>
            </a:extLst>
          </p:cNvPr>
          <p:cNvSpPr/>
          <p:nvPr/>
        </p:nvSpPr>
        <p:spPr>
          <a:xfrm>
            <a:off x="6127233" y="2496002"/>
            <a:ext cx="4591005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conclusion: use sirius</a:t>
            </a:r>
          </a:p>
        </p:txBody>
      </p:sp>
    </p:spTree>
    <p:extLst>
      <p:ext uri="{BB962C8B-B14F-4D97-AF65-F5344CB8AC3E}">
        <p14:creationId xmlns:p14="http://schemas.microsoft.com/office/powerpoint/2010/main" val="174838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067C8-2816-AA49-DF33-162F35B2E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FF12-4756-D1AF-FC1D-C24185AA6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72506"/>
            <a:ext cx="1441741" cy="3693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3. papyrus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C6C17-8FEC-B12C-834A-745FD40F515B}"/>
              </a:ext>
            </a:extLst>
          </p:cNvPr>
          <p:cNvSpPr/>
          <p:nvPr/>
        </p:nvSpPr>
        <p:spPr>
          <a:xfrm>
            <a:off x="180000" y="180000"/>
            <a:ext cx="180000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BB068B8-E23B-C876-DAB1-E91E937C49FA}"/>
              </a:ext>
            </a:extLst>
          </p:cNvPr>
          <p:cNvSpPr/>
          <p:nvPr/>
        </p:nvSpPr>
        <p:spPr>
          <a:xfrm>
            <a:off x="308031" y="82239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5886CE4-455D-D2F8-69B3-047A08D02CE2}"/>
              </a:ext>
            </a:extLst>
          </p:cNvPr>
          <p:cNvGrpSpPr/>
          <p:nvPr/>
        </p:nvGrpSpPr>
        <p:grpSpPr>
          <a:xfrm>
            <a:off x="3073348" y="1449091"/>
            <a:ext cx="1170318" cy="276999"/>
            <a:chOff x="5881666" y="1565584"/>
            <a:chExt cx="1170318" cy="276999"/>
          </a:xfrm>
        </p:grpSpPr>
        <p:sp>
          <p:nvSpPr>
            <p:cNvPr id="31" name="Retângulo 5">
              <a:extLst>
                <a:ext uri="{FF2B5EF4-FFF2-40B4-BE49-F238E27FC236}">
                  <a16:creationId xmlns:a16="http://schemas.microsoft.com/office/drawing/2014/main" id="{9FC04CA0-48BA-8F59-5444-59CA04138E4E}"/>
                </a:ext>
              </a:extLst>
            </p:cNvPr>
            <p:cNvSpPr/>
            <p:nvPr/>
          </p:nvSpPr>
          <p:spPr>
            <a:xfrm>
              <a:off x="6016123" y="1565584"/>
              <a:ext cx="10358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eclipse forum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4" name="Picture 33" descr="Icon&#10;&#10;Description automatically generated">
              <a:extLst>
                <a:ext uri="{FF2B5EF4-FFF2-40B4-BE49-F238E27FC236}">
                  <a16:creationId xmlns:a16="http://schemas.microsoft.com/office/drawing/2014/main" id="{46BFAE4C-353E-0E1F-9C33-F1E7406A7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5AF66180-271C-EFAA-52D0-B61F006E8277}"/>
              </a:ext>
            </a:extLst>
          </p:cNvPr>
          <p:cNvSpPr/>
          <p:nvPr/>
        </p:nvSpPr>
        <p:spPr>
          <a:xfrm>
            <a:off x="1080095" y="786039"/>
            <a:ext cx="794054" cy="442035"/>
          </a:xfrm>
          <a:prstGeom prst="wedgeRectCallout">
            <a:avLst>
              <a:gd name="adj1" fmla="val 22349"/>
              <a:gd name="adj2" fmla="val 68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Sirius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Papyrus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47992AC-49F7-0817-92D7-F67D73844504}"/>
              </a:ext>
            </a:extLst>
          </p:cNvPr>
          <p:cNvSpPr/>
          <p:nvPr/>
        </p:nvSpPr>
        <p:spPr>
          <a:xfrm>
            <a:off x="2090621" y="786039"/>
            <a:ext cx="2041191" cy="626701"/>
          </a:xfrm>
          <a:prstGeom prst="wedgeRectCallout">
            <a:avLst>
              <a:gd name="adj1" fmla="val -53711"/>
              <a:gd name="adj2" fmla="val -354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projects are unrelated 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use some common libraries,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</a:t>
            </a:r>
            <a:r>
              <a:rPr lang="en-US" sz="1200" b="1" kern="0" dirty="0">
                <a:solidFill>
                  <a:srgbClr val="FF0000"/>
                </a:solidFill>
                <a:latin typeface="Calibri Light" panose="020F0302020204030204"/>
              </a:rPr>
              <a:t>fill some similar needs</a:t>
            </a:r>
            <a:endParaRPr lang="en-US" sz="1200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33AD95C7-7C49-0C3F-2EA3-B133C4847686}"/>
              </a:ext>
            </a:extLst>
          </p:cNvPr>
          <p:cNvSpPr/>
          <p:nvPr/>
        </p:nvSpPr>
        <p:spPr>
          <a:xfrm>
            <a:off x="934765" y="2486619"/>
            <a:ext cx="1387166" cy="626701"/>
          </a:xfrm>
          <a:prstGeom prst="wedgeRectCallout">
            <a:avLst>
              <a:gd name="adj1" fmla="val 22349"/>
              <a:gd name="adj2" fmla="val 68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standard UML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Graphical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Modeler</a:t>
            </a: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3288F35C-A688-C5B6-AE97-56D71465DC27}"/>
              </a:ext>
            </a:extLst>
          </p:cNvPr>
          <p:cNvSpPr/>
          <p:nvPr/>
        </p:nvSpPr>
        <p:spPr>
          <a:xfrm>
            <a:off x="299111" y="1915720"/>
            <a:ext cx="127130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historically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EEA37170-4CBA-FC8E-7E90-F2E01052F7DB}"/>
              </a:ext>
            </a:extLst>
          </p:cNvPr>
          <p:cNvSpPr/>
          <p:nvPr/>
        </p:nvSpPr>
        <p:spPr>
          <a:xfrm>
            <a:off x="935413" y="3265691"/>
            <a:ext cx="1670898" cy="626701"/>
          </a:xfrm>
          <a:prstGeom prst="wedgeRectCallout">
            <a:avLst>
              <a:gd name="adj1" fmla="val 22349"/>
              <a:gd name="adj2" fmla="val 68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UML-based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customization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support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A0DF86E1-0B0A-3146-3B06-FE848D9EB44B}"/>
              </a:ext>
            </a:extLst>
          </p:cNvPr>
          <p:cNvSpPr/>
          <p:nvPr/>
        </p:nvSpPr>
        <p:spPr>
          <a:xfrm>
            <a:off x="3289348" y="2469718"/>
            <a:ext cx="1643646" cy="626701"/>
          </a:xfrm>
          <a:prstGeom prst="wedgeRectCallout">
            <a:avLst>
              <a:gd name="adj1" fmla="val 22349"/>
              <a:gd name="adj2" fmla="val 68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 customizable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EMF-based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graphical model editor</a:t>
            </a:r>
          </a:p>
        </p:txBody>
      </p:sp>
      <p:sp>
        <p:nvSpPr>
          <p:cNvPr id="22" name="Arrow: Right 5">
            <a:extLst>
              <a:ext uri="{FF2B5EF4-FFF2-40B4-BE49-F238E27FC236}">
                <a16:creationId xmlns:a16="http://schemas.microsoft.com/office/drawing/2014/main" id="{A1A77C37-83B5-1407-49D4-1A0578DFDBAE}"/>
              </a:ext>
            </a:extLst>
          </p:cNvPr>
          <p:cNvSpPr/>
          <p:nvPr/>
        </p:nvSpPr>
        <p:spPr>
          <a:xfrm>
            <a:off x="757638" y="2185238"/>
            <a:ext cx="101322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papyrus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5" name="Arrow: Right 5">
            <a:extLst>
              <a:ext uri="{FF2B5EF4-FFF2-40B4-BE49-F238E27FC236}">
                <a16:creationId xmlns:a16="http://schemas.microsoft.com/office/drawing/2014/main" id="{B721F4B8-5668-D8A6-198B-EA62AF479998}"/>
              </a:ext>
            </a:extLst>
          </p:cNvPr>
          <p:cNvSpPr/>
          <p:nvPr/>
        </p:nvSpPr>
        <p:spPr>
          <a:xfrm>
            <a:off x="3076649" y="2192719"/>
            <a:ext cx="75514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sirius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7F794DEC-02D2-DE82-5424-3246407805E4}"/>
              </a:ext>
            </a:extLst>
          </p:cNvPr>
          <p:cNvSpPr/>
          <p:nvPr/>
        </p:nvSpPr>
        <p:spPr>
          <a:xfrm>
            <a:off x="3289348" y="3227037"/>
            <a:ext cx="1598762" cy="442035"/>
          </a:xfrm>
          <a:prstGeom prst="wedgeRectCallout">
            <a:avLst>
              <a:gd name="adj1" fmla="val 22349"/>
              <a:gd name="adj2" fmla="val 68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UML implementation </a:t>
            </a:r>
          </a:p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(UML Designer).</a:t>
            </a: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CAFFAE03-DD7A-122F-77D5-74371DCED178}"/>
              </a:ext>
            </a:extLst>
          </p:cNvPr>
          <p:cNvSpPr/>
          <p:nvPr/>
        </p:nvSpPr>
        <p:spPr>
          <a:xfrm>
            <a:off x="1012979" y="4425024"/>
            <a:ext cx="2209507" cy="442035"/>
          </a:xfrm>
          <a:prstGeom prst="wedgeRectCallout">
            <a:avLst>
              <a:gd name="adj1" fmla="val 22349"/>
              <a:gd name="adj2" fmla="val 68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based on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GMF Diagram/Runtime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DB7B13FE-D704-0C01-8CB2-30358F73D95F}"/>
              </a:ext>
            </a:extLst>
          </p:cNvPr>
          <p:cNvSpPr/>
          <p:nvPr/>
        </p:nvSpPr>
        <p:spPr>
          <a:xfrm>
            <a:off x="1013618" y="5010602"/>
            <a:ext cx="2241567" cy="626701"/>
          </a:xfrm>
          <a:prstGeom prst="wedgeRectCallout">
            <a:avLst>
              <a:gd name="adj1" fmla="val -22127"/>
              <a:gd name="adj2" fmla="val -6467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UML Designer and Papyrus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manipulate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Eclipse UML (semantic) models. </a:t>
            </a:r>
          </a:p>
        </p:txBody>
      </p:sp>
      <p:sp>
        <p:nvSpPr>
          <p:cNvPr id="33" name="Arrow: Right 5">
            <a:extLst>
              <a:ext uri="{FF2B5EF4-FFF2-40B4-BE49-F238E27FC236}">
                <a16:creationId xmlns:a16="http://schemas.microsoft.com/office/drawing/2014/main" id="{8A2A410C-DDBE-2F56-830C-548926EC5A18}"/>
              </a:ext>
            </a:extLst>
          </p:cNvPr>
          <p:cNvSpPr/>
          <p:nvPr/>
        </p:nvSpPr>
        <p:spPr>
          <a:xfrm>
            <a:off x="308031" y="4426392"/>
            <a:ext cx="70865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both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D636A415-687D-D9DA-35F7-94BA81F8E074}"/>
              </a:ext>
            </a:extLst>
          </p:cNvPr>
          <p:cNvSpPr/>
          <p:nvPr/>
        </p:nvSpPr>
        <p:spPr>
          <a:xfrm>
            <a:off x="3505993" y="4425024"/>
            <a:ext cx="1262131" cy="626701"/>
          </a:xfrm>
          <a:prstGeom prst="wedgeRectCallout">
            <a:avLst>
              <a:gd name="adj1" fmla="val 22349"/>
              <a:gd name="adj2" fmla="val 68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serialization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diagrams 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BCA0D0D-A1E1-AF27-6AA4-C6CD300DC531}"/>
              </a:ext>
            </a:extLst>
          </p:cNvPr>
          <p:cNvSpPr/>
          <p:nvPr/>
        </p:nvSpPr>
        <p:spPr>
          <a:xfrm>
            <a:off x="4941914" y="4425024"/>
            <a:ext cx="1585938" cy="442035"/>
          </a:xfrm>
          <a:prstGeom prst="wedgeRectCallout">
            <a:avLst>
              <a:gd name="adj1" fmla="val -65865"/>
              <a:gd name="adj2" fmla="val -2010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is based on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GMF Notation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91A0B254-389A-9860-65D8-BA57C426C1CD}"/>
              </a:ext>
            </a:extLst>
          </p:cNvPr>
          <p:cNvSpPr/>
          <p:nvPr/>
        </p:nvSpPr>
        <p:spPr>
          <a:xfrm>
            <a:off x="4941914" y="4966271"/>
            <a:ext cx="2328129" cy="626701"/>
          </a:xfrm>
          <a:prstGeom prst="wedgeRectCallout">
            <a:avLst>
              <a:gd name="adj1" fmla="val -24816"/>
              <a:gd name="adj2" fmla="val -6266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Sirius/UML Designer and Papyrus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cannot share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their Diagrams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9BC44F-13AC-AC6D-576D-92233096C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117" y="4099451"/>
            <a:ext cx="4295996" cy="173363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0" name="Explosion: 14 Points 9">
            <a:extLst>
              <a:ext uri="{FF2B5EF4-FFF2-40B4-BE49-F238E27FC236}">
                <a16:creationId xmlns:a16="http://schemas.microsoft.com/office/drawing/2014/main" id="{5DA1A7CD-324C-003F-CDC1-FE56CB3494EE}"/>
              </a:ext>
            </a:extLst>
          </p:cNvPr>
          <p:cNvSpPr/>
          <p:nvPr/>
        </p:nvSpPr>
        <p:spPr>
          <a:xfrm>
            <a:off x="9434491" y="4990267"/>
            <a:ext cx="2078385" cy="1867733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FF0000"/>
                </a:solidFill>
                <a:latin typeface="Calibri" panose="020F0502020204030204"/>
              </a:rPr>
              <a:t>papyrus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srgbClr val="FF0000"/>
                </a:solidFill>
                <a:latin typeface="Calibri" panose="020F0502020204030204"/>
              </a:rPr>
              <a:t>migrating</a:t>
            </a:r>
            <a:br>
              <a:rPr lang="en-US" kern="0" noProof="0" dirty="0">
                <a:solidFill>
                  <a:srgbClr val="FF0000"/>
                </a:solidFill>
                <a:latin typeface="Calibri" panose="020F0502020204030204"/>
              </a:rPr>
            </a:br>
            <a:r>
              <a:rPr lang="en-US" kern="0" noProof="0" dirty="0">
                <a:solidFill>
                  <a:srgbClr val="FF0000"/>
                </a:solidFill>
                <a:latin typeface="Calibri" panose="020F0502020204030204"/>
              </a:rPr>
              <a:t>sirius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171AD8-0A8E-12C0-D05A-5538F9DBA616}"/>
              </a:ext>
            </a:extLst>
          </p:cNvPr>
          <p:cNvGrpSpPr/>
          <p:nvPr/>
        </p:nvGrpSpPr>
        <p:grpSpPr>
          <a:xfrm>
            <a:off x="7818932" y="5959234"/>
            <a:ext cx="1335427" cy="276999"/>
            <a:chOff x="5881666" y="1565584"/>
            <a:chExt cx="1335427" cy="276999"/>
          </a:xfrm>
        </p:grpSpPr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55CE2388-8563-D19E-326E-B60782A71529}"/>
                </a:ext>
              </a:extLst>
            </p:cNvPr>
            <p:cNvSpPr/>
            <p:nvPr/>
          </p:nvSpPr>
          <p:spPr>
            <a:xfrm>
              <a:off x="6016123" y="1565584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papyrus -&gt; sirius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B722BD85-B16B-BCFD-D7D7-8896B7144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9059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1B9846-007E-E3A2-EC37-908CB9933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2B513873-916E-028B-08A1-CE0C032EE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79" y="1215600"/>
            <a:ext cx="2833587" cy="475701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426FEB-2056-A28E-0CD2-706FA4BBB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566" y="1197882"/>
            <a:ext cx="4925466" cy="429383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E9C7A4-DCE8-DEF5-3B21-F2023E510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40916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4. graphiti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4C6955-3B83-FB86-E31B-D11D1977DABA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EA3ACCD3-1829-8E2E-1778-AE3B1C91C7E6}"/>
              </a:ext>
            </a:extLst>
          </p:cNvPr>
          <p:cNvSpPr/>
          <p:nvPr/>
        </p:nvSpPr>
        <p:spPr>
          <a:xfrm>
            <a:off x="254868" y="146602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8DFA9BAD-FDD7-D10B-5C8D-ECC182AEAC63}"/>
              </a:ext>
            </a:extLst>
          </p:cNvPr>
          <p:cNvSpPr/>
          <p:nvPr/>
        </p:nvSpPr>
        <p:spPr>
          <a:xfrm>
            <a:off x="8172888" y="1289939"/>
            <a:ext cx="1963332" cy="1245156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graphiti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FF0000"/>
                </a:solidFill>
                <a:latin typeface="Calibri" panose="020F0502020204030204"/>
              </a:rPr>
              <a:t>not good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A3739EB-5BE9-4AA3-7A49-5F545025E779}"/>
              </a:ext>
            </a:extLst>
          </p:cNvPr>
          <p:cNvGrpSpPr/>
          <p:nvPr/>
        </p:nvGrpSpPr>
        <p:grpSpPr>
          <a:xfrm>
            <a:off x="7070672" y="5834113"/>
            <a:ext cx="1595113" cy="276999"/>
            <a:chOff x="5881666" y="1565584"/>
            <a:chExt cx="1595113" cy="276999"/>
          </a:xfrm>
        </p:grpSpPr>
        <p:sp>
          <p:nvSpPr>
            <p:cNvPr id="16" name="Retângulo 5">
              <a:extLst>
                <a:ext uri="{FF2B5EF4-FFF2-40B4-BE49-F238E27FC236}">
                  <a16:creationId xmlns:a16="http://schemas.microsoft.com/office/drawing/2014/main" id="{1976E9B9-3340-F8EF-E5C5-C8B638E155CD}"/>
                </a:ext>
              </a:extLst>
            </p:cNvPr>
            <p:cNvSpPr/>
            <p:nvPr/>
          </p:nvSpPr>
          <p:spPr>
            <a:xfrm>
              <a:off x="6016123" y="1565584"/>
              <a:ext cx="14606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graphiti not finished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959367A9-AD4E-D6E7-0A18-88EEAA8F5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8162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56DEB9-0090-256B-30DE-EFA29744A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AF62-BDDB-352E-1CA8-F96715FF4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54483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5. sirius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56E55A-E3B2-8B39-CA8D-C296AB1A752F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BE906E0-CB9F-89CA-21C0-D87078C258DE}"/>
              </a:ext>
            </a:extLst>
          </p:cNvPr>
          <p:cNvGrpSpPr/>
          <p:nvPr/>
        </p:nvGrpSpPr>
        <p:grpSpPr>
          <a:xfrm>
            <a:off x="298271" y="745394"/>
            <a:ext cx="1595113" cy="276999"/>
            <a:chOff x="5881666" y="1565584"/>
            <a:chExt cx="1595113" cy="276999"/>
          </a:xfrm>
        </p:grpSpPr>
        <p:sp>
          <p:nvSpPr>
            <p:cNvPr id="16" name="Retângulo 5">
              <a:extLst>
                <a:ext uri="{FF2B5EF4-FFF2-40B4-BE49-F238E27FC236}">
                  <a16:creationId xmlns:a16="http://schemas.microsoft.com/office/drawing/2014/main" id="{75063A31-4F73-C4CD-2051-50D971384B72}"/>
                </a:ext>
              </a:extLst>
            </p:cNvPr>
            <p:cNvSpPr/>
            <p:nvPr/>
          </p:nvSpPr>
          <p:spPr>
            <a:xfrm>
              <a:off x="6016123" y="1565584"/>
              <a:ext cx="14606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sirius UML designer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4B685F97-D19B-6156-1FB2-1F009CE82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30B5BE11-C149-00E1-9CD1-A38094DC1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03" y="1156915"/>
            <a:ext cx="2020897" cy="1903263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234EAD6-1183-0658-7F8A-D444F42C3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1618" y="1183740"/>
            <a:ext cx="6325264" cy="605909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90273AC-CA59-3DAF-3681-86A7465DD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1861" y="2153730"/>
            <a:ext cx="6587656" cy="826976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41D2BE4F-6AEB-D890-6E4F-2D010C100BE2}"/>
              </a:ext>
            </a:extLst>
          </p:cNvPr>
          <p:cNvGrpSpPr/>
          <p:nvPr/>
        </p:nvGrpSpPr>
        <p:grpSpPr>
          <a:xfrm>
            <a:off x="316046" y="3290500"/>
            <a:ext cx="644533" cy="276999"/>
            <a:chOff x="5881666" y="1565584"/>
            <a:chExt cx="644533" cy="276999"/>
          </a:xfrm>
        </p:grpSpPr>
        <p:sp>
          <p:nvSpPr>
            <p:cNvPr id="43" name="Retângulo 5">
              <a:extLst>
                <a:ext uri="{FF2B5EF4-FFF2-40B4-BE49-F238E27FC236}">
                  <a16:creationId xmlns:a16="http://schemas.microsoft.com/office/drawing/2014/main" id="{0C43E3A0-9CEE-B321-F1BC-6E278AD56B1D}"/>
                </a:ext>
              </a:extLst>
            </p:cNvPr>
            <p:cNvSpPr/>
            <p:nvPr/>
          </p:nvSpPr>
          <p:spPr>
            <a:xfrm>
              <a:off x="6016123" y="1565584"/>
              <a:ext cx="5100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sirius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44" name="Picture 43" descr="Icon&#10;&#10;Description automatically generated">
              <a:extLst>
                <a:ext uri="{FF2B5EF4-FFF2-40B4-BE49-F238E27FC236}">
                  <a16:creationId xmlns:a16="http://schemas.microsoft.com/office/drawing/2014/main" id="{6BBF52B3-6B7D-CE8E-DAEE-48E99296E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482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404372" y="6044547"/>
            <a:ext cx="1474318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304221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7396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41784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F93F9-6ED0-2481-EDE7-00B59708324C}"/>
              </a:ext>
            </a:extLst>
          </p:cNvPr>
          <p:cNvSpPr txBox="1"/>
          <p:nvPr/>
        </p:nvSpPr>
        <p:spPr>
          <a:xfrm>
            <a:off x="2542030" y="4640408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EC1F459D-B53A-CF7C-7F35-212EBD4FE3E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37702" y="5082114"/>
            <a:ext cx="313996" cy="313996"/>
          </a:xfrm>
          <a:prstGeom prst="rect">
            <a:avLst/>
          </a:prstGeom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31692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72766</TotalTime>
  <Words>213</Words>
  <Application>Microsoft Office PowerPoint</Application>
  <PresentationFormat>Widescreen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modeler</vt:lpstr>
      <vt:lpstr>2. what </vt:lpstr>
      <vt:lpstr>3. papyrus </vt:lpstr>
      <vt:lpstr>4. graphiti </vt:lpstr>
      <vt:lpstr>5. sirius 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1268</cp:revision>
  <dcterms:created xsi:type="dcterms:W3CDTF">2019-03-25T09:18:39Z</dcterms:created>
  <dcterms:modified xsi:type="dcterms:W3CDTF">2025-02-17T19:27:35Z</dcterms:modified>
</cp:coreProperties>
</file>