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59" r:id="rId3"/>
    <p:sldId id="416" r:id="rId4"/>
    <p:sldId id="401" r:id="rId5"/>
    <p:sldId id="403" r:id="rId6"/>
    <p:sldId id="405" r:id="rId7"/>
    <p:sldId id="415" r:id="rId8"/>
    <p:sldId id="407" r:id="rId9"/>
    <p:sldId id="408" r:id="rId10"/>
    <p:sldId id="409" r:id="rId11"/>
    <p:sldId id="417" r:id="rId12"/>
    <p:sldId id="377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02" d="100"/>
          <a:sy n="102" d="100"/>
        </p:scale>
        <p:origin x="63" y="29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05/03/2025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05/03/2025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05/03/2025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grafana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k6.pptx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rafana.com/docs/k6/latest/javascript-api/k6-browser/locator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2.png"/><Relationship Id="rId18" Type="http://schemas.openxmlformats.org/officeDocument/2006/relationships/image" Target="../media/image17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4.png"/><Relationship Id="rId17" Type="http://schemas.openxmlformats.org/officeDocument/2006/relationships/image" Target="../media/image16.png"/><Relationship Id="rId2" Type="http://schemas.openxmlformats.org/officeDocument/2006/relationships/image" Target="../media/image11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5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13.svg"/><Relationship Id="rId14" Type="http://schemas.openxmlformats.org/officeDocument/2006/relationships/slide" Target="slid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rafana.com/docs/k6/latest/using-k6/scenarios/executors/externally-controlled/" TargetMode="External"/><Relationship Id="rId3" Type="http://schemas.openxmlformats.org/officeDocument/2006/relationships/hyperlink" Target="https://grafana.com/docs/k6/latest/using-k6/scenarios/executors/per-vu-iterations/" TargetMode="External"/><Relationship Id="rId7" Type="http://schemas.openxmlformats.org/officeDocument/2006/relationships/hyperlink" Target="https://grafana.com/docs/k6/latest/using-k6/scenarios/executors/ramping-arrival-rate/" TargetMode="External"/><Relationship Id="rId12" Type="http://schemas.openxmlformats.org/officeDocument/2006/relationships/image" Target="../media/image3.png"/><Relationship Id="rId2" Type="http://schemas.openxmlformats.org/officeDocument/2006/relationships/hyperlink" Target="https://grafana.com/docs/k6/latest/using-k6/scenarios/executors/shared-iterations/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rafana.com/docs/k6/latest/using-k6/scenarios/executors/constant-arrival-rate/" TargetMode="External"/><Relationship Id="rId11" Type="http://schemas.openxmlformats.org/officeDocument/2006/relationships/hyperlink" Target="https://grafana.com/docs/k6/latest/using-k6/scenarios/executors/" TargetMode="External"/><Relationship Id="rId5" Type="http://schemas.openxmlformats.org/officeDocument/2006/relationships/hyperlink" Target="https://grafana.com/docs/k6/latest/using-k6/scenarios/executors/ramping-vus/" TargetMode="External"/><Relationship Id="rId10" Type="http://schemas.openxmlformats.org/officeDocument/2006/relationships/hyperlink" Target="https://k6.io/blog/how-to-control-a-live-k6-test" TargetMode="External"/><Relationship Id="rId4" Type="http://schemas.openxmlformats.org/officeDocument/2006/relationships/hyperlink" Target="https://grafana.com/docs/k6/latest/using-k6/scenarios/executors/constant-vus/" TargetMode="External"/><Relationship Id="rId9" Type="http://schemas.openxmlformats.org/officeDocument/2006/relationships/hyperlink" Target="https://grafana.com/docs/k6/latest/misc/k6-rest-ap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rafana.com/docs/k6/latest/using-k6-browser/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grafana.com/docs/k6/latest/javascript-api/k6-browser/browsercontext/" TargetMode="External"/><Relationship Id="rId4" Type="http://schemas.openxmlformats.org/officeDocument/2006/relationships/hyperlink" Target="https://grafana.com/docs/k6/latest/javascript-api/k6-browser/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In%20k6,%20the%20environment%20variables%20are%20exposed%20through%20a%20global%20__ENV%20variable,%20a%20JS%20object.%20For%20reference,%20see%20the%20script%20example%20below: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hyperlink" Target="https://grafana.com/docs/k6/latest/using-k6/environment-variables/#:~:text=The%20recommended%20option%20to%20pass%20environment%20variables%20to%20your%20testing%20script%20is%20to%20use%20one%20or%20more%20%2De%20/%20%2D%2Denv%20CLI%20flags%20(this%20command%20works%20the%20same%20for%20all%20platforms)%3A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A%20second%20option%20to%20pass%20environment%20variables%20is%20to%20source%20them%20from%20the%20local%20system.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rafana.com/docs/k6/latest/javascript-api/k6/group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rafana.com/docs/k6/latest/javascript-api/k6/check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rafana.com/docs/k6/latest/using-k6/k6-options/how-to/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rafana.com/docs/k6/latest/using-k6/k6-options/reference/#block-hostnames" TargetMode="External"/><Relationship Id="rId13" Type="http://schemas.openxmlformats.org/officeDocument/2006/relationships/hyperlink" Target="https://grafana.com/docs/k6/latest/using-k6/k6-options/reference/#dns" TargetMode="External"/><Relationship Id="rId18" Type="http://schemas.openxmlformats.org/officeDocument/2006/relationships/hyperlink" Target="https://grafana.com/docs/k6/latest/using-k6/k6-options/reference/#cloud-options" TargetMode="External"/><Relationship Id="rId26" Type="http://schemas.openxmlformats.org/officeDocument/2006/relationships/hyperlink" Target="https://grafana.com/docs/k6/latest/using-k6/k6-options/reference/#log-output" TargetMode="External"/><Relationship Id="rId3" Type="http://schemas.openxmlformats.org/officeDocument/2006/relationships/image" Target="../media/image3.png"/><Relationship Id="rId21" Type="http://schemas.openxmlformats.org/officeDocument/2006/relationships/hyperlink" Target="https://grafana.com/docs/k6/latest/using-k6/k6-options/reference/#include-system-env-vars" TargetMode="External"/><Relationship Id="rId7" Type="http://schemas.openxmlformats.org/officeDocument/2006/relationships/hyperlink" Target="https://grafana.com/docs/k6/latest/using-k6/k6-options/reference/#blacklist-ip" TargetMode="External"/><Relationship Id="rId12" Type="http://schemas.openxmlformats.org/officeDocument/2006/relationships/hyperlink" Target="https://grafana.com/docs/k6/latest/using-k6/k6-options/reference/#discard-response-bodies" TargetMode="External"/><Relationship Id="rId17" Type="http://schemas.openxmlformats.org/officeDocument/2006/relationships/hyperlink" Target="https://grafana.com/docs/k6/latest/using-k6/k6-options/reference/#exit-on-running" TargetMode="External"/><Relationship Id="rId25" Type="http://schemas.openxmlformats.org/officeDocument/2006/relationships/hyperlink" Target="https://grafana.com/docs/k6/latest/using-k6/k6-options/reference/#local-ips" TargetMode="External"/><Relationship Id="rId2" Type="http://schemas.openxmlformats.org/officeDocument/2006/relationships/hyperlink" Target="https://grafana.com/docs/k6/latest/using-k6/k6-options/reference/" TargetMode="External"/><Relationship Id="rId16" Type="http://schemas.openxmlformats.org/officeDocument/2006/relationships/hyperlink" Target="https://grafana.com/docs/k6/latest/using-k6/k6-options/reference/#execution-segment" TargetMode="External"/><Relationship Id="rId20" Type="http://schemas.openxmlformats.org/officeDocument/2006/relationships/hyperlink" Target="https://grafana.com/docs/k6/latest/using-k6/k6-options/reference/#http-debug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rafana.com/docs/k6/latest/using-k6/k6-options/reference/#batch-per-host" TargetMode="External"/><Relationship Id="rId11" Type="http://schemas.openxmlformats.org/officeDocument/2006/relationships/hyperlink" Target="https://grafana.com/docs/k6/latest/using-k6/k6-options/reference/#console-output" TargetMode="External"/><Relationship Id="rId24" Type="http://schemas.openxmlformats.org/officeDocument/2006/relationships/hyperlink" Target="https://grafana.com/docs/k6/latest/using-k6/k6-options/reference/#linger" TargetMode="External"/><Relationship Id="rId5" Type="http://schemas.openxmlformats.org/officeDocument/2006/relationships/hyperlink" Target="https://grafana.com/docs/k6/latest/using-k6/k6-options/reference/#batch" TargetMode="External"/><Relationship Id="rId15" Type="http://schemas.openxmlformats.org/officeDocument/2006/relationships/hyperlink" Target="https://grafana.com/docs/k6/latest/using-k6/k6-options/reference/#vus" TargetMode="External"/><Relationship Id="rId23" Type="http://schemas.openxmlformats.org/officeDocument/2006/relationships/hyperlink" Target="https://grafana.com/docs/k6/latest/using-k6/k6-options/reference/#iterations" TargetMode="External"/><Relationship Id="rId28" Type="http://schemas.openxmlformats.org/officeDocument/2006/relationships/hyperlink" Target="https://grafana.com/docs/k6/latest/using-k6/k6-options/reference/#max-redirects" TargetMode="External"/><Relationship Id="rId10" Type="http://schemas.openxmlformats.org/officeDocument/2006/relationships/hyperlink" Target="https://grafana.com/docs/k6/latest/using-k6/k6-options/reference/#config" TargetMode="External"/><Relationship Id="rId19" Type="http://schemas.openxmlformats.org/officeDocument/2006/relationships/hyperlink" Target="https://grafana.com/docs/k6/latest/using-k6/k6-options/reference/#hosts" TargetMode="External"/><Relationship Id="rId4" Type="http://schemas.openxmlformats.org/officeDocument/2006/relationships/hyperlink" Target="https://grafana.com/docs/k6/latest/using-k6/k6-options/reference/#address" TargetMode="External"/><Relationship Id="rId9" Type="http://schemas.openxmlformats.org/officeDocument/2006/relationships/hyperlink" Target="https://grafana.com/docs/k6/latest/using-k6/k6-options/reference/#compatibility-mode" TargetMode="External"/><Relationship Id="rId14" Type="http://schemas.openxmlformats.org/officeDocument/2006/relationships/hyperlink" Target="https://grafana.com/docs/k6/latest/using-k6/k6-options/reference/#duration" TargetMode="External"/><Relationship Id="rId22" Type="http://schemas.openxmlformats.org/officeDocument/2006/relationships/hyperlink" Target="https://grafana.com/docs/k6/latest/using-k6/k6-options/reference/#insecure-skip-tls-verify" TargetMode="External"/><Relationship Id="rId27" Type="http://schemas.openxmlformats.org/officeDocument/2006/relationships/hyperlink" Target="https://grafana.com/docs/k6/latest/using-k6/k6-options/reference/#logformat" TargetMode="Externa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hyperlink" Target="https://grafana.com/docs/k6/latest/using-k6/k6-options/reference/#no-thresholds" TargetMode="External"/><Relationship Id="rId18" Type="http://schemas.openxmlformats.org/officeDocument/2006/relationships/hyperlink" Target="https://grafana.com/docs/k6/latest/using-k6/k6-options/reference/#quiet" TargetMode="External"/><Relationship Id="rId26" Type="http://schemas.openxmlformats.org/officeDocument/2006/relationships/hyperlink" Target="https://grafana.com/docs/k6/latest/using-k6/k6-options/reference/#system-tags" TargetMode="External"/><Relationship Id="rId39" Type="http://schemas.openxmlformats.org/officeDocument/2006/relationships/hyperlink" Target="https://grafana.com/docs/k6/latest/using-k6/k6-options/reference/#verbose" TargetMode="External"/><Relationship Id="rId21" Type="http://schemas.openxmlformats.org/officeDocument/2006/relationships/hyperlink" Target="https://grafana.com/docs/k6/latest/using-k6/k6-options/reference/#scenarios" TargetMode="External"/><Relationship Id="rId34" Type="http://schemas.openxmlformats.org/officeDocument/2006/relationships/hyperlink" Target="https://grafana.com/docs/k6/latest/using-k6/k6-options/reference/#tls-auth" TargetMode="External"/><Relationship Id="rId7" Type="http://schemas.openxmlformats.org/officeDocument/2006/relationships/hyperlink" Target="https://grafana.com/docs/k6/latest/using-k6/k6-options/reference/#no-connection-reuse" TargetMode="External"/><Relationship Id="rId12" Type="http://schemas.openxmlformats.org/officeDocument/2006/relationships/hyperlink" Target="https://grafana.com/docs/k6/latest/using-k6/k6-options/reference/#no-teardown" TargetMode="External"/><Relationship Id="rId17" Type="http://schemas.openxmlformats.org/officeDocument/2006/relationships/hyperlink" Target="https://grafana.com/docs/k6/latest/using-k6/k6-options/reference/#profiling-enabled" TargetMode="External"/><Relationship Id="rId25" Type="http://schemas.openxmlformats.org/officeDocument/2006/relationships/hyperlink" Target="https://grafana.com/docs/k6/latest/using-k6/k6-options/reference/#supply-environment-variables" TargetMode="External"/><Relationship Id="rId33" Type="http://schemas.openxmlformats.org/officeDocument/2006/relationships/hyperlink" Target="https://grafana.com/docs/k6/latest/using-k6/k6-options/reference/#throw" TargetMode="External"/><Relationship Id="rId38" Type="http://schemas.openxmlformats.org/officeDocument/2006/relationships/hyperlink" Target="https://grafana.com/docs/k6/latest/using-k6/k6-options/reference/#user-agent" TargetMode="External"/><Relationship Id="rId2" Type="http://schemas.openxmlformats.org/officeDocument/2006/relationships/hyperlink" Target="https://grafana.com/docs/k6/latest/using-k6/k6-options/reference/" TargetMode="External"/><Relationship Id="rId16" Type="http://schemas.openxmlformats.org/officeDocument/2006/relationships/hyperlink" Target="https://grafana.com/docs/k6/latest/using-k6/k6-options/reference/#paused" TargetMode="External"/><Relationship Id="rId20" Type="http://schemas.openxmlformats.org/officeDocument/2006/relationships/hyperlink" Target="https://grafana.com/docs/k6/latest/using-k6/k6-options/reference/#rps" TargetMode="External"/><Relationship Id="rId29" Type="http://schemas.openxmlformats.org/officeDocument/2006/relationships/hyperlink" Target="https://grafana.com/docs/k6/latest/using-k6/k6-options/reference/#summary-time-unit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rafana.com/docs/k6/latest/using-k6/k6-options/reference/#no-color" TargetMode="External"/><Relationship Id="rId11" Type="http://schemas.openxmlformats.org/officeDocument/2006/relationships/hyperlink" Target="https://grafana.com/docs/k6/latest/using-k6/k6-options/reference/#no-setup" TargetMode="External"/><Relationship Id="rId24" Type="http://schemas.openxmlformats.org/officeDocument/2006/relationships/hyperlink" Target="https://grafana.com/docs/k6/latest/using-k6/k6-options/reference/#stages" TargetMode="External"/><Relationship Id="rId32" Type="http://schemas.openxmlformats.org/officeDocument/2006/relationships/hyperlink" Target="https://grafana.com/docs/k6/latest/using-k6/k6-options/reference/#thresholds" TargetMode="External"/><Relationship Id="rId37" Type="http://schemas.openxmlformats.org/officeDocument/2006/relationships/hyperlink" Target="https://grafana.com/docs/k6/latest/using-k6/k6-options/reference/#traces-output" TargetMode="External"/><Relationship Id="rId40" Type="http://schemas.openxmlformats.org/officeDocument/2006/relationships/hyperlink" Target="https://grafana.com/docs/k6/latest/using-k6/k6-options/reference/#vus" TargetMode="External"/><Relationship Id="rId5" Type="http://schemas.openxmlformats.org/officeDocument/2006/relationships/hyperlink" Target="https://grafana.com/docs/k6/latest/using-k6/k6-options/reference/#minimum-iteration-duration" TargetMode="External"/><Relationship Id="rId15" Type="http://schemas.openxmlformats.org/officeDocument/2006/relationships/hyperlink" Target="https://grafana.com/docs/k6/latest/using-k6/k6-options/reference/#no-vu-connection-reuse" TargetMode="External"/><Relationship Id="rId23" Type="http://schemas.openxmlformats.org/officeDocument/2006/relationships/hyperlink" Target="https://grafana.com/docs/k6/latest/using-k6/k6-options/reference/#show-logs" TargetMode="External"/><Relationship Id="rId28" Type="http://schemas.openxmlformats.org/officeDocument/2006/relationships/hyperlink" Target="https://grafana.com/docs/k6/latest/using-k6/k6-options/reference/#summary-trend-stats" TargetMode="External"/><Relationship Id="rId36" Type="http://schemas.openxmlformats.org/officeDocument/2006/relationships/hyperlink" Target="https://grafana.com/docs/k6/latest/using-k6/k6-options/reference/#tls-version" TargetMode="External"/><Relationship Id="rId10" Type="http://schemas.openxmlformats.org/officeDocument/2006/relationships/hyperlink" Target="https://grafana.com/docs/k6/latest/results-output/end-of-test/" TargetMode="External"/><Relationship Id="rId19" Type="http://schemas.openxmlformats.org/officeDocument/2006/relationships/hyperlink" Target="https://grafana.com/docs/k6/latest/using-k6/k6-options/reference/#results-output" TargetMode="External"/><Relationship Id="rId31" Type="http://schemas.openxmlformats.org/officeDocument/2006/relationships/hyperlink" Target="https://grafana.com/docs/k6/latest/using-k6/k6-options/reference/#teardown-timeout" TargetMode="External"/><Relationship Id="rId4" Type="http://schemas.openxmlformats.org/officeDocument/2006/relationships/hyperlink" Target="https://grafana.com/docs/k6/latest/using-k6/k6-options/reference/#max-redirects" TargetMode="External"/><Relationship Id="rId9" Type="http://schemas.openxmlformats.org/officeDocument/2006/relationships/hyperlink" Target="https://grafana.com/docs/k6/latest/using-k6/k6-options/reference/#no-summary" TargetMode="External"/><Relationship Id="rId14" Type="http://schemas.openxmlformats.org/officeDocument/2006/relationships/hyperlink" Target="https://grafana.com/docs/k6/latest/using-k6/k6-options/reference/#no-usage-report" TargetMode="External"/><Relationship Id="rId22" Type="http://schemas.openxmlformats.org/officeDocument/2006/relationships/hyperlink" Target="https://grafana.com/docs/k6/latest/using-k6/k6-options/reference/#setup-timeout" TargetMode="External"/><Relationship Id="rId27" Type="http://schemas.openxmlformats.org/officeDocument/2006/relationships/hyperlink" Target="https://grafana.com/docs/k6/latest/using-k6/k6-options/reference/#summary-export" TargetMode="External"/><Relationship Id="rId30" Type="http://schemas.openxmlformats.org/officeDocument/2006/relationships/hyperlink" Target="https://grafana.com/docs/k6/latest/using-k6/k6-options/reference/#tags" TargetMode="External"/><Relationship Id="rId35" Type="http://schemas.openxmlformats.org/officeDocument/2006/relationships/hyperlink" Target="https://grafana.com/docs/k6/latest/using-k6/k6-options/reference/#tls-cipher-suites" TargetMode="External"/><Relationship Id="rId8" Type="http://schemas.openxmlformats.org/officeDocument/2006/relationships/hyperlink" Target="https://grafana.com/docs/k6/latest/using-k6/k6-options/reference/#no-cookies-reset" TargetMode="Externa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92442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reference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6274BBD-84DB-B4DB-4316-4E3135E46710}"/>
              </a:ext>
            </a:extLst>
          </p:cNvPr>
          <p:cNvGrpSpPr/>
          <p:nvPr/>
        </p:nvGrpSpPr>
        <p:grpSpPr>
          <a:xfrm>
            <a:off x="10578504" y="115237"/>
            <a:ext cx="1153327" cy="283293"/>
            <a:chOff x="5611636" y="5954426"/>
            <a:chExt cx="1153328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D47F83F-C15D-1C43-C9E6-096034190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3B183CE4-067F-3611-7ADB-81F5C1C764F6}"/>
                </a:ext>
              </a:extLst>
            </p:cNvPr>
            <p:cNvSpPr/>
            <p:nvPr/>
          </p:nvSpPr>
          <p:spPr>
            <a:xfrm>
              <a:off x="6107411" y="5954426"/>
              <a:ext cx="65755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grafana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4118624-40B0-B35E-0242-EE4494E3787B}"/>
              </a:ext>
            </a:extLst>
          </p:cNvPr>
          <p:cNvGrpSpPr/>
          <p:nvPr/>
        </p:nvGrpSpPr>
        <p:grpSpPr>
          <a:xfrm>
            <a:off x="10578502" y="411116"/>
            <a:ext cx="829520" cy="283293"/>
            <a:chOff x="5611636" y="5954426"/>
            <a:chExt cx="829521" cy="283293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1379580A-9A70-B264-A726-898DE7E5A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DCB546B8-B2DD-080F-FBD3-B378BE912784}"/>
                </a:ext>
              </a:extLst>
            </p:cNvPr>
            <p:cNvSpPr/>
            <p:nvPr/>
          </p:nvSpPr>
          <p:spPr>
            <a:xfrm>
              <a:off x="6107411" y="5954426"/>
              <a:ext cx="33374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k6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F22313-E6F7-ECD1-63AB-7919A8393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F5DE20-9A39-8339-6C87-F0B33074636C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85ECE-B23E-F9D6-A5A5-6764C7CB8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76694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 locator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CE12EA3-A907-74AD-A2F2-E66F8D5F8034}"/>
              </a:ext>
            </a:extLst>
          </p:cNvPr>
          <p:cNvGrpSpPr/>
          <p:nvPr/>
        </p:nvGrpSpPr>
        <p:grpSpPr>
          <a:xfrm>
            <a:off x="190444" y="250151"/>
            <a:ext cx="826524" cy="289586"/>
            <a:chOff x="5881666" y="1590687"/>
            <a:chExt cx="826524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ED69108C-DBF6-3A5A-0246-233AF4416503}"/>
                </a:ext>
              </a:extLst>
            </p:cNvPr>
            <p:cNvSpPr/>
            <p:nvPr/>
          </p:nvSpPr>
          <p:spPr>
            <a:xfrm>
              <a:off x="6081095" y="1603274"/>
              <a:ext cx="6270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locator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AE785602-D617-001F-662F-9588950E7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EC40F66B-7DC9-5ACD-158D-F900474A9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968" y="904976"/>
            <a:ext cx="7412555" cy="427896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1" name="Explosion: 14 Points 10">
            <a:extLst>
              <a:ext uri="{FF2B5EF4-FFF2-40B4-BE49-F238E27FC236}">
                <a16:creationId xmlns:a16="http://schemas.microsoft.com/office/drawing/2014/main" id="{484357F0-1225-B49C-D74E-14FEE24B25D1}"/>
              </a:ext>
            </a:extLst>
          </p:cNvPr>
          <p:cNvSpPr/>
          <p:nvPr/>
        </p:nvSpPr>
        <p:spPr>
          <a:xfrm>
            <a:off x="6979321" y="1340539"/>
            <a:ext cx="3076751" cy="2490311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never returns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null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nor </a:t>
            </a:r>
          </a:p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error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3429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4A347E-C278-C211-2295-372A780D6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D25585-F852-5A0B-3A88-4894556A5203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BEC025-B515-3251-B63F-13DC9B74A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74507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55E140D-C965-FE5D-4DBE-0ADE15D169C8}"/>
              </a:ext>
            </a:extLst>
          </p:cNvPr>
          <p:cNvGrpSpPr/>
          <p:nvPr/>
        </p:nvGrpSpPr>
        <p:grpSpPr>
          <a:xfrm>
            <a:off x="218689" y="316955"/>
            <a:ext cx="979283" cy="297334"/>
            <a:chOff x="2738297" y="4386269"/>
            <a:chExt cx="979283" cy="286297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28A5254-AEE2-DA6A-6962-0ED2913D9C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4E2CAF8D-2AF3-15B4-53D7-9007CB1236B5}"/>
                </a:ext>
              </a:extLst>
            </p:cNvPr>
            <p:cNvSpPr/>
            <p:nvPr/>
          </p:nvSpPr>
          <p:spPr>
            <a:xfrm>
              <a:off x="2928581" y="4395567"/>
              <a:ext cx="78899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3" action="ppaction://hlinksldjump"/>
                </a:rPr>
                <a:t>executors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CE224F-B314-0FE1-7165-3FC866F33CD9}"/>
              </a:ext>
            </a:extLst>
          </p:cNvPr>
          <p:cNvGrpSpPr/>
          <p:nvPr/>
        </p:nvGrpSpPr>
        <p:grpSpPr>
          <a:xfrm>
            <a:off x="218689" y="799148"/>
            <a:ext cx="883102" cy="297334"/>
            <a:chOff x="2738297" y="4386269"/>
            <a:chExt cx="883102" cy="2862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AD98A74-B2C1-43A6-79A4-A998705AA0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144FFFC7-560A-D501-9FFF-DF69BA1334E2}"/>
                </a:ext>
              </a:extLst>
            </p:cNvPr>
            <p:cNvSpPr/>
            <p:nvPr/>
          </p:nvSpPr>
          <p:spPr>
            <a:xfrm>
              <a:off x="2928581" y="4395567"/>
              <a:ext cx="69281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4" action="ppaction://hlinksldjump"/>
                </a:rPr>
                <a:t>browser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C8AEA3-BB0A-9730-2EED-250CDB045D94}"/>
              </a:ext>
            </a:extLst>
          </p:cNvPr>
          <p:cNvGrpSpPr/>
          <p:nvPr/>
        </p:nvGrpSpPr>
        <p:grpSpPr>
          <a:xfrm>
            <a:off x="218689" y="1281341"/>
            <a:ext cx="597768" cy="297334"/>
            <a:chOff x="2738297" y="4386269"/>
            <a:chExt cx="597768" cy="286297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52C6D98-3EFB-9BFB-71BC-AD834ADD4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19" name="Retângulo 5">
              <a:extLst>
                <a:ext uri="{FF2B5EF4-FFF2-40B4-BE49-F238E27FC236}">
                  <a16:creationId xmlns:a16="http://schemas.microsoft.com/office/drawing/2014/main" id="{304A522A-2061-7F2E-1B77-7C81C992600C}"/>
                </a:ext>
              </a:extLst>
            </p:cNvPr>
            <p:cNvSpPr/>
            <p:nvPr/>
          </p:nvSpPr>
          <p:spPr>
            <a:xfrm>
              <a:off x="2928581" y="4395567"/>
              <a:ext cx="4074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5" action="ppaction://hlinksldjump"/>
                </a:rPr>
                <a:t>env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50D6C8B-B3EF-E1C4-27A1-242CBEAEEACF}"/>
              </a:ext>
            </a:extLst>
          </p:cNvPr>
          <p:cNvGrpSpPr/>
          <p:nvPr/>
        </p:nvGrpSpPr>
        <p:grpSpPr>
          <a:xfrm>
            <a:off x="218689" y="1763534"/>
            <a:ext cx="788525" cy="297334"/>
            <a:chOff x="2738297" y="4386269"/>
            <a:chExt cx="788525" cy="286297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2517623-BDDA-8319-5371-A84C2E597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98AC7EAD-AD2B-6A46-A9DE-06430CAEF55D}"/>
                </a:ext>
              </a:extLst>
            </p:cNvPr>
            <p:cNvSpPr/>
            <p:nvPr/>
          </p:nvSpPr>
          <p:spPr>
            <a:xfrm>
              <a:off x="2928581" y="4395567"/>
              <a:ext cx="5982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6" action="ppaction://hlinksldjump"/>
                </a:rPr>
                <a:t>checks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335FD44-5D28-9076-B205-8A4AF08D5A46}"/>
              </a:ext>
            </a:extLst>
          </p:cNvPr>
          <p:cNvGrpSpPr/>
          <p:nvPr/>
        </p:nvGrpSpPr>
        <p:grpSpPr>
          <a:xfrm>
            <a:off x="218689" y="2245726"/>
            <a:ext cx="839821" cy="297334"/>
            <a:chOff x="2738297" y="4386269"/>
            <a:chExt cx="839821" cy="286297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0E283AF-FEA4-9951-A4D2-EC6F6F930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25" name="Retângulo 5">
              <a:extLst>
                <a:ext uri="{FF2B5EF4-FFF2-40B4-BE49-F238E27FC236}">
                  <a16:creationId xmlns:a16="http://schemas.microsoft.com/office/drawing/2014/main" id="{F3147B02-2FCB-6AB3-55B2-C66A0CCDFB68}"/>
                </a:ext>
              </a:extLst>
            </p:cNvPr>
            <p:cNvSpPr/>
            <p:nvPr/>
          </p:nvSpPr>
          <p:spPr>
            <a:xfrm>
              <a:off x="2928581" y="4395567"/>
              <a:ext cx="6495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hlinkClick r:id="rId7" action="ppaction://hlinksldjump"/>
                </a:rPr>
                <a:t>options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0096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25D816-0944-81B7-EDF3-CBD8BCCD5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B1204A-D710-8FB1-D9E2-3A02B736B79D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1EB1B-8CFC-DAEF-BB35-67D6F2C1C6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93974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executors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8AD1F0-5E14-E261-3316-DD99AF051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522167"/>
              </p:ext>
            </p:extLst>
          </p:nvPr>
        </p:nvGraphicFramePr>
        <p:xfrm>
          <a:off x="663645" y="788041"/>
          <a:ext cx="5982763" cy="4404756"/>
        </p:xfrm>
        <a:graphic>
          <a:graphicData uri="http://schemas.openxmlformats.org/drawingml/2006/table">
            <a:tbl>
              <a:tblPr>
                <a:effectLst>
                  <a:outerShdw blurRad="50800" dist="127000" dir="2700000" algn="tl" rotWithShape="0">
                    <a:schemeClr val="bg1">
                      <a:alpha val="40000"/>
                    </a:schemeClr>
                  </a:outerShdw>
                </a:effectLst>
              </a:tblPr>
              <a:tblGrid>
                <a:gridCol w="1363022">
                  <a:extLst>
                    <a:ext uri="{9D8B030D-6E8A-4147-A177-3AD203B41FA5}">
                      <a16:colId xmlns:a16="http://schemas.microsoft.com/office/drawing/2014/main" val="3011349437"/>
                    </a:ext>
                  </a:extLst>
                </a:gridCol>
                <a:gridCol w="1344226">
                  <a:extLst>
                    <a:ext uri="{9D8B030D-6E8A-4147-A177-3AD203B41FA5}">
                      <a16:colId xmlns:a16="http://schemas.microsoft.com/office/drawing/2014/main" val="2713688069"/>
                    </a:ext>
                  </a:extLst>
                </a:gridCol>
                <a:gridCol w="3275515">
                  <a:extLst>
                    <a:ext uri="{9D8B030D-6E8A-4147-A177-3AD203B41FA5}">
                      <a16:colId xmlns:a16="http://schemas.microsoft.com/office/drawing/2014/main" val="3221761049"/>
                    </a:ext>
                  </a:extLst>
                </a:gridCol>
              </a:tblGrid>
              <a:tr h="147442">
                <a:tc>
                  <a:txBody>
                    <a:bodyPr/>
                    <a:lstStyle/>
                    <a:p>
                      <a:pPr algn="l"/>
                      <a:r>
                        <a:rPr lang="en-US" sz="1200" b="1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11238" marR="33714" marT="8990" marB="899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Value</a:t>
                      </a:r>
                    </a:p>
                  </a:txBody>
                  <a:tcPr marL="11238" marR="33714" marT="8990" marB="89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11238" marR="33714" marT="8990" marB="89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287691"/>
                  </a:ext>
                </a:extLst>
              </a:tr>
              <a:tr h="535826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2"/>
                        </a:rPr>
                        <a:t>Shared iterations</a:t>
                      </a:r>
                      <a:endParaRPr lang="en-US" sz="1200" noProof="1">
                        <a:effectLst/>
                        <a:latin typeface="+mj-lt"/>
                      </a:endParaRPr>
                    </a:p>
                  </a:txBody>
                  <a:tcPr marL="11238" marR="33714" marT="8990" marB="899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shared-iterations</a:t>
                      </a:r>
                    </a:p>
                  </a:txBody>
                  <a:tcPr marL="11238" marR="33714" marT="8990" marB="89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fixed number of iterations are</a:t>
                      </a:r>
                      <a:b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shared between several VUs.</a:t>
                      </a:r>
                    </a:p>
                  </a:txBody>
                  <a:tcPr marL="11238" marR="33714" marT="8990" marB="89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062792"/>
                  </a:ext>
                </a:extLst>
              </a:tr>
              <a:tr h="341634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3"/>
                        </a:rPr>
                        <a:t>Per VU iterations</a:t>
                      </a:r>
                      <a:endParaRPr lang="en-US" sz="1200" noProof="1">
                        <a:effectLst/>
                        <a:latin typeface="+mj-lt"/>
                      </a:endParaRPr>
                    </a:p>
                  </a:txBody>
                  <a:tcPr marL="11238" marR="33714" marT="8990" marB="899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per-vu-iterations</a:t>
                      </a:r>
                    </a:p>
                  </a:txBody>
                  <a:tcPr marL="11238" marR="33714" marT="8990" marB="89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Each VU executes an exact number of iterations.</a:t>
                      </a:r>
                    </a:p>
                  </a:txBody>
                  <a:tcPr marL="11238" marR="33714" marT="8990" marB="89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378701"/>
                  </a:ext>
                </a:extLst>
              </a:tr>
              <a:tr h="794748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4"/>
                        </a:rPr>
                        <a:t>Constant VUs</a:t>
                      </a:r>
                      <a:endParaRPr lang="en-US" sz="1200" noProof="1">
                        <a:effectLst/>
                        <a:latin typeface="+mj-lt"/>
                      </a:endParaRPr>
                    </a:p>
                  </a:txBody>
                  <a:tcPr marL="11238" marR="33714" marT="8990" marB="899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constant-vus</a:t>
                      </a:r>
                    </a:p>
                  </a:txBody>
                  <a:tcPr marL="11238" marR="33714" marT="8990" marB="89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fixed number of VUs execute as many</a:t>
                      </a:r>
                      <a:b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iterations as possible for a specified amount of time.</a:t>
                      </a:r>
                    </a:p>
                  </a:txBody>
                  <a:tcPr marL="11238" marR="33714" marT="8990" marB="89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609772"/>
                  </a:ext>
                </a:extLst>
              </a:tr>
              <a:tr h="794748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5"/>
                        </a:rPr>
                        <a:t>Ramping VUs</a:t>
                      </a:r>
                      <a:endParaRPr lang="en-US" sz="1200" noProof="1">
                        <a:effectLst/>
                        <a:latin typeface="+mj-lt"/>
                      </a:endParaRPr>
                    </a:p>
                  </a:txBody>
                  <a:tcPr marL="11238" marR="33714" marT="8990" marB="899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ramping-vus</a:t>
                      </a:r>
                    </a:p>
                  </a:txBody>
                  <a:tcPr marL="11238" marR="33714" marT="8990" marB="89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variable number of VUs execute as many</a:t>
                      </a:r>
                      <a:b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iterations as possible for a specified amount of time.</a:t>
                      </a:r>
                    </a:p>
                  </a:txBody>
                  <a:tcPr marL="11238" marR="33714" marT="8990" marB="89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3369164"/>
                  </a:ext>
                </a:extLst>
              </a:tr>
              <a:tr h="600557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6"/>
                        </a:rPr>
                        <a:t>Constant Arrival Rate</a:t>
                      </a:r>
                      <a:endParaRPr lang="en-US" sz="1200" noProof="1">
                        <a:effectLst/>
                        <a:latin typeface="+mj-lt"/>
                      </a:endParaRPr>
                    </a:p>
                  </a:txBody>
                  <a:tcPr marL="11238" marR="33714" marT="8990" marB="899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constant-arrival-rate</a:t>
                      </a:r>
                    </a:p>
                  </a:txBody>
                  <a:tcPr marL="11238" marR="33714" marT="8990" marB="89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fixed number of iterations are executed</a:t>
                      </a:r>
                      <a:b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in a specified period of time.</a:t>
                      </a:r>
                    </a:p>
                  </a:txBody>
                  <a:tcPr marL="11238" marR="33714" marT="8990" marB="89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612017"/>
                  </a:ext>
                </a:extLst>
              </a:tr>
              <a:tr h="600557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7"/>
                        </a:rPr>
                        <a:t>Ramping Arrival Rate</a:t>
                      </a:r>
                      <a:endParaRPr lang="en-US" sz="1200" noProof="1">
                        <a:effectLst/>
                        <a:latin typeface="+mj-lt"/>
                      </a:endParaRPr>
                    </a:p>
                  </a:txBody>
                  <a:tcPr marL="11238" marR="33714" marT="8990" marB="899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ramping-arrival-rate</a:t>
                      </a:r>
                    </a:p>
                  </a:txBody>
                  <a:tcPr marL="11238" marR="33714" marT="8990" marB="89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variable number of iterations are</a:t>
                      </a:r>
                      <a:b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executed in a specified period of time.</a:t>
                      </a:r>
                    </a:p>
                  </a:txBody>
                  <a:tcPr marL="11238" marR="33714" marT="8990" marB="89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103118"/>
                  </a:ext>
                </a:extLst>
              </a:tr>
              <a:tr h="535826">
                <a:tc>
                  <a:txBody>
                    <a:bodyPr/>
                    <a:lstStyle/>
                    <a:p>
                      <a:pPr algn="l"/>
                      <a:r>
                        <a:rPr lang="en-US" sz="12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8"/>
                        </a:rPr>
                        <a:t>Externally Controlled</a:t>
                      </a:r>
                      <a:endParaRPr lang="en-US" sz="1200" noProof="1">
                        <a:effectLst/>
                        <a:latin typeface="+mj-lt"/>
                      </a:endParaRPr>
                    </a:p>
                  </a:txBody>
                  <a:tcPr marL="11238" marR="33714" marT="8990" marB="899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externally-controlled</a:t>
                      </a:r>
                    </a:p>
                  </a:txBody>
                  <a:tcPr marL="11238" marR="33714" marT="8990" marB="89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Control and scale execution at runtime</a:t>
                      </a:r>
                      <a:b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via </a:t>
                      </a:r>
                      <a:r>
                        <a:rPr lang="en-US" sz="1200" u="none" strike="noStrike" noProof="0" dirty="0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9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k6’s REST API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or the </a:t>
                      </a:r>
                      <a:r>
                        <a:rPr lang="en-US" sz="1200" u="none" strike="noStrike" noProof="0" dirty="0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CLI</a:t>
                      </a:r>
                      <a:r>
                        <a:rPr lang="en-US" sz="12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.</a:t>
                      </a:r>
                    </a:p>
                  </a:txBody>
                  <a:tcPr marL="11238" marR="33714" marT="8990" marB="899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3037696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B18642C8-C25F-1F8D-3F2B-AB950FFA8DF8}"/>
              </a:ext>
            </a:extLst>
          </p:cNvPr>
          <p:cNvGrpSpPr/>
          <p:nvPr/>
        </p:nvGrpSpPr>
        <p:grpSpPr>
          <a:xfrm>
            <a:off x="196576" y="233497"/>
            <a:ext cx="998046" cy="289586"/>
            <a:chOff x="5881666" y="1590687"/>
            <a:chExt cx="998046" cy="289586"/>
          </a:xfrm>
        </p:grpSpPr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6862550C-065C-4391-721B-7B13B018FE5D}"/>
                </a:ext>
              </a:extLst>
            </p:cNvPr>
            <p:cNvSpPr/>
            <p:nvPr/>
          </p:nvSpPr>
          <p:spPr>
            <a:xfrm>
              <a:off x="6081095" y="1603274"/>
              <a:ext cx="79861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1"/>
                </a:rPr>
                <a:t>executors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88BF7808-B4A8-0249-175C-F0A0D950DB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3247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9D057F-86A1-DA49-00DC-43B6B05E2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07AC4F-BAED-A856-8233-83E850E1B838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B28B1C-F4E8-F2E7-2FCD-3957F58EC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83824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browser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1E3E9CC-FF37-3583-559D-373A486A7DB0}"/>
              </a:ext>
            </a:extLst>
          </p:cNvPr>
          <p:cNvGrpSpPr/>
          <p:nvPr/>
        </p:nvGrpSpPr>
        <p:grpSpPr>
          <a:xfrm>
            <a:off x="190444" y="250151"/>
            <a:ext cx="1108652" cy="289586"/>
            <a:chOff x="5881666" y="1590687"/>
            <a:chExt cx="1108652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E2C6E1CB-2D01-C5E6-B108-9D2BA17713B3}"/>
                </a:ext>
              </a:extLst>
            </p:cNvPr>
            <p:cNvSpPr/>
            <p:nvPr/>
          </p:nvSpPr>
          <p:spPr>
            <a:xfrm>
              <a:off x="6081095" y="1603274"/>
              <a:ext cx="90922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k6/browser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D4D1EFE9-A167-25E2-D682-61675712E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DDE3DAA8-3D43-5180-F617-05998D583C6B}"/>
              </a:ext>
            </a:extLst>
          </p:cNvPr>
          <p:cNvSpPr/>
          <p:nvPr/>
        </p:nvSpPr>
        <p:spPr>
          <a:xfrm>
            <a:off x="467444" y="572865"/>
            <a:ext cx="1755856" cy="442035"/>
          </a:xfrm>
          <a:prstGeom prst="wedgeRectCallout">
            <a:avLst>
              <a:gd name="adj1" fmla="val 28487"/>
              <a:gd name="adj2" fmla="val 281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browser automation;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end-to-end web testing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B8D36D0-C723-3C44-854E-BBFDD385BE70}"/>
              </a:ext>
            </a:extLst>
          </p:cNvPr>
          <p:cNvSpPr/>
          <p:nvPr/>
        </p:nvSpPr>
        <p:spPr>
          <a:xfrm>
            <a:off x="3730318" y="571714"/>
            <a:ext cx="1852036" cy="626701"/>
          </a:xfrm>
          <a:prstGeom prst="wedgeRectCallout">
            <a:avLst>
              <a:gd name="adj1" fmla="val 28487"/>
              <a:gd name="adj2" fmla="val 281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rough compatibility with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Playwright API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for NodeJS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997F700-B73B-F8EC-3CA2-41BCB8C69324}"/>
              </a:ext>
            </a:extLst>
          </p:cNvPr>
          <p:cNvGrpSpPr/>
          <p:nvPr/>
        </p:nvGrpSpPr>
        <p:grpSpPr>
          <a:xfrm>
            <a:off x="3453318" y="256444"/>
            <a:ext cx="1413223" cy="289586"/>
            <a:chOff x="5881666" y="1590687"/>
            <a:chExt cx="1413223" cy="289586"/>
          </a:xfrm>
        </p:grpSpPr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05FECF94-C195-819E-8E4A-E7B4736C18CC}"/>
                </a:ext>
              </a:extLst>
            </p:cNvPr>
            <p:cNvSpPr/>
            <p:nvPr/>
          </p:nvSpPr>
          <p:spPr>
            <a:xfrm>
              <a:off x="6081095" y="1603274"/>
              <a:ext cx="1213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browser module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442318CA-8F96-1270-287C-7A63E9219D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A60190F-8ED9-42B3-9351-B92C29A69EB3}"/>
              </a:ext>
            </a:extLst>
          </p:cNvPr>
          <p:cNvGrpSpPr/>
          <p:nvPr/>
        </p:nvGrpSpPr>
        <p:grpSpPr>
          <a:xfrm>
            <a:off x="6461459" y="282128"/>
            <a:ext cx="1413223" cy="289586"/>
            <a:chOff x="5881666" y="1590687"/>
            <a:chExt cx="1413223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0C011C2B-9E54-478F-BEF1-0B37E76C2C87}"/>
                </a:ext>
              </a:extLst>
            </p:cNvPr>
            <p:cNvSpPr/>
            <p:nvPr/>
          </p:nvSpPr>
          <p:spPr>
            <a:xfrm>
              <a:off x="6081095" y="1603274"/>
              <a:ext cx="12137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browser context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4" name="Picture 13" descr="Icon&#10;&#10;Description automatically generated">
              <a:extLst>
                <a:ext uri="{FF2B5EF4-FFF2-40B4-BE49-F238E27FC236}">
                  <a16:creationId xmlns:a16="http://schemas.microsoft.com/office/drawing/2014/main" id="{A991A931-7BF8-CF52-B9B5-D8A143FBF6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11C1511E-5ED2-BF75-FCC6-33495569B237}"/>
              </a:ext>
            </a:extLst>
          </p:cNvPr>
          <p:cNvSpPr/>
          <p:nvPr/>
        </p:nvSpPr>
        <p:spPr>
          <a:xfrm>
            <a:off x="6763717" y="589053"/>
            <a:ext cx="2098899" cy="1180699"/>
          </a:xfrm>
          <a:prstGeom prst="wedgeRectCallout">
            <a:avLst>
              <a:gd name="adj1" fmla="val 28487"/>
              <a:gd name="adj2" fmla="val 281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multiple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independent sessions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with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separate pages;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cache;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and cookies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DB3E730B-3AAB-DDA0-7870-6797EC9D0F3D}"/>
              </a:ext>
            </a:extLst>
          </p:cNvPr>
          <p:cNvSpPr/>
          <p:nvPr/>
        </p:nvSpPr>
        <p:spPr>
          <a:xfrm>
            <a:off x="6763717" y="1871557"/>
            <a:ext cx="1949820" cy="996033"/>
          </a:xfrm>
          <a:prstGeom prst="wedgeRectCallout">
            <a:avLst>
              <a:gd name="adj1" fmla="val 28487"/>
              <a:gd name="adj2" fmla="val 281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a default Browser Context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created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when a browser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is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launched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32AE4C32-C7E9-21B8-F967-E3214F369AB4}"/>
              </a:ext>
            </a:extLst>
          </p:cNvPr>
          <p:cNvSpPr/>
          <p:nvPr/>
        </p:nvSpPr>
        <p:spPr>
          <a:xfrm>
            <a:off x="3730318" y="1320143"/>
            <a:ext cx="1909744" cy="996033"/>
          </a:xfrm>
          <a:prstGeom prst="wedgeRectCallout">
            <a:avLst>
              <a:gd name="adj1" fmla="val 28487"/>
              <a:gd name="adj2" fmla="val 281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k6 does not run in NodeJS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browser module APIs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will slightly differ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from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Playwright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71164BBE-4DC6-9264-4433-51DE2F66DBEA}"/>
              </a:ext>
            </a:extLst>
          </p:cNvPr>
          <p:cNvSpPr/>
          <p:nvPr/>
        </p:nvSpPr>
        <p:spPr>
          <a:xfrm>
            <a:off x="467444" y="1135476"/>
            <a:ext cx="1278161" cy="626701"/>
          </a:xfrm>
          <a:prstGeom prst="wedgeRectCallout">
            <a:avLst>
              <a:gd name="adj1" fmla="val 28487"/>
              <a:gd name="adj2" fmla="val 281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supporting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core k6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features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158D621B-FED4-2302-285D-F50FEAD5BACE}"/>
              </a:ext>
            </a:extLst>
          </p:cNvPr>
          <p:cNvSpPr/>
          <p:nvPr/>
        </p:nvSpPr>
        <p:spPr>
          <a:xfrm>
            <a:off x="6763717" y="2969395"/>
            <a:ext cx="2661553" cy="1180699"/>
          </a:xfrm>
          <a:prstGeom prst="wedgeRectCallout">
            <a:avLst>
              <a:gd name="adj1" fmla="val 28487"/>
              <a:gd name="adj2" fmla="val 2816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if a page opens another page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e.g. with a window . open call, </a:t>
            </a:r>
          </a:p>
          <a:p>
            <a:pPr marL="22859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popup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will belong to </a:t>
            </a:r>
          </a:p>
          <a:p>
            <a:pPr marL="1142992" lvl="2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the parent page’s </a:t>
            </a:r>
          </a:p>
          <a:p>
            <a:pPr marL="685792" lvl="1" indent="-228592" defTabSz="914369">
              <a:buFont typeface="Arial" panose="020B0604020202020204" pitchFamily="34" charset="0"/>
              <a:buChar char="•"/>
              <a:defRPr/>
            </a:pPr>
            <a:r>
              <a:rPr lang="en-US" sz="1200" kern="0" dirty="0">
                <a:solidFill>
                  <a:prstClr val="white"/>
                </a:solidFill>
                <a:latin typeface="Calibri Light" panose="020F0302020204030204"/>
              </a:rPr>
              <a:t>Browser Context.</a:t>
            </a:r>
          </a:p>
        </p:txBody>
      </p:sp>
    </p:spTree>
    <p:extLst>
      <p:ext uri="{BB962C8B-B14F-4D97-AF65-F5344CB8AC3E}">
        <p14:creationId xmlns:p14="http://schemas.microsoft.com/office/powerpoint/2010/main" val="217531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DE3CA1-FD45-2636-779A-CC9D45D65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5CB67F1-5AE5-9E6E-99A3-3B6685AC57A0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1B163-53F5-A79D-BA54-FAE413E23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55553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env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333936-CD81-C80A-A6AB-42C96735318E}"/>
              </a:ext>
            </a:extLst>
          </p:cNvPr>
          <p:cNvGrpSpPr/>
          <p:nvPr/>
        </p:nvGrpSpPr>
        <p:grpSpPr>
          <a:xfrm>
            <a:off x="190444" y="250151"/>
            <a:ext cx="1642453" cy="289586"/>
            <a:chOff x="5881666" y="1590687"/>
            <a:chExt cx="1642453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9E5EE70F-D320-78A4-9596-2D1CE568E541}"/>
                </a:ext>
              </a:extLst>
            </p:cNvPr>
            <p:cNvSpPr/>
            <p:nvPr/>
          </p:nvSpPr>
          <p:spPr>
            <a:xfrm>
              <a:off x="6081095" y="1603274"/>
              <a:ext cx="14430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using cli parameters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6D481EE0-59B2-6DE0-08A2-0074B33B8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A9571EC-1ECF-40E9-8873-7D0DBFCF5E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289" y="637345"/>
            <a:ext cx="6349218" cy="44778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EC03D70F-BF8B-E813-9466-31ABC3F7B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2815" y="1380207"/>
            <a:ext cx="4303924" cy="36335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F23A9D6-D740-C31E-0069-BF458D1E526E}"/>
              </a:ext>
            </a:extLst>
          </p:cNvPr>
          <p:cNvGrpSpPr/>
          <p:nvPr/>
        </p:nvGrpSpPr>
        <p:grpSpPr>
          <a:xfrm>
            <a:off x="190444" y="1966754"/>
            <a:ext cx="1796341" cy="289586"/>
            <a:chOff x="5881666" y="1590687"/>
            <a:chExt cx="1796341" cy="289586"/>
          </a:xfrm>
        </p:grpSpPr>
        <p:sp>
          <p:nvSpPr>
            <p:cNvPr id="26" name="Retângulo 5">
              <a:extLst>
                <a:ext uri="{FF2B5EF4-FFF2-40B4-BE49-F238E27FC236}">
                  <a16:creationId xmlns:a16="http://schemas.microsoft.com/office/drawing/2014/main" id="{1CB6D14D-6DDA-8470-E0EE-0E63B772AC03}"/>
                </a:ext>
              </a:extLst>
            </p:cNvPr>
            <p:cNvSpPr/>
            <p:nvPr/>
          </p:nvSpPr>
          <p:spPr>
            <a:xfrm>
              <a:off x="6081095" y="1603274"/>
              <a:ext cx="159691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6" action="ppaction://hlinkfile"/>
                </a:rPr>
                <a:t>environment-variables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343BE77A-96FB-200F-86B1-5E333583D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1E690FE2-C7F5-15D6-6C3D-040A604295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843" y="5421564"/>
            <a:ext cx="3198055" cy="121033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BE3FF0D2-725C-4573-F19B-1025120B94DF}"/>
              </a:ext>
            </a:extLst>
          </p:cNvPr>
          <p:cNvGrpSpPr/>
          <p:nvPr/>
        </p:nvGrpSpPr>
        <p:grpSpPr>
          <a:xfrm>
            <a:off x="190444" y="4583014"/>
            <a:ext cx="1260938" cy="289586"/>
            <a:chOff x="5881666" y="1590687"/>
            <a:chExt cx="1260938" cy="289586"/>
          </a:xfrm>
        </p:grpSpPr>
        <p:sp>
          <p:nvSpPr>
            <p:cNvPr id="31" name="Retângulo 5">
              <a:extLst>
                <a:ext uri="{FF2B5EF4-FFF2-40B4-BE49-F238E27FC236}">
                  <a16:creationId xmlns:a16="http://schemas.microsoft.com/office/drawing/2014/main" id="{32EE7B68-D601-E521-12C5-E2AD61DEA43C}"/>
                </a:ext>
              </a:extLst>
            </p:cNvPr>
            <p:cNvSpPr/>
            <p:nvPr/>
          </p:nvSpPr>
          <p:spPr>
            <a:xfrm>
              <a:off x="6081095" y="1603274"/>
              <a:ext cx="10615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 action="ppaction://hlinkfile"/>
                </a:rPr>
                <a:t>read variables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32" name="Picture 31" descr="Icon&#10;&#10;Description automatically generated">
              <a:extLst>
                <a:ext uri="{FF2B5EF4-FFF2-40B4-BE49-F238E27FC236}">
                  <a16:creationId xmlns:a16="http://schemas.microsoft.com/office/drawing/2014/main" id="{038A7410-1C03-DA0A-20D1-103F1EBA84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16E92E59-22DB-7B16-6E7B-B9E3131B6A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5537" y="4975084"/>
            <a:ext cx="5729875" cy="21780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C866865E-87E5-A625-2467-2732BA5258A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8113" y="2464596"/>
            <a:ext cx="6123475" cy="56427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483440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71FF21-2993-51DB-92EA-081A87551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A664134-B9EC-A3D1-67FE-C2C5FF226CFD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DD991-9DEA-515C-E926-95E0817EE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1052404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checks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E9F578-C397-9015-65C6-01551EA5239E}"/>
              </a:ext>
            </a:extLst>
          </p:cNvPr>
          <p:cNvGrpSpPr/>
          <p:nvPr/>
        </p:nvGrpSpPr>
        <p:grpSpPr>
          <a:xfrm>
            <a:off x="190444" y="245917"/>
            <a:ext cx="751183" cy="289586"/>
            <a:chOff x="5881666" y="1590687"/>
            <a:chExt cx="751183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2421170D-140B-6339-A730-4CE1C7011FA5}"/>
                </a:ext>
              </a:extLst>
            </p:cNvPr>
            <p:cNvSpPr/>
            <p:nvPr/>
          </p:nvSpPr>
          <p:spPr>
            <a:xfrm>
              <a:off x="6081095" y="1603274"/>
              <a:ext cx="5517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group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1ADAB787-733B-EBD5-BD32-C7D83B7722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0" name="Explosion: 14 Points 9">
            <a:extLst>
              <a:ext uri="{FF2B5EF4-FFF2-40B4-BE49-F238E27FC236}">
                <a16:creationId xmlns:a16="http://schemas.microsoft.com/office/drawing/2014/main" id="{3B498348-831A-3DD7-20A3-68235EC29E7B}"/>
              </a:ext>
            </a:extLst>
          </p:cNvPr>
          <p:cNvSpPr/>
          <p:nvPr/>
        </p:nvSpPr>
        <p:spPr>
          <a:xfrm>
            <a:off x="3822629" y="2679047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19CADE-4B4E-E507-D7DE-714F0B7895B7}"/>
              </a:ext>
            </a:extLst>
          </p:cNvPr>
          <p:cNvGrpSpPr/>
          <p:nvPr/>
        </p:nvGrpSpPr>
        <p:grpSpPr>
          <a:xfrm>
            <a:off x="190444" y="588834"/>
            <a:ext cx="743168" cy="289586"/>
            <a:chOff x="5881666" y="1590687"/>
            <a:chExt cx="743168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87FEA2A3-00A4-9703-66A7-D8436C39164D}"/>
                </a:ext>
              </a:extLst>
            </p:cNvPr>
            <p:cNvSpPr/>
            <p:nvPr/>
          </p:nvSpPr>
          <p:spPr>
            <a:xfrm>
              <a:off x="6081095" y="1603274"/>
              <a:ext cx="5437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/>
                </a:rPr>
                <a:t>check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5BED4385-8EF3-BF3A-D26B-3E13EFFCE6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3453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FAE5C-5053-A9B9-BD7F-3AC2B8194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BA76AB-48E8-78A9-5DAE-3B52EAC439B1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95CE5-41B3-1E5C-B51D-050E4C3C2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55553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options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601044-0A4A-E788-8FF4-F35854F52FA3}"/>
              </a:ext>
            </a:extLst>
          </p:cNvPr>
          <p:cNvGrpSpPr/>
          <p:nvPr/>
        </p:nvGrpSpPr>
        <p:grpSpPr>
          <a:xfrm>
            <a:off x="190444" y="250151"/>
            <a:ext cx="1496579" cy="289586"/>
            <a:chOff x="5881666" y="1590687"/>
            <a:chExt cx="1496579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565E1151-4151-BAE5-A1A8-A90ADD50880E}"/>
                </a:ext>
              </a:extLst>
            </p:cNvPr>
            <p:cNvSpPr/>
            <p:nvPr/>
          </p:nvSpPr>
          <p:spPr>
            <a:xfrm>
              <a:off x="6081095" y="1603274"/>
              <a:ext cx="12971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options overview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E2B27AA3-AC2B-02DA-E3D8-D0BB7E166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6676F5FC-00CB-07BF-556B-93CC85713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11" y="668625"/>
            <a:ext cx="2718344" cy="136939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0738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8A76CB-98C2-A95A-37CC-B88DBC1DB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7EB32B4-7224-5129-06C9-60DE44B4D3B3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A4975C-89FC-91F6-024C-2ED6F76BC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55553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6.1 reference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8C9F71-E7AC-C751-6D6E-469DAD26AEDE}"/>
              </a:ext>
            </a:extLst>
          </p:cNvPr>
          <p:cNvGrpSpPr/>
          <p:nvPr/>
        </p:nvGrpSpPr>
        <p:grpSpPr>
          <a:xfrm>
            <a:off x="190444" y="198000"/>
            <a:ext cx="1496579" cy="289586"/>
            <a:chOff x="5881666" y="1590687"/>
            <a:chExt cx="1496579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A2CD5685-E23A-FC75-884C-265AD3E40CDE}"/>
                </a:ext>
              </a:extLst>
            </p:cNvPr>
            <p:cNvSpPr/>
            <p:nvPr/>
          </p:nvSpPr>
          <p:spPr>
            <a:xfrm>
              <a:off x="6081095" y="1603274"/>
              <a:ext cx="12971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options reference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1D6B14E5-699C-2439-38DC-9B99CC0C08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8035700-2CC6-6CAB-FECD-CEB53350F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123722"/>
              </p:ext>
            </p:extLst>
          </p:nvPr>
        </p:nvGraphicFramePr>
        <p:xfrm>
          <a:off x="440670" y="529499"/>
          <a:ext cx="5434541" cy="6130501"/>
        </p:xfrm>
        <a:graphic>
          <a:graphicData uri="http://schemas.openxmlformats.org/drawingml/2006/table">
            <a:tbl>
              <a:tblPr>
                <a:effectLst>
                  <a:outerShdw blurRad="50800" dist="127000" dir="2700000" algn="tl" rotWithShape="0">
                    <a:schemeClr val="bg1">
                      <a:alpha val="40000"/>
                    </a:schemeClr>
                  </a:outerShdw>
                </a:effectLst>
              </a:tblPr>
              <a:tblGrid>
                <a:gridCol w="1195652">
                  <a:extLst>
                    <a:ext uri="{9D8B030D-6E8A-4147-A177-3AD203B41FA5}">
                      <a16:colId xmlns:a16="http://schemas.microsoft.com/office/drawing/2014/main" val="3672743266"/>
                    </a:ext>
                  </a:extLst>
                </a:gridCol>
                <a:gridCol w="4238889">
                  <a:extLst>
                    <a:ext uri="{9D8B030D-6E8A-4147-A177-3AD203B41FA5}">
                      <a16:colId xmlns:a16="http://schemas.microsoft.com/office/drawing/2014/main" val="1419004859"/>
                    </a:ext>
                  </a:extLst>
                </a:gridCol>
              </a:tblGrid>
              <a:tr h="184357">
                <a:tc>
                  <a:txBody>
                    <a:bodyPr/>
                    <a:lstStyle/>
                    <a:p>
                      <a:pPr algn="l"/>
                      <a:r>
                        <a:rPr lang="pt-PT" sz="800" b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Option</a:t>
                      </a: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389394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pt-PT" sz="800" u="none" strike="noStrike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4"/>
                        </a:rPr>
                        <a:t>Address</a:t>
                      </a:r>
                      <a:endParaRPr lang="pt-PT" sz="800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Address of the REST API server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1916185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pt-PT" sz="800" u="none" strike="noStrike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5"/>
                        </a:rPr>
                        <a:t>Batch</a:t>
                      </a:r>
                      <a:endParaRPr lang="pt-PT" sz="800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Max number of simultaneous connections of a </a:t>
                      </a:r>
                      <a:r>
                        <a:rPr lang="en-US" sz="800" noProof="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http.batch</a:t>
                      </a:r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() call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3261672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pt-PT" sz="800" u="none" strike="noStrike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6"/>
                        </a:rPr>
                        <a:t>Batch per host</a:t>
                      </a:r>
                      <a:endParaRPr lang="pt-PT" sz="800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Max number of simultaneous connections of a </a:t>
                      </a:r>
                      <a:r>
                        <a:rPr lang="en-US" sz="800" noProof="0" dirty="0" err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http.batch</a:t>
                      </a:r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() call for a host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01594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pt-PT" sz="800" u="none" strike="noStrike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7"/>
                        </a:rPr>
                        <a:t>Blacklist IP</a:t>
                      </a:r>
                      <a:endParaRPr lang="pt-PT" sz="800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Blacklist IP ranges from being called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642676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pt-PT" sz="800" u="none" strike="noStrike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8"/>
                        </a:rPr>
                        <a:t>Block hostnames</a:t>
                      </a:r>
                      <a:endParaRPr lang="pt-PT" sz="800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Block any requests to specific hostnames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1861390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pt-PT" sz="800" u="none" strike="noStrike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9"/>
                        </a:rPr>
                        <a:t>Compatibility mode</a:t>
                      </a:r>
                      <a:endParaRPr lang="pt-PT" sz="800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Support running scripts with different ECMAScript modes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54632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pt-PT" sz="800" u="none" strike="noStrike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10"/>
                        </a:rPr>
                        <a:t>Config</a:t>
                      </a:r>
                      <a:endParaRPr lang="pt-PT" sz="800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Specify the config file in JSON format to read the options values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206866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pt-PT" sz="800" u="none" strike="noStrike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11"/>
                        </a:rPr>
                        <a:t>Console output</a:t>
                      </a:r>
                      <a:endParaRPr lang="pt-PT" sz="800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Redirects logs logged by console methods to the provided output file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260739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pt-PT" sz="800" u="none" strike="noStrike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12"/>
                        </a:rPr>
                        <a:t>Discard response bodies</a:t>
                      </a:r>
                      <a:endParaRPr lang="pt-PT" sz="800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Specify whether response bodies should be discarded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514741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pt-PT" sz="800" u="none" strike="noStrike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13"/>
                        </a:rPr>
                        <a:t>DNS</a:t>
                      </a:r>
                      <a:endParaRPr lang="pt-PT" sz="800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Configure DNS resolution behavior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68972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pt-PT" sz="800" u="none" strike="noStrike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14"/>
                        </a:rPr>
                        <a:t>Duration</a:t>
                      </a:r>
                      <a:endParaRPr lang="pt-PT" sz="800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string specifying the total duration of the test run; together with the </a:t>
                      </a:r>
                      <a:r>
                        <a:rPr lang="en-US" sz="80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vus</a:t>
                      </a:r>
                      <a:r>
                        <a:rPr lang="en-US" sz="800" u="none" strike="noStrike" noProof="0" dirty="0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option</a:t>
                      </a:r>
                      <a:endParaRPr lang="en-US" sz="800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1596767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pt-PT" sz="800" u="none" strike="noStrike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16"/>
                        </a:rPr>
                        <a:t>Execution segment</a:t>
                      </a:r>
                      <a:endParaRPr lang="pt-PT" sz="800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Limit execution to a segment of the total test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079613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pt-PT" sz="800" u="none" strike="noStrike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17"/>
                        </a:rPr>
                        <a:t>Exit on running</a:t>
                      </a:r>
                      <a:endParaRPr lang="pt-PT" sz="800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Exits when test reaches the running status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764430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pt-PT" sz="800" u="none" strike="noStrike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18"/>
                        </a:rPr>
                        <a:t>Cloud options</a:t>
                      </a:r>
                      <a:endParaRPr lang="pt-PT" sz="800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An object used to set configuration options for cloud parameters.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797371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pt-PT" sz="800" u="none" strike="noStrike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19"/>
                        </a:rPr>
                        <a:t>Hosts</a:t>
                      </a:r>
                      <a:endParaRPr lang="pt-PT" sz="800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An object with overrides to DNS resolution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808697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pt-PT" sz="800" u="none" strike="noStrike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20"/>
                        </a:rPr>
                        <a:t>HTTP debug</a:t>
                      </a:r>
                      <a:endParaRPr lang="pt-PT" sz="800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Log all HTTP requests and responses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776687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pt-PT" sz="800" u="none" strike="noStrike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21"/>
                        </a:rPr>
                        <a:t>Include system Env vars</a:t>
                      </a:r>
                      <a:endParaRPr lang="pt-PT" sz="800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Pass the real system environment variables to the runtime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565075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pt-PT" sz="800" u="none" strike="noStrike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22"/>
                        </a:rPr>
                        <a:t>Insecure skip TLS verify</a:t>
                      </a:r>
                      <a:endParaRPr lang="pt-PT" sz="800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boolean specifying whether k6 should ignore TLS verifications for connections established from code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133876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pt-PT" sz="800" u="none" strike="noStrike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23"/>
                        </a:rPr>
                        <a:t>Iterations</a:t>
                      </a:r>
                      <a:endParaRPr lang="pt-PT" sz="800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number specifying a fixed number of iterations to execute of the script; together with the </a:t>
                      </a:r>
                      <a:r>
                        <a:rPr lang="en-US" sz="800" u="none" strike="noStrike" noProof="0" dirty="0" err="1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vus</a:t>
                      </a:r>
                      <a:r>
                        <a:rPr lang="en-US" sz="800" u="none" strike="noStrike" noProof="0" dirty="0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option</a:t>
                      </a:r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, 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9091049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pt-PT" sz="800" u="none" strike="noStrike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24"/>
                        </a:rPr>
                        <a:t>Linger</a:t>
                      </a:r>
                      <a:endParaRPr lang="pt-PT" sz="800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boolean specifying whether k6 should linger around after test run completion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106928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pt-PT" sz="800" u="none" strike="noStrike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25"/>
                        </a:rPr>
                        <a:t>Local IPs</a:t>
                      </a:r>
                      <a:endParaRPr lang="pt-PT" sz="800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list of local IPs, IP ranges, and CIDRs from which VUs will make requests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45678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pt-PT" sz="800" u="none" strike="noStrike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26"/>
                        </a:rPr>
                        <a:t>Log output</a:t>
                      </a:r>
                      <a:endParaRPr lang="pt-PT" sz="800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Configuration about where logs from k6 should be send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521526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pt-PT" sz="800" u="none" strike="noStrike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27"/>
                        </a:rPr>
                        <a:t>LogFormat</a:t>
                      </a:r>
                      <a:endParaRPr lang="pt-PT" sz="800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Specify the format of the log output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311951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pt-PT" sz="800" u="none" strike="noStrike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28"/>
                        </a:rPr>
                        <a:t>Max redirects</a:t>
                      </a:r>
                      <a:endParaRPr lang="pt-PT" sz="800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The maximum number of HTTP redirects that k6 will follow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780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304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1C16CC-CC63-2FF7-5955-72D8997DB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0D76A0F-BFEC-424C-D2E5-1FD8E4E220ED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56CDC7-8593-A0D4-86ED-0A0D1291C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55553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6.2 reference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FA018C-A45C-E4D1-DABA-2BEF5B3CDA2C}"/>
              </a:ext>
            </a:extLst>
          </p:cNvPr>
          <p:cNvGrpSpPr/>
          <p:nvPr/>
        </p:nvGrpSpPr>
        <p:grpSpPr>
          <a:xfrm>
            <a:off x="190444" y="180000"/>
            <a:ext cx="1496579" cy="289586"/>
            <a:chOff x="5881666" y="1590687"/>
            <a:chExt cx="1496579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880F99DE-2D07-F71F-D4B7-844A1DD7B09E}"/>
                </a:ext>
              </a:extLst>
            </p:cNvPr>
            <p:cNvSpPr/>
            <p:nvPr/>
          </p:nvSpPr>
          <p:spPr>
            <a:xfrm>
              <a:off x="6081095" y="1603274"/>
              <a:ext cx="129715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options reference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4EF4FF40-1081-0B27-3D62-E80FF7FC6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3320E09-761E-A8AD-3CB4-CB9EF35893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600198"/>
              </p:ext>
            </p:extLst>
          </p:nvPr>
        </p:nvGraphicFramePr>
        <p:xfrm>
          <a:off x="555537" y="511162"/>
          <a:ext cx="4483629" cy="5940048"/>
        </p:xfrm>
        <a:graphic>
          <a:graphicData uri="http://schemas.openxmlformats.org/drawingml/2006/table">
            <a:tbl>
              <a:tblPr>
                <a:effectLst>
                  <a:outerShdw blurRad="50800" dist="127000" dir="2700000" algn="tl" rotWithShape="0">
                    <a:schemeClr val="bg1">
                      <a:alpha val="40000"/>
                    </a:schemeClr>
                  </a:outerShdw>
                </a:effectLst>
              </a:tblPr>
              <a:tblGrid>
                <a:gridCol w="1195652">
                  <a:extLst>
                    <a:ext uri="{9D8B030D-6E8A-4147-A177-3AD203B41FA5}">
                      <a16:colId xmlns:a16="http://schemas.microsoft.com/office/drawing/2014/main" val="3672743266"/>
                    </a:ext>
                  </a:extLst>
                </a:gridCol>
                <a:gridCol w="3287977">
                  <a:extLst>
                    <a:ext uri="{9D8B030D-6E8A-4147-A177-3AD203B41FA5}">
                      <a16:colId xmlns:a16="http://schemas.microsoft.com/office/drawing/2014/main" val="1419004859"/>
                    </a:ext>
                  </a:extLst>
                </a:gridCol>
              </a:tblGrid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pt-PT" sz="800" b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Option</a:t>
                      </a: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389394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4"/>
                        </a:rPr>
                        <a:t>Max redirects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The maximum number of HTTP redirects that k6 will follow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780692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5"/>
                        </a:rPr>
                        <a:t>Minimum iteration duration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Specify the minimum duration for every single execution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7699676"/>
                  </a:ext>
                </a:extLst>
              </a:tr>
              <a:tr h="241660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6"/>
                        </a:rPr>
                        <a:t>No color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boolean specifying whether colored output is disabled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401623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7"/>
                        </a:rPr>
                        <a:t>No connection reuse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boolean specifying whether k6 should disable keep-alive connections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033225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8"/>
                        </a:rPr>
                        <a:t>No cookies reset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This disables resetting the cookie jar after each VU iteration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522818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9"/>
                        </a:rPr>
                        <a:t>No summary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disables the </a:t>
                      </a:r>
                      <a:r>
                        <a:rPr lang="en-US" sz="800" u="none" strike="noStrike" noProof="0" dirty="0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end-of-test summary</a:t>
                      </a:r>
                      <a:endParaRPr lang="en-US" sz="800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7049106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11"/>
                        </a:rPr>
                        <a:t>No setup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boolean specifying whether setup() function should be run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390246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12"/>
                        </a:rPr>
                        <a:t>No teardown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boolean specifying whether teardown() function should be run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27135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13"/>
                        </a:rPr>
                        <a:t>No thresholds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Disables threshold execution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771721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14"/>
                        </a:rPr>
                        <a:t>No usage report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boolean specifying whether k6 should send a usage report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2822966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15"/>
                        </a:rPr>
                        <a:t>No VU connection reuse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boolean specifying whether k6 should reuse TCP connections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252186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16"/>
                        </a:rPr>
                        <a:t>Paused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boolean specifying whether the test should start in a paused state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7519570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17"/>
                        </a:rPr>
                        <a:t>Profiling Enabled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Enables profiling endpoints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0700882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18"/>
                        </a:rPr>
                        <a:t>Quiet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boolean specifying whether to show the progress update in the console or not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538339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19"/>
                        </a:rPr>
                        <a:t>Results output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Specify the results output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011830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20"/>
                        </a:rPr>
                        <a:t>RPS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The maximum number of requests to make per second globally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31059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21"/>
                        </a:rPr>
                        <a:t>Scenarios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Define advanced execution scenarios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6369038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22"/>
                        </a:rPr>
                        <a:t>Setup timeout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Specify how long the setup() function is allow to run before it’s terminated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809653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23"/>
                        </a:rPr>
                        <a:t>Show logs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boolean specifying whether the cloud logs are printed out to the terminal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717670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24"/>
                        </a:rPr>
                        <a:t>Stages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list of objects that specify the target number of VUs to ramp up or down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462397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25"/>
                        </a:rPr>
                        <a:t>Supply environment variable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Add/override environment variable with VAR=value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125915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26"/>
                        </a:rPr>
                        <a:t>System tags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Specify which System Tags will be in the collected metrics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9597245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27"/>
                        </a:rPr>
                        <a:t>Summary export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Output the </a:t>
                      </a:r>
                      <a:r>
                        <a:rPr lang="en-US" sz="800" u="none" strike="noStrike" noProof="0" dirty="0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end-of-test summary</a:t>
                      </a:r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report to a JSON file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0408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C3ED95-44C5-ABEA-FB49-F70EFD06A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139583"/>
              </p:ext>
            </p:extLst>
          </p:nvPr>
        </p:nvGraphicFramePr>
        <p:xfrm>
          <a:off x="5300413" y="511162"/>
          <a:ext cx="4521729" cy="3468584"/>
        </p:xfrm>
        <a:graphic>
          <a:graphicData uri="http://schemas.openxmlformats.org/drawingml/2006/table">
            <a:tbl>
              <a:tblPr>
                <a:effectLst>
                  <a:outerShdw blurRad="50800" dist="127000" dir="2700000" algn="tl" rotWithShape="0">
                    <a:schemeClr val="bg1">
                      <a:alpha val="40000"/>
                    </a:schemeClr>
                  </a:outerShdw>
                </a:effectLst>
              </a:tblPr>
              <a:tblGrid>
                <a:gridCol w="1195652">
                  <a:extLst>
                    <a:ext uri="{9D8B030D-6E8A-4147-A177-3AD203B41FA5}">
                      <a16:colId xmlns:a16="http://schemas.microsoft.com/office/drawing/2014/main" val="3672743266"/>
                    </a:ext>
                  </a:extLst>
                </a:gridCol>
                <a:gridCol w="3326077">
                  <a:extLst>
                    <a:ext uri="{9D8B030D-6E8A-4147-A177-3AD203B41FA5}">
                      <a16:colId xmlns:a16="http://schemas.microsoft.com/office/drawing/2014/main" val="1419004859"/>
                    </a:ext>
                  </a:extLst>
                </a:gridCol>
              </a:tblGrid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pt-PT" sz="800" b="1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Option</a:t>
                      </a: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389394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28"/>
                        </a:rPr>
                        <a:t>Summary trend stats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Define stats for trend metrics in the </a:t>
                      </a:r>
                      <a:r>
                        <a:rPr lang="en-US" sz="800" u="none" strike="noStrike" noProof="0" dirty="0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end-of-test summary</a:t>
                      </a:r>
                      <a:endParaRPr lang="en-US" sz="800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665419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29"/>
                        </a:rPr>
                        <a:t>Summary time unit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Time unit to be used for </a:t>
                      </a:r>
                      <a:r>
                        <a:rPr lang="en-US" sz="800" i="1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all</a:t>
                      </a:r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 time values in the </a:t>
                      </a:r>
                      <a:r>
                        <a:rPr lang="en-US" sz="800" u="none" strike="noStrike" noProof="0" dirty="0">
                          <a:solidFill>
                            <a:schemeClr val="bg1"/>
                          </a:solidFill>
                          <a:effectLst/>
                          <a:latin typeface="+mj-lt"/>
                          <a:hlinkClick r:id="rId10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end-of-test summary</a:t>
                      </a:r>
                      <a:endParaRPr lang="en-US" sz="800" noProof="0" dirty="0">
                        <a:solidFill>
                          <a:schemeClr val="bg1"/>
                        </a:solidFill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1330715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30"/>
                        </a:rPr>
                        <a:t>Tags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Specify tags that should be set test-wide across all metrics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152216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31"/>
                        </a:rPr>
                        <a:t>Teardown timeout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Specify how long the teardown() function is allowed to run before it’s terminated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544989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32"/>
                        </a:rPr>
                        <a:t>Thresholds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Configure under what conditions a test is successful or not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7938067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33"/>
                        </a:rPr>
                        <a:t>Throw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boolean specifying whether to throw errors on failed HTTP requests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61343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34"/>
                        </a:rPr>
                        <a:t>TLS auth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list of TLS client certificate configuration objects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509952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35"/>
                        </a:rPr>
                        <a:t>TLS cipher suites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list of cipher suites allowed to be used by in SSL/TLS interactions with a server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7680350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36"/>
                        </a:rPr>
                        <a:t>TLS version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String or object representing the only SSL/TLS version allowed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0365386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37"/>
                        </a:rPr>
                        <a:t>Traces output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Configuration about where traces from k6 should be sent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056372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38"/>
                        </a:rPr>
                        <a:t>User agent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string specifying the User-Agent header when sending HTTP requests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579215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39"/>
                        </a:rPr>
                        <a:t>Verbose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boolean specifying whether verbose logging is enabled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099417"/>
                  </a:ext>
                </a:extLst>
              </a:tr>
              <a:tr h="247756">
                <a:tc>
                  <a:txBody>
                    <a:bodyPr/>
                    <a:lstStyle/>
                    <a:p>
                      <a:pPr algn="l"/>
                      <a:r>
                        <a:rPr lang="en-US" sz="800" u="none" strike="noStrike" noProof="1">
                          <a:solidFill>
                            <a:srgbClr val="1866D4"/>
                          </a:solidFill>
                          <a:effectLst/>
                          <a:latin typeface="+mj-lt"/>
                          <a:hlinkClick r:id="rId40"/>
                        </a:rPr>
                        <a:t>VUs</a:t>
                      </a:r>
                      <a:endParaRPr lang="en-US" sz="800" noProof="1">
                        <a:effectLst/>
                        <a:latin typeface="+mj-lt"/>
                      </a:endParaRPr>
                    </a:p>
                  </a:txBody>
                  <a:tcPr marL="2447" marR="7342" marT="1958" marB="1958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noProof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A number specifying the number of VUs to run concurrently</a:t>
                      </a:r>
                    </a:p>
                  </a:txBody>
                  <a:tcPr marL="2447" marR="7342" marT="1958" marB="1958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61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91517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95871</TotalTime>
  <Words>1046</Words>
  <Application>Microsoft Office PowerPoint</Application>
  <PresentationFormat>Widescreen</PresentationFormat>
  <Paragraphs>240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reference</vt:lpstr>
      <vt:lpstr>1.1 index</vt:lpstr>
      <vt:lpstr>2. executors</vt:lpstr>
      <vt:lpstr>3. browser</vt:lpstr>
      <vt:lpstr>4. env</vt:lpstr>
      <vt:lpstr>5. checks</vt:lpstr>
      <vt:lpstr>6. options</vt:lpstr>
      <vt:lpstr>6.1 reference</vt:lpstr>
      <vt:lpstr>6.2 reference</vt:lpstr>
      <vt:lpstr>7. locator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1221</cp:revision>
  <dcterms:created xsi:type="dcterms:W3CDTF">2019-03-25T09:18:39Z</dcterms:created>
  <dcterms:modified xsi:type="dcterms:W3CDTF">2025-03-05T17:37:48Z</dcterms:modified>
</cp:coreProperties>
</file>