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22" r:id="rId2"/>
    <p:sldId id="423" r:id="rId3"/>
    <p:sldId id="378" r:id="rId4"/>
    <p:sldId id="383" r:id="rId5"/>
    <p:sldId id="406" r:id="rId6"/>
    <p:sldId id="420" r:id="rId7"/>
    <p:sldId id="384" r:id="rId8"/>
    <p:sldId id="377" r:id="rId9"/>
    <p:sldId id="405" r:id="rId10"/>
    <p:sldId id="419" r:id="rId11"/>
    <p:sldId id="421" r:id="rId12"/>
    <p:sldId id="388" r:id="rId13"/>
    <p:sldId id="389" r:id="rId14"/>
    <p:sldId id="390" r:id="rId15"/>
    <p:sldId id="391" r:id="rId16"/>
    <p:sldId id="392" r:id="rId17"/>
    <p:sldId id="393" r:id="rId18"/>
    <p:sldId id="394" r:id="rId19"/>
    <p:sldId id="395" r:id="rId20"/>
    <p:sldId id="396" r:id="rId21"/>
    <p:sldId id="407" r:id="rId22"/>
    <p:sldId id="355" r:id="rId23"/>
    <p:sldId id="424" r:id="rId2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Estilo Claro 3 - Ênfas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Estilo Médio 1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63" d="100"/>
          <a:sy n="63" d="100"/>
        </p:scale>
        <p:origin x="44" y="128"/>
      </p:cViewPr>
      <p:guideLst/>
    </p:cSldViewPr>
  </p:slideViewPr>
  <p:outlineViewPr>
    <p:cViewPr>
      <p:scale>
        <a:sx n="33" d="100"/>
        <a:sy n="33" d="100"/>
      </p:scale>
      <p:origin x="0" y="-93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901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17/06/2022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7542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16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57429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17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154637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18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65576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19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5347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20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5276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370636E-53A0-461E-B4DA-47B90EBA88BA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P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1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082135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7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449944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8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43756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9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6174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12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889084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13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02166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14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32577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70636E-53A0-461E-B4DA-47B90EBA88BA}" type="slidenum">
              <a:rPr lang="pt-PT" smtClean="0"/>
              <a:t>15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59499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17/06/2022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17/06/2022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17/06/2022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17/06/2022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17/06/2022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17/06/2022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17/06/2022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17/06/2022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17/06/2022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17/06/2022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17/06/2022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17/06/2022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en.wikipedia.org/wiki/Closure_(computer_programming)" TargetMode="External"/><Relationship Id="rId2" Type="http://schemas.openxmlformats.org/officeDocument/2006/relationships/hyperlink" Target="https://en.wikipedia.org/wiki/Object-oriented_programm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Scope_(computer_science)" TargetMode="External"/><Relationship Id="rId5" Type="http://schemas.openxmlformats.org/officeDocument/2006/relationships/hyperlink" Target="https://www.freecodecamp.org/news/four-pillars-of-object-oriented-programming/" TargetMode="External"/><Relationship Id="rId4" Type="http://schemas.openxmlformats.org/officeDocument/2006/relationships/hyperlink" Target="https://javarevisited.blogspot.com/2013/06/why-favor-composition-over-inheritance-java-oops-design.html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google.com/search?q=oop%20classes%20without%20properties" TargetMode="External"/><Relationship Id="rId2" Type="http://schemas.openxmlformats.org/officeDocument/2006/relationships/hyperlink" Target="https://dzone.com/articles/stateful-or-stateless-classe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RASP_(object-oriented_design)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n.wikipedia.org/wiki/Prototype-based_programming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mgechev.com/2015/07/29/aspect-oriented-programming-javascript-aop-j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explorer.exe%20F:\ides\AZ_vStudio2017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hyperlink" Target="file:///D:\bibliography\A1_calibre\OO\Grady%20Booch\A1%20Object%20Oriented%20Analysis%20and%20Desi%20(5)\A1%20Object%20Oriented%20Analysis%20and%20-%20Grady%20Booch.pdf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stackoverflow.com/questions/1925498/is-there-any-way-to-develop-in-smalltalk-without-using-a-vm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Windows\explorer.exe%20D:\bibliography\A1_calibre\OO\Grady%20Booch\A1%20Object%20Oriented%20Analysis%20and%20Desi%20(5)\A1%20Object%20Oriented%20Analysis%20and%20-%20Grady%20Booch.pdf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avarevisited.blogspot.com/2013/06/why-favor-composition-over-inheritance-java-oops-design.html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file:///D:\bibliography\A1_calibre\OO\Unknown\A3A3%20oop%20(4)\A3A3%20oop%20-%20Unknown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ckify.com/oop-concept-for-beginners-what-is-encapsulation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nfoworld.com/article/2075271/encapsulation-is-not-information-hiding.html" TargetMode="External"/><Relationship Id="rId4" Type="http://schemas.openxmlformats.org/officeDocument/2006/relationships/hyperlink" Target="https://en.wikipedia.org/wiki/Encapsulation_(computer_programming)#An_information-hiding_mechanism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revisited.blogspot.com/2013/06/why-favor-composition-over-inheritance-java-oops-design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wfMtDGfHWpA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5591" y="796321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233030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1. </a:t>
            </a:r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  <a:sym typeface="Wingdings" panose="05000000000000000000" pitchFamily="2" charset="2"/>
              </a:rPr>
              <a:t></a:t>
            </a:r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 OOP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DD0994F-F4C5-4751-B517-70BCD5656203}"/>
              </a:ext>
            </a:extLst>
          </p:cNvPr>
          <p:cNvGrpSpPr/>
          <p:nvPr/>
        </p:nvGrpSpPr>
        <p:grpSpPr>
          <a:xfrm>
            <a:off x="1058253" y="783734"/>
            <a:ext cx="2876637" cy="289586"/>
            <a:chOff x="5881666" y="1590687"/>
            <a:chExt cx="2876637" cy="289586"/>
          </a:xfrm>
        </p:grpSpPr>
        <p:sp>
          <p:nvSpPr>
            <p:cNvPr id="28" name="Retângulo 5">
              <a:extLst>
                <a:ext uri="{FF2B5EF4-FFF2-40B4-BE49-F238E27FC236}">
                  <a16:creationId xmlns:a16="http://schemas.microsoft.com/office/drawing/2014/main" id="{987F3A6B-BAB6-4E85-B321-0F287804C0ED}"/>
                </a:ext>
              </a:extLst>
            </p:cNvPr>
            <p:cNvSpPr/>
            <p:nvPr/>
          </p:nvSpPr>
          <p:spPr>
            <a:xfrm>
              <a:off x="6081095" y="1603274"/>
              <a:ext cx="26772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wikipedia/object</a:t>
              </a:r>
              <a:r>
                <a:rPr kumimoji="0" lang="en-US" sz="12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oriented</a:t>
              </a:r>
              <a:r>
                <a:rPr lang="en-US" sz="1200" dirty="0">
                  <a:solidFill>
                    <a:prstClr val="black"/>
                  </a:solidFill>
                  <a:latin typeface="Calibri" panose="020F0502020204030204"/>
                  <a:hlinkClick r:id="rId2"/>
                </a:rPr>
                <a:t>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programming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E4754A20-DE31-4430-8926-5B5F435A4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30" name="Arrow: Right 5">
            <a:extLst>
              <a:ext uri="{FF2B5EF4-FFF2-40B4-BE49-F238E27FC236}">
                <a16:creationId xmlns:a16="http://schemas.microsoft.com/office/drawing/2014/main" id="{6A123F24-EDD8-4FEE-9054-1003FF2AA8DD}"/>
              </a:ext>
            </a:extLst>
          </p:cNvPr>
          <p:cNvSpPr/>
          <p:nvPr/>
        </p:nvSpPr>
        <p:spPr>
          <a:xfrm>
            <a:off x="265590" y="1386757"/>
            <a:ext cx="82567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pillars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903BB74-E053-4EE6-8DC8-A8C5BCD556A8}"/>
              </a:ext>
            </a:extLst>
          </p:cNvPr>
          <p:cNvGrpSpPr/>
          <p:nvPr/>
        </p:nvGrpSpPr>
        <p:grpSpPr>
          <a:xfrm>
            <a:off x="1091263" y="2814213"/>
            <a:ext cx="4002137" cy="289586"/>
            <a:chOff x="5881666" y="1590687"/>
            <a:chExt cx="4002137" cy="289586"/>
          </a:xfrm>
        </p:grpSpPr>
        <p:sp>
          <p:nvSpPr>
            <p:cNvPr id="35" name="Retângulo 5">
              <a:extLst>
                <a:ext uri="{FF2B5EF4-FFF2-40B4-BE49-F238E27FC236}">
                  <a16:creationId xmlns:a16="http://schemas.microsoft.com/office/drawing/2014/main" id="{7935887F-C3D0-40EB-A565-B17669C5F61E}"/>
                </a:ext>
              </a:extLst>
            </p:cNvPr>
            <p:cNvSpPr/>
            <p:nvPr/>
          </p:nvSpPr>
          <p:spPr>
            <a:xfrm>
              <a:off x="6081095" y="1603274"/>
              <a:ext cx="380270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4"/>
                </a:rPr>
                <a:t>why-favor-composition-over-inheritance-java-oops-design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7" name="Picture 36" descr="Icon&#10;&#10;Description automatically generated">
              <a:extLst>
                <a:ext uri="{FF2B5EF4-FFF2-40B4-BE49-F238E27FC236}">
                  <a16:creationId xmlns:a16="http://schemas.microsoft.com/office/drawing/2014/main" id="{0969FD56-8318-47A3-BAE8-5AB0E774E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B58002CD-88DA-4671-A0E7-C3601705EC48}"/>
              </a:ext>
            </a:extLst>
          </p:cNvPr>
          <p:cNvSpPr txBox="1"/>
          <p:nvPr/>
        </p:nvSpPr>
        <p:spPr>
          <a:xfrm>
            <a:off x="1196753" y="1718722"/>
            <a:ext cx="1574918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>
                <a:solidFill>
                  <a:prstClr val="white"/>
                </a:solidFill>
                <a:latin typeface="Calibri Light" panose="020F0302020204030204"/>
              </a:rPr>
              <a:t>Abstraction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1400">
                <a:solidFill>
                  <a:prstClr val="white"/>
                </a:solidFill>
                <a:latin typeface="Calibri Light" panose="020F0302020204030204"/>
              </a:rPr>
              <a:t>Encapsulation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1400">
                <a:solidFill>
                  <a:prstClr val="white"/>
                </a:solidFill>
                <a:latin typeface="Calibri Light" panose="020F0302020204030204"/>
              </a:rPr>
              <a:t>Inheritance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1400">
                <a:solidFill>
                  <a:prstClr val="white"/>
                </a:solidFill>
                <a:latin typeface="Calibri Light" panose="020F0302020204030204"/>
              </a:rPr>
              <a:t>Polymorphism</a:t>
            </a:r>
            <a:endParaRPr lang="en-US" sz="140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47BE5DD-88E3-473E-BBD2-3F378EF2C99C}"/>
              </a:ext>
            </a:extLst>
          </p:cNvPr>
          <p:cNvGrpSpPr/>
          <p:nvPr/>
        </p:nvGrpSpPr>
        <p:grpSpPr>
          <a:xfrm>
            <a:off x="1091263" y="1374170"/>
            <a:ext cx="3141132" cy="289586"/>
            <a:chOff x="5881666" y="1590687"/>
            <a:chExt cx="3141132" cy="289586"/>
          </a:xfrm>
        </p:grpSpPr>
        <p:sp>
          <p:nvSpPr>
            <p:cNvPr id="46" name="Retângulo 5">
              <a:extLst>
                <a:ext uri="{FF2B5EF4-FFF2-40B4-BE49-F238E27FC236}">
                  <a16:creationId xmlns:a16="http://schemas.microsoft.com/office/drawing/2014/main" id="{415DF7CC-E9FF-4747-9E30-62EA78462EF2}"/>
                </a:ext>
              </a:extLst>
            </p:cNvPr>
            <p:cNvSpPr/>
            <p:nvPr/>
          </p:nvSpPr>
          <p:spPr>
            <a:xfrm>
              <a:off x="6081095" y="1603274"/>
              <a:ext cx="29417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/>
                </a:rPr>
                <a:t>four-pillars-of-object-oriented-programming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7" name="Picture 46" descr="Icon&#10;&#10;Description automatically generated">
              <a:extLst>
                <a:ext uri="{FF2B5EF4-FFF2-40B4-BE49-F238E27FC236}">
                  <a16:creationId xmlns:a16="http://schemas.microsoft.com/office/drawing/2014/main" id="{1A998B53-228B-49EC-8C8B-E79C892EA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48" name="Arrow: Right 5">
            <a:extLst>
              <a:ext uri="{FF2B5EF4-FFF2-40B4-BE49-F238E27FC236}">
                <a16:creationId xmlns:a16="http://schemas.microsoft.com/office/drawing/2014/main" id="{0A1E659D-6B69-4632-A8AC-A66A8B9F7167}"/>
              </a:ext>
            </a:extLst>
          </p:cNvPr>
          <p:cNvSpPr/>
          <p:nvPr/>
        </p:nvSpPr>
        <p:spPr>
          <a:xfrm>
            <a:off x="335234" y="3267870"/>
            <a:ext cx="120879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objectives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C7700C-FDAA-47CC-936F-4060BF53EAF6}"/>
              </a:ext>
            </a:extLst>
          </p:cNvPr>
          <p:cNvSpPr txBox="1"/>
          <p:nvPr/>
        </p:nvSpPr>
        <p:spPr>
          <a:xfrm>
            <a:off x="1544024" y="3167389"/>
            <a:ext cx="1317990" cy="52322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>
                <a:solidFill>
                  <a:prstClr val="white"/>
                </a:solidFill>
                <a:latin typeface="Calibri Light" panose="020F0302020204030204"/>
              </a:rPr>
              <a:t>reusability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1400">
                <a:solidFill>
                  <a:prstClr val="white"/>
                </a:solidFill>
                <a:latin typeface="Calibri Light" panose="020F0302020204030204"/>
              </a:rPr>
              <a:t>modularity</a:t>
            </a:r>
            <a:endParaRPr lang="en-US" sz="1400" dirty="0">
              <a:solidFill>
                <a:prstClr val="white"/>
              </a:solidFill>
              <a:latin typeface="Calibri Light" panose="020F0302020204030204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0D2D08-356B-45BE-BFAC-23268B1EABA4}"/>
              </a:ext>
            </a:extLst>
          </p:cNvPr>
          <p:cNvSpPr txBox="1"/>
          <p:nvPr/>
        </p:nvSpPr>
        <p:spPr>
          <a:xfrm>
            <a:off x="3424305" y="3257770"/>
            <a:ext cx="2470869" cy="28931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execution context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this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variable range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where the code lives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encapsulation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interface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namespaces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scope</a:t>
            </a:r>
          </a:p>
          <a:p>
            <a:pPr marL="342900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lifetime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transient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scoped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singleton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static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6AD9EDDB-FE64-4075-813D-C9A07EFCDE5E}"/>
              </a:ext>
            </a:extLst>
          </p:cNvPr>
          <p:cNvSpPr/>
          <p:nvPr/>
        </p:nvSpPr>
        <p:spPr>
          <a:xfrm>
            <a:off x="2862014" y="3544869"/>
            <a:ext cx="65575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7E905C-C1D3-4994-8E92-3B7D0B085B3F}"/>
              </a:ext>
            </a:extLst>
          </p:cNvPr>
          <p:cNvGrpSpPr/>
          <p:nvPr/>
        </p:nvGrpSpPr>
        <p:grpSpPr>
          <a:xfrm>
            <a:off x="4563322" y="6250911"/>
            <a:ext cx="1402579" cy="289586"/>
            <a:chOff x="5881666" y="1590687"/>
            <a:chExt cx="1402579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4F709B33-424E-4EAE-945A-4BCE7AC09715}"/>
                </a:ext>
              </a:extLst>
            </p:cNvPr>
            <p:cNvSpPr/>
            <p:nvPr/>
          </p:nvSpPr>
          <p:spPr>
            <a:xfrm>
              <a:off x="6081095" y="1603274"/>
              <a:ext cx="12031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/>
                </a:rPr>
                <a:t>wikipedia/scope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1601373E-9BAF-4A45-AF5B-AC78E231C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54133A0-128E-412D-BA02-C52057AA4346}"/>
              </a:ext>
            </a:extLst>
          </p:cNvPr>
          <p:cNvGrpSpPr/>
          <p:nvPr/>
        </p:nvGrpSpPr>
        <p:grpSpPr>
          <a:xfrm>
            <a:off x="6096000" y="6238325"/>
            <a:ext cx="835693" cy="289586"/>
            <a:chOff x="5881666" y="1590687"/>
            <a:chExt cx="835693" cy="289586"/>
          </a:xfrm>
        </p:grpSpPr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0591A126-A859-4F37-A95A-71B17985A952}"/>
                </a:ext>
              </a:extLst>
            </p:cNvPr>
            <p:cNvSpPr/>
            <p:nvPr/>
          </p:nvSpPr>
          <p:spPr>
            <a:xfrm>
              <a:off x="6081095" y="1603274"/>
              <a:ext cx="63626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" panose="020F0502020204030204"/>
                  <a:hlinkClick r:id="rId7"/>
                </a:rPr>
                <a:t>c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/>
                </a:rPr>
                <a:t>losure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Picture 32" descr="Icon&#10;&#10;Description automatically generated">
              <a:extLst>
                <a:ext uri="{FF2B5EF4-FFF2-40B4-BE49-F238E27FC236}">
                  <a16:creationId xmlns:a16="http://schemas.microsoft.com/office/drawing/2014/main" id="{E57C857A-A47F-4E9E-BDF3-67F7720932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5204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tângulo 5">
            <a:extLst>
              <a:ext uri="{FF2B5EF4-FFF2-40B4-BE49-F238E27FC236}">
                <a16:creationId xmlns:a16="http://schemas.microsoft.com/office/drawing/2014/main" id="{3C812EA3-362C-4440-9D03-FFAD0507AF8C}"/>
              </a:ext>
            </a:extLst>
          </p:cNvPr>
          <p:cNvSpPr/>
          <p:nvPr/>
        </p:nvSpPr>
        <p:spPr>
          <a:xfrm>
            <a:off x="2134626" y="3130661"/>
            <a:ext cx="24701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2"/>
              </a:rPr>
              <a:t>stateful-or-stateless-classes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36093" y="74005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068819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1.6 </a:t>
            </a:r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  <a:sym typeface="Wingdings" panose="05000000000000000000" pitchFamily="2" charset="2"/>
              </a:rPr>
              <a:t>state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F2E6E3-A93D-49C8-B597-A0DAC3ABE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218" y="798002"/>
            <a:ext cx="4309299" cy="309950"/>
          </a:xfrm>
          <a:prstGeom prst="rect">
            <a:avLst/>
          </a:prstGeom>
          <a:ln w="50800" cap="sq">
            <a:solidFill>
              <a:schemeClr val="accent6">
                <a:lumMod val="60000"/>
                <a:lumOff val="40000"/>
              </a:schemeClr>
            </a:solidFill>
            <a:miter lim="800000"/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1456AC-01EB-406C-B2FB-4D0425AF5F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1218" y="1351355"/>
            <a:ext cx="4309299" cy="309978"/>
          </a:xfrm>
          <a:prstGeom prst="rect">
            <a:avLst/>
          </a:prstGeom>
          <a:ln w="50800" cap="sq">
            <a:solidFill>
              <a:schemeClr val="accent6">
                <a:lumMod val="60000"/>
                <a:lumOff val="40000"/>
              </a:schemeClr>
            </a:solidFill>
            <a:miter lim="800000"/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EF8B5C-39C1-4A57-B58F-CC7B679947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747" y="1896135"/>
            <a:ext cx="5334842" cy="330994"/>
          </a:xfrm>
          <a:prstGeom prst="rect">
            <a:avLst/>
          </a:prstGeom>
          <a:ln w="50800" cap="sq">
            <a:solidFill>
              <a:schemeClr val="accent6">
                <a:lumMod val="60000"/>
                <a:lumOff val="40000"/>
              </a:schemeClr>
            </a:solidFill>
            <a:miter lim="800000"/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506F6C-D6BE-4ED1-87DC-5404979E7F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620" y="2467038"/>
            <a:ext cx="3023980" cy="423714"/>
          </a:xfrm>
          <a:prstGeom prst="rect">
            <a:avLst/>
          </a:prstGeom>
          <a:ln w="50800" cap="sq">
            <a:solidFill>
              <a:schemeClr val="accent6">
                <a:lumMod val="60000"/>
                <a:lumOff val="40000"/>
              </a:schemeClr>
            </a:solidFill>
            <a:miter lim="800000"/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8" name="Arrow: Right 5">
            <a:extLst>
              <a:ext uri="{FF2B5EF4-FFF2-40B4-BE49-F238E27FC236}">
                <a16:creationId xmlns:a16="http://schemas.microsoft.com/office/drawing/2014/main" id="{B36B7208-2F7C-4111-BC06-7E9711A9E373}"/>
              </a:ext>
            </a:extLst>
          </p:cNvPr>
          <p:cNvSpPr/>
          <p:nvPr/>
        </p:nvSpPr>
        <p:spPr>
          <a:xfrm>
            <a:off x="371057" y="3586215"/>
            <a:ext cx="312277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lvl="0">
              <a:defRPr/>
            </a:pPr>
            <a:r>
              <a:rPr lang="en-US" kern="0">
                <a:solidFill>
                  <a:prstClr val="white"/>
                </a:solidFill>
                <a:latin typeface="Calibri Light" panose="020F0302020204030204"/>
              </a:rPr>
              <a:t>oop classes without properties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9" name="Retângulo 5">
            <a:extLst>
              <a:ext uri="{FF2B5EF4-FFF2-40B4-BE49-F238E27FC236}">
                <a16:creationId xmlns:a16="http://schemas.microsoft.com/office/drawing/2014/main" id="{432FD759-058F-490A-BE2B-3E5D93E843B9}"/>
              </a:ext>
            </a:extLst>
          </p:cNvPr>
          <p:cNvSpPr/>
          <p:nvPr/>
        </p:nvSpPr>
        <p:spPr>
          <a:xfrm>
            <a:off x="3443918" y="3524660"/>
            <a:ext cx="7427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hlinkClick r:id="rId7"/>
              </a:rPr>
              <a:t>google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37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36093" y="74005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122423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1.7 </a:t>
            </a:r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  <a:sym typeface="Wingdings" panose="05000000000000000000" pitchFamily="2" charset="2"/>
              </a:rPr>
              <a:t>types</a:t>
            </a:r>
            <a:endParaRPr lang="en-US" sz="2000" dirty="0">
              <a:solidFill>
                <a:sysClr val="windowText" lastClr="000000"/>
              </a:solidFill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224553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1453924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3.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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GRASP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9" name="Seta para a Direita 8"/>
          <p:cNvSpPr/>
          <p:nvPr/>
        </p:nvSpPr>
        <p:spPr>
          <a:xfrm>
            <a:off x="312048" y="2004739"/>
            <a:ext cx="1083655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controller </a:t>
            </a:r>
          </a:p>
        </p:txBody>
      </p:sp>
      <p:sp>
        <p:nvSpPr>
          <p:cNvPr id="10" name="Seta para a Direita 9"/>
          <p:cNvSpPr/>
          <p:nvPr/>
        </p:nvSpPr>
        <p:spPr>
          <a:xfrm>
            <a:off x="312048" y="2590670"/>
            <a:ext cx="854053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creator </a:t>
            </a:r>
          </a:p>
        </p:txBody>
      </p:sp>
      <p:sp>
        <p:nvSpPr>
          <p:cNvPr id="13" name="Seta para a Direita 12"/>
          <p:cNvSpPr/>
          <p:nvPr/>
        </p:nvSpPr>
        <p:spPr>
          <a:xfrm>
            <a:off x="312048" y="3184221"/>
            <a:ext cx="1139130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+mj-lt"/>
              </a:rPr>
              <a:t>Indirection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Seta para a Direita 13"/>
          <p:cNvSpPr/>
          <p:nvPr/>
        </p:nvSpPr>
        <p:spPr>
          <a:xfrm>
            <a:off x="312048" y="3734468"/>
            <a:ext cx="1879419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+mj-lt"/>
              </a:rPr>
              <a:t>Information expert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Seta para a Direita 14"/>
          <p:cNvSpPr/>
          <p:nvPr/>
        </p:nvSpPr>
        <p:spPr>
          <a:xfrm>
            <a:off x="326960" y="4204181"/>
            <a:ext cx="967995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cohesion</a:t>
            </a:r>
          </a:p>
        </p:txBody>
      </p:sp>
      <p:sp>
        <p:nvSpPr>
          <p:cNvPr id="19" name="Seta para a Direita 18"/>
          <p:cNvSpPr/>
          <p:nvPr/>
        </p:nvSpPr>
        <p:spPr>
          <a:xfrm>
            <a:off x="326960" y="4779030"/>
            <a:ext cx="917597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coupling</a:t>
            </a:r>
          </a:p>
        </p:txBody>
      </p:sp>
      <p:sp>
        <p:nvSpPr>
          <p:cNvPr id="20" name="Seta para a Direita 19"/>
          <p:cNvSpPr/>
          <p:nvPr/>
        </p:nvSpPr>
        <p:spPr>
          <a:xfrm>
            <a:off x="326960" y="5329277"/>
            <a:ext cx="1756869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protect variations</a:t>
            </a:r>
          </a:p>
        </p:txBody>
      </p:sp>
      <p:sp>
        <p:nvSpPr>
          <p:cNvPr id="21" name="Seta para a Direita 20"/>
          <p:cNvSpPr/>
          <p:nvPr/>
        </p:nvSpPr>
        <p:spPr>
          <a:xfrm>
            <a:off x="361024" y="5879524"/>
            <a:ext cx="1128501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fabrication</a:t>
            </a:r>
          </a:p>
        </p:txBody>
      </p:sp>
      <p:sp>
        <p:nvSpPr>
          <p:cNvPr id="2" name="Retângulo 1"/>
          <p:cNvSpPr/>
          <p:nvPr/>
        </p:nvSpPr>
        <p:spPr>
          <a:xfrm>
            <a:off x="1314619" y="191975"/>
            <a:ext cx="41145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dirty="0">
                <a:hlinkClick r:id="rId3"/>
              </a:rPr>
              <a:t>https://en.wikipedia.org/wiki/GRASP_(object-oriented_design)</a:t>
            </a:r>
            <a:endParaRPr lang="pt-PT" sz="1200" dirty="0"/>
          </a:p>
        </p:txBody>
      </p:sp>
      <p:sp>
        <p:nvSpPr>
          <p:cNvPr id="16" name="Retângulo Arredondado 15"/>
          <p:cNvSpPr/>
          <p:nvPr/>
        </p:nvSpPr>
        <p:spPr>
          <a:xfrm>
            <a:off x="577687" y="908582"/>
            <a:ext cx="7073411" cy="702588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General Responsibility Assignment Software Patterns (or Principles), abbreviated GRASP, consist of 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guidelines for assigning responsibility to classes and objects in object-oriented design.</a:t>
            </a:r>
          </a:p>
          <a:p>
            <a:r>
              <a:rPr lang="en-US" sz="1400" dirty="0">
                <a:solidFill>
                  <a:schemeClr val="tx1"/>
                </a:solidFill>
                <a:latin typeface="+mj-lt"/>
              </a:rPr>
              <a:t>It is not related to the SOLID design principle.</a:t>
            </a:r>
            <a:endParaRPr lang="fr-FR" sz="1400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24564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2116733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3.1 controller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737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1807290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3.2 creator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53817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2246128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3.3 indirection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6004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3231206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3.4 information expert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4231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2024785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3.5 cohesion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7259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1965474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3.6 coupling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06333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3085268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3.7 protect variations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14414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122423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1.1 types</a:t>
            </a:r>
          </a:p>
        </p:txBody>
      </p:sp>
      <p:sp>
        <p:nvSpPr>
          <p:cNvPr id="34" name="Arrow: Right 5">
            <a:extLst>
              <a:ext uri="{FF2B5EF4-FFF2-40B4-BE49-F238E27FC236}">
                <a16:creationId xmlns:a16="http://schemas.microsoft.com/office/drawing/2014/main" id="{91D53E33-CF20-4F3B-B484-0A6065ECC473}"/>
              </a:ext>
            </a:extLst>
          </p:cNvPr>
          <p:cNvSpPr/>
          <p:nvPr/>
        </p:nvSpPr>
        <p:spPr>
          <a:xfrm>
            <a:off x="279462" y="748795"/>
            <a:ext cx="119917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prototype</a:t>
            </a:r>
          </a:p>
        </p:txBody>
      </p:sp>
      <p:sp>
        <p:nvSpPr>
          <p:cNvPr id="38" name="Arrow: Right 5">
            <a:extLst>
              <a:ext uri="{FF2B5EF4-FFF2-40B4-BE49-F238E27FC236}">
                <a16:creationId xmlns:a16="http://schemas.microsoft.com/office/drawing/2014/main" id="{48F29866-E012-46FA-8C48-FE4FBDEEB34A}"/>
              </a:ext>
            </a:extLst>
          </p:cNvPr>
          <p:cNvSpPr/>
          <p:nvPr/>
        </p:nvSpPr>
        <p:spPr>
          <a:xfrm>
            <a:off x="265591" y="1341527"/>
            <a:ext cx="91383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classes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C8C42E7-E19F-43C5-8291-D8A7D8AA27E4}"/>
              </a:ext>
            </a:extLst>
          </p:cNvPr>
          <p:cNvGrpSpPr/>
          <p:nvPr/>
        </p:nvGrpSpPr>
        <p:grpSpPr>
          <a:xfrm>
            <a:off x="1517666" y="737573"/>
            <a:ext cx="3000196" cy="289586"/>
            <a:chOff x="5881666" y="1590687"/>
            <a:chExt cx="3000196" cy="289586"/>
          </a:xfrm>
        </p:grpSpPr>
        <p:sp>
          <p:nvSpPr>
            <p:cNvPr id="40" name="Retângulo 5">
              <a:extLst>
                <a:ext uri="{FF2B5EF4-FFF2-40B4-BE49-F238E27FC236}">
                  <a16:creationId xmlns:a16="http://schemas.microsoft.com/office/drawing/2014/main" id="{399F3148-0BA2-4926-97F3-B4E61C671383}"/>
                </a:ext>
              </a:extLst>
            </p:cNvPr>
            <p:cNvSpPr/>
            <p:nvPr/>
          </p:nvSpPr>
          <p:spPr>
            <a:xfrm>
              <a:off x="6081095" y="1603274"/>
              <a:ext cx="280076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wikipedia/Prototype-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based_programming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41" name="Picture 40" descr="Icon&#10;&#10;Description automatically generated">
              <a:extLst>
                <a:ext uri="{FF2B5EF4-FFF2-40B4-BE49-F238E27FC236}">
                  <a16:creationId xmlns:a16="http://schemas.microsoft.com/office/drawing/2014/main" id="{E0CD0201-83BD-47AA-82F1-86A71B3301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5920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2237857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3.8 fabrication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87279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2204130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4. 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  <a:sym typeface="Wingdings" panose="05000000000000000000" pitchFamily="2" charset="2"/>
              </a:rPr>
              <a:t>LIMITATIONS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6" name="Retângulo Arredondado 13">
            <a:extLst>
              <a:ext uri="{FF2B5EF4-FFF2-40B4-BE49-F238E27FC236}">
                <a16:creationId xmlns:a16="http://schemas.microsoft.com/office/drawing/2014/main" id="{7242544A-6443-44AA-B145-01C2459AE7C0}"/>
              </a:ext>
            </a:extLst>
          </p:cNvPr>
          <p:cNvSpPr/>
          <p:nvPr/>
        </p:nvSpPr>
        <p:spPr>
          <a:xfrm>
            <a:off x="575870" y="601195"/>
            <a:ext cx="9286137" cy="3044547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The object-oriented programming paradigm is powerful.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We design an OO system by: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decomposition of the problem domain,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following guiding principles concerning the decomposition and the communication between the different modules.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The process is structured;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It involves logical thinking,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understanding of the domain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and eventual predictions for the future evolution of the system.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Often we’re trying to keep our code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DRY (not always),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highly coherent and loosely coupled.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However, in some cases this is just impossible.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There are some code snippets we’re just blindly copying and pasting all around our code base.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20AC0-EEFC-4911-8D09-C67F657BFE6A}"/>
              </a:ext>
            </a:extLst>
          </p:cNvPr>
          <p:cNvSpPr txBox="1"/>
          <p:nvPr/>
        </p:nvSpPr>
        <p:spPr>
          <a:xfrm>
            <a:off x="2322971" y="191975"/>
            <a:ext cx="61306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>
                <a:hlinkClick r:id="rId2"/>
              </a:rPr>
              <a:t>https://blog.mgechev.com/2015/07/29/aspect-oriented-programming-javascript-aop-js/</a:t>
            </a:r>
            <a:endParaRPr lang="pt-PT" sz="1200" dirty="0"/>
          </a:p>
        </p:txBody>
      </p:sp>
      <p:sp>
        <p:nvSpPr>
          <p:cNvPr id="12" name="Seta para a Direita 19">
            <a:extLst>
              <a:ext uri="{FF2B5EF4-FFF2-40B4-BE49-F238E27FC236}">
                <a16:creationId xmlns:a16="http://schemas.microsoft.com/office/drawing/2014/main" id="{AA81B5BB-F4B8-4396-80B2-13CAAE12300D}"/>
              </a:ext>
            </a:extLst>
          </p:cNvPr>
          <p:cNvSpPr/>
          <p:nvPr/>
        </p:nvSpPr>
        <p:spPr>
          <a:xfrm>
            <a:off x="331712" y="3777963"/>
            <a:ext cx="2242780" cy="276999"/>
          </a:xfrm>
          <a:custGeom>
            <a:avLst/>
            <a:gdLst>
              <a:gd name="connsiteX0" fmla="*/ 0 w 5626862"/>
              <a:gd name="connsiteY0" fmla="*/ 983635 h 3934540"/>
              <a:gd name="connsiteX1" fmla="*/ 3659592 w 5626862"/>
              <a:gd name="connsiteY1" fmla="*/ 983635 h 3934540"/>
              <a:gd name="connsiteX2" fmla="*/ 3659592 w 5626862"/>
              <a:gd name="connsiteY2" fmla="*/ 0 h 3934540"/>
              <a:gd name="connsiteX3" fmla="*/ 5626862 w 5626862"/>
              <a:gd name="connsiteY3" fmla="*/ 1967270 h 3934540"/>
              <a:gd name="connsiteX4" fmla="*/ 3659592 w 5626862"/>
              <a:gd name="connsiteY4" fmla="*/ 3934540 h 3934540"/>
              <a:gd name="connsiteX5" fmla="*/ 3659592 w 5626862"/>
              <a:gd name="connsiteY5" fmla="*/ 2950905 h 3934540"/>
              <a:gd name="connsiteX6" fmla="*/ 0 w 5626862"/>
              <a:gd name="connsiteY6" fmla="*/ 2950905 h 3934540"/>
              <a:gd name="connsiteX7" fmla="*/ 0 w 5626862"/>
              <a:gd name="connsiteY7" fmla="*/ 983635 h 3934540"/>
              <a:gd name="connsiteX0" fmla="*/ 0 w 5626862"/>
              <a:gd name="connsiteY0" fmla="*/ 11362 h 2962267"/>
              <a:gd name="connsiteX1" fmla="*/ 3659592 w 5626862"/>
              <a:gd name="connsiteY1" fmla="*/ 11362 h 2962267"/>
              <a:gd name="connsiteX2" fmla="*/ 3694316 w 5626862"/>
              <a:gd name="connsiteY2" fmla="*/ 0 h 2962267"/>
              <a:gd name="connsiteX3" fmla="*/ 5626862 w 5626862"/>
              <a:gd name="connsiteY3" fmla="*/ 994997 h 2962267"/>
              <a:gd name="connsiteX4" fmla="*/ 3659592 w 5626862"/>
              <a:gd name="connsiteY4" fmla="*/ 2962267 h 2962267"/>
              <a:gd name="connsiteX5" fmla="*/ 3659592 w 5626862"/>
              <a:gd name="connsiteY5" fmla="*/ 1978632 h 2962267"/>
              <a:gd name="connsiteX6" fmla="*/ 0 w 5626862"/>
              <a:gd name="connsiteY6" fmla="*/ 1978632 h 2962267"/>
              <a:gd name="connsiteX7" fmla="*/ 0 w 5626862"/>
              <a:gd name="connsiteY7" fmla="*/ 11362 h 2962267"/>
              <a:gd name="connsiteX0" fmla="*/ 0 w 5626862"/>
              <a:gd name="connsiteY0" fmla="*/ 22936 h 2973841"/>
              <a:gd name="connsiteX1" fmla="*/ 3659592 w 5626862"/>
              <a:gd name="connsiteY1" fmla="*/ 22936 h 2973841"/>
              <a:gd name="connsiteX2" fmla="*/ 3671167 w 5626862"/>
              <a:gd name="connsiteY2" fmla="*/ 0 h 2973841"/>
              <a:gd name="connsiteX3" fmla="*/ 5626862 w 5626862"/>
              <a:gd name="connsiteY3" fmla="*/ 1006571 h 2973841"/>
              <a:gd name="connsiteX4" fmla="*/ 3659592 w 5626862"/>
              <a:gd name="connsiteY4" fmla="*/ 2973841 h 2973841"/>
              <a:gd name="connsiteX5" fmla="*/ 3659592 w 5626862"/>
              <a:gd name="connsiteY5" fmla="*/ 1990206 h 2973841"/>
              <a:gd name="connsiteX6" fmla="*/ 0 w 5626862"/>
              <a:gd name="connsiteY6" fmla="*/ 1990206 h 2973841"/>
              <a:gd name="connsiteX7" fmla="*/ 0 w 5626862"/>
              <a:gd name="connsiteY7" fmla="*/ 22936 h 2973841"/>
              <a:gd name="connsiteX0" fmla="*/ 0 w 5626862"/>
              <a:gd name="connsiteY0" fmla="*/ 22936 h 2001568"/>
              <a:gd name="connsiteX1" fmla="*/ 3659592 w 5626862"/>
              <a:gd name="connsiteY1" fmla="*/ 22936 h 2001568"/>
              <a:gd name="connsiteX2" fmla="*/ 3671167 w 5626862"/>
              <a:gd name="connsiteY2" fmla="*/ 0 h 2001568"/>
              <a:gd name="connsiteX3" fmla="*/ 5626862 w 5626862"/>
              <a:gd name="connsiteY3" fmla="*/ 1006571 h 2001568"/>
              <a:gd name="connsiteX4" fmla="*/ 3682741 w 5626862"/>
              <a:gd name="connsiteY4" fmla="*/ 2001568 h 2001568"/>
              <a:gd name="connsiteX5" fmla="*/ 3659592 w 5626862"/>
              <a:gd name="connsiteY5" fmla="*/ 1990206 h 2001568"/>
              <a:gd name="connsiteX6" fmla="*/ 0 w 5626862"/>
              <a:gd name="connsiteY6" fmla="*/ 1990206 h 2001568"/>
              <a:gd name="connsiteX7" fmla="*/ 0 w 5626862"/>
              <a:gd name="connsiteY7" fmla="*/ 22936 h 2001568"/>
              <a:gd name="connsiteX0" fmla="*/ 0 w 4122153"/>
              <a:gd name="connsiteY0" fmla="*/ 22936 h 2001568"/>
              <a:gd name="connsiteX1" fmla="*/ 3659592 w 4122153"/>
              <a:gd name="connsiteY1" fmla="*/ 22936 h 2001568"/>
              <a:gd name="connsiteX2" fmla="*/ 3671167 w 4122153"/>
              <a:gd name="connsiteY2" fmla="*/ 0 h 2001568"/>
              <a:gd name="connsiteX3" fmla="*/ 4122153 w 4122153"/>
              <a:gd name="connsiteY3" fmla="*/ 1006571 h 2001568"/>
              <a:gd name="connsiteX4" fmla="*/ 3682741 w 4122153"/>
              <a:gd name="connsiteY4" fmla="*/ 2001568 h 2001568"/>
              <a:gd name="connsiteX5" fmla="*/ 3659592 w 4122153"/>
              <a:gd name="connsiteY5" fmla="*/ 1990206 h 2001568"/>
              <a:gd name="connsiteX6" fmla="*/ 0 w 4122153"/>
              <a:gd name="connsiteY6" fmla="*/ 1990206 h 2001568"/>
              <a:gd name="connsiteX7" fmla="*/ 0 w 4122153"/>
              <a:gd name="connsiteY7" fmla="*/ 22936 h 2001568"/>
              <a:gd name="connsiteX0" fmla="*/ 0 w 4799233"/>
              <a:gd name="connsiteY0" fmla="*/ 22936 h 2001568"/>
              <a:gd name="connsiteX1" fmla="*/ 3659592 w 4799233"/>
              <a:gd name="connsiteY1" fmla="*/ 22936 h 2001568"/>
              <a:gd name="connsiteX2" fmla="*/ 3671167 w 4799233"/>
              <a:gd name="connsiteY2" fmla="*/ 0 h 2001568"/>
              <a:gd name="connsiteX3" fmla="*/ 4799233 w 4799233"/>
              <a:gd name="connsiteY3" fmla="*/ 1090208 h 2001568"/>
              <a:gd name="connsiteX4" fmla="*/ 3682741 w 4799233"/>
              <a:gd name="connsiteY4" fmla="*/ 2001568 h 2001568"/>
              <a:gd name="connsiteX5" fmla="*/ 3659592 w 4799233"/>
              <a:gd name="connsiteY5" fmla="*/ 1990206 h 2001568"/>
              <a:gd name="connsiteX6" fmla="*/ 0 w 4799233"/>
              <a:gd name="connsiteY6" fmla="*/ 1990206 h 2001568"/>
              <a:gd name="connsiteX7" fmla="*/ 0 w 4799233"/>
              <a:gd name="connsiteY7" fmla="*/ 22936 h 2001568"/>
              <a:gd name="connsiteX0" fmla="*/ 0 w 4799233"/>
              <a:gd name="connsiteY0" fmla="*/ 1 h 1978633"/>
              <a:gd name="connsiteX1" fmla="*/ 3659592 w 4799233"/>
              <a:gd name="connsiteY1" fmla="*/ 1 h 1978633"/>
              <a:gd name="connsiteX2" fmla="*/ 4167694 w 4799233"/>
              <a:gd name="connsiteY2" fmla="*/ 478890 h 1978633"/>
              <a:gd name="connsiteX3" fmla="*/ 4799233 w 4799233"/>
              <a:gd name="connsiteY3" fmla="*/ 1067273 h 1978633"/>
              <a:gd name="connsiteX4" fmla="*/ 3682741 w 4799233"/>
              <a:gd name="connsiteY4" fmla="*/ 1978633 h 1978633"/>
              <a:gd name="connsiteX5" fmla="*/ 3659592 w 4799233"/>
              <a:gd name="connsiteY5" fmla="*/ 1967271 h 1978633"/>
              <a:gd name="connsiteX6" fmla="*/ 0 w 4799233"/>
              <a:gd name="connsiteY6" fmla="*/ 1967271 h 1978633"/>
              <a:gd name="connsiteX7" fmla="*/ 0 w 4799233"/>
              <a:gd name="connsiteY7" fmla="*/ 1 h 1978633"/>
              <a:gd name="connsiteX0" fmla="*/ 0 w 4799233"/>
              <a:gd name="connsiteY0" fmla="*/ 0 h 1978632"/>
              <a:gd name="connsiteX1" fmla="*/ 3659592 w 4799233"/>
              <a:gd name="connsiteY1" fmla="*/ 0 h 1978632"/>
              <a:gd name="connsiteX2" fmla="*/ 4799233 w 4799233"/>
              <a:gd name="connsiteY2" fmla="*/ 1067272 h 1978632"/>
              <a:gd name="connsiteX3" fmla="*/ 3682741 w 4799233"/>
              <a:gd name="connsiteY3" fmla="*/ 1978632 h 1978632"/>
              <a:gd name="connsiteX4" fmla="*/ 3659592 w 4799233"/>
              <a:gd name="connsiteY4" fmla="*/ 1967270 h 1978632"/>
              <a:gd name="connsiteX5" fmla="*/ 0 w 4799233"/>
              <a:gd name="connsiteY5" fmla="*/ 1967270 h 1978632"/>
              <a:gd name="connsiteX6" fmla="*/ 0 w 4799233"/>
              <a:gd name="connsiteY6" fmla="*/ 0 h 1978632"/>
              <a:gd name="connsiteX0" fmla="*/ 0 w 4684482"/>
              <a:gd name="connsiteY0" fmla="*/ 0 h 1978632"/>
              <a:gd name="connsiteX1" fmla="*/ 3659592 w 4684482"/>
              <a:gd name="connsiteY1" fmla="*/ 0 h 1978632"/>
              <a:gd name="connsiteX2" fmla="*/ 4684482 w 4684482"/>
              <a:gd name="connsiteY2" fmla="*/ 903257 h 1978632"/>
              <a:gd name="connsiteX3" fmla="*/ 3682741 w 4684482"/>
              <a:gd name="connsiteY3" fmla="*/ 1978632 h 1978632"/>
              <a:gd name="connsiteX4" fmla="*/ 3659592 w 4684482"/>
              <a:gd name="connsiteY4" fmla="*/ 1967270 h 1978632"/>
              <a:gd name="connsiteX5" fmla="*/ 0 w 4684482"/>
              <a:gd name="connsiteY5" fmla="*/ 1967270 h 1978632"/>
              <a:gd name="connsiteX6" fmla="*/ 0 w 4684482"/>
              <a:gd name="connsiteY6" fmla="*/ 0 h 1978632"/>
              <a:gd name="connsiteX0" fmla="*/ 0 w 4668088"/>
              <a:gd name="connsiteY0" fmla="*/ 0 h 1978632"/>
              <a:gd name="connsiteX1" fmla="*/ 3659592 w 4668088"/>
              <a:gd name="connsiteY1" fmla="*/ 0 h 1978632"/>
              <a:gd name="connsiteX2" fmla="*/ 4668088 w 4668088"/>
              <a:gd name="connsiteY2" fmla="*/ 968863 h 1978632"/>
              <a:gd name="connsiteX3" fmla="*/ 3682741 w 4668088"/>
              <a:gd name="connsiteY3" fmla="*/ 1978632 h 1978632"/>
              <a:gd name="connsiteX4" fmla="*/ 3659592 w 4668088"/>
              <a:gd name="connsiteY4" fmla="*/ 1967270 h 1978632"/>
              <a:gd name="connsiteX5" fmla="*/ 0 w 4668088"/>
              <a:gd name="connsiteY5" fmla="*/ 1967270 h 1978632"/>
              <a:gd name="connsiteX6" fmla="*/ 0 w 4668088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979526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1022178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506" h="1978632">
                <a:moveTo>
                  <a:pt x="0" y="0"/>
                </a:moveTo>
                <a:lnTo>
                  <a:pt x="3659592" y="0"/>
                </a:lnTo>
                <a:lnTo>
                  <a:pt x="4224506" y="1022178"/>
                </a:lnTo>
                <a:lnTo>
                  <a:pt x="3682741" y="1978632"/>
                </a:lnTo>
                <a:lnTo>
                  <a:pt x="3659592" y="1967270"/>
                </a:lnTo>
                <a:lnTo>
                  <a:pt x="0" y="19672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108000" bIns="0" rtlCol="0" anchor="ctr">
            <a:spAutoFit/>
          </a:bodyPr>
          <a:lstStyle/>
          <a:p>
            <a:r>
              <a:rPr lang="en-US">
                <a:solidFill>
                  <a:schemeClr val="tx1"/>
                </a:solidFill>
                <a:latin typeface="+mj-lt"/>
              </a:rPr>
              <a:t>Cross-cutting Concerns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87840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315810" y="786943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044581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5. books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FF7757-B629-4E15-A3D1-78D7AA6529D3}"/>
              </a:ext>
            </a:extLst>
          </p:cNvPr>
          <p:cNvGrpSpPr/>
          <p:nvPr/>
        </p:nvGrpSpPr>
        <p:grpSpPr>
          <a:xfrm>
            <a:off x="1809269" y="671946"/>
            <a:ext cx="3950977" cy="506992"/>
            <a:chOff x="5724776" y="5300215"/>
            <a:chExt cx="3950977" cy="506992"/>
          </a:xfrm>
        </p:grpSpPr>
        <p:sp>
          <p:nvSpPr>
            <p:cNvPr id="27" name="CaixaDeTexto 17">
              <a:hlinkClick r:id="rId3" action="ppaction://program"/>
              <a:extLst>
                <a:ext uri="{FF2B5EF4-FFF2-40B4-BE49-F238E27FC236}">
                  <a16:creationId xmlns:a16="http://schemas.microsoft.com/office/drawing/2014/main" id="{6B45F88A-FC76-48EC-8D1D-FA657AE4DBB3}"/>
                </a:ext>
              </a:extLst>
            </p:cNvPr>
            <p:cNvSpPr txBox="1"/>
            <p:nvPr/>
          </p:nvSpPr>
          <p:spPr>
            <a:xfrm>
              <a:off x="6272385" y="5415211"/>
              <a:ext cx="3403368" cy="276999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sng" strike="noStrike" kern="1200" cap="none" spc="0" normalizeH="0" baseline="0" noProof="0" dirty="0">
                  <a:ln>
                    <a:noFill/>
                  </a:ln>
                  <a:solidFill>
                    <a:srgbClr val="5B9BD5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4" action="ppaction://hlinkfile"/>
                </a:rPr>
                <a:t>Object Oriented Analysis and Design</a:t>
              </a:r>
              <a:endPara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28" name="Imagem 18">
              <a:hlinkClick r:id="rId3" action="ppaction://program"/>
              <a:extLst>
                <a:ext uri="{FF2B5EF4-FFF2-40B4-BE49-F238E27FC236}">
                  <a16:creationId xmlns:a16="http://schemas.microsoft.com/office/drawing/2014/main" id="{100E382D-2BBC-4516-BDF7-152583BCF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24776" y="5300215"/>
              <a:ext cx="500206" cy="506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0104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5756541" y="1280608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" name="Conector Angulado 25"/>
          <p:cNvCxnSpPr/>
          <p:nvPr/>
        </p:nvCxnSpPr>
        <p:spPr>
          <a:xfrm>
            <a:off x="5856867" y="2044231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 Explicativo 1 23"/>
          <p:cNvSpPr/>
          <p:nvPr/>
        </p:nvSpPr>
        <p:spPr>
          <a:xfrm flipH="1">
            <a:off x="5989111" y="4338313"/>
            <a:ext cx="1682631" cy="626701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being executed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36093" y="740050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3" name="CaixaDeTexto 17">
            <a:hlinkClick r:id="rId2" action="ppaction://program"/>
            <a:extLst>
              <a:ext uri="{FF2B5EF4-FFF2-40B4-BE49-F238E27FC236}">
                <a16:creationId xmlns:a16="http://schemas.microsoft.com/office/drawing/2014/main" id="{55C3E231-1E18-4318-9EC2-5BC3337F4504}"/>
              </a:ext>
            </a:extLst>
          </p:cNvPr>
          <p:cNvSpPr txBox="1"/>
          <p:nvPr/>
        </p:nvSpPr>
        <p:spPr>
          <a:xfrm>
            <a:off x="884163" y="4688015"/>
            <a:ext cx="3403368" cy="276999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d:\research\A2_se\A2_architecthure</a:t>
            </a:r>
          </a:p>
        </p:txBody>
      </p:sp>
      <p:pic>
        <p:nvPicPr>
          <p:cNvPr id="34" name="Imagem 18">
            <a:hlinkClick r:id="rId2" action="ppaction://program"/>
            <a:extLst>
              <a:ext uri="{FF2B5EF4-FFF2-40B4-BE49-F238E27FC236}">
                <a16:creationId xmlns:a16="http://schemas.microsoft.com/office/drawing/2014/main" id="{D3203A27-AC0E-4FC7-A117-550EFF7AE9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61" y="4589445"/>
            <a:ext cx="500206" cy="506992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5251660" y="1258802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79316" y="1258802"/>
            <a:ext cx="1527309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825272" y="5096437"/>
            <a:ext cx="2053147" cy="830104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77222" y="5308141"/>
            <a:ext cx="495300" cy="465224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3974343" y="1017049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60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75916" y="1825051"/>
            <a:ext cx="2855654" cy="2462213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then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matches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zero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1257300" marR="0" lvl="2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or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more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directories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0962" y="369748"/>
            <a:ext cx="3744682" cy="163863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3588823" y="5967013"/>
            <a:ext cx="2022813" cy="289586"/>
            <a:chOff x="5881666" y="1590687"/>
            <a:chExt cx="2022813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8233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/>
                </a:rPr>
                <a:t>small talk versions and ide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87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ixaDeTexto 28">
            <a:hlinkClick r:id="rId3" action="ppaction://program"/>
          </p:cNvPr>
          <p:cNvSpPr txBox="1"/>
          <p:nvPr/>
        </p:nvSpPr>
        <p:spPr>
          <a:xfrm>
            <a:off x="1327252" y="5678424"/>
            <a:ext cx="9897646" cy="215444"/>
          </a:xfrm>
          <a:prstGeom prst="rect">
            <a:avLst/>
          </a:prstGeom>
          <a:noFill/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rtlCol="0">
            <a:spAutoFit/>
          </a:bodyPr>
          <a:lstStyle/>
          <a:p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D:\bibliography\A1_calibre\OO\Grady </a:t>
            </a:r>
            <a:r>
              <a:rPr lang="en-US" sz="1400" u="sng" dirty="0" err="1">
                <a:solidFill>
                  <a:schemeClr val="accent1">
                    <a:lumMod val="50000"/>
                  </a:schemeClr>
                </a:solidFill>
                <a:latin typeface="+mj-lt"/>
              </a:rPr>
              <a:t>Booch</a:t>
            </a: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  <a:latin typeface="+mj-lt"/>
              </a:rPr>
              <a:t>\A1 Object Oriented Analysis and Desi (5)\A1 Object Oriented Analysis and - Grady Booch.pdf</a:t>
            </a:r>
          </a:p>
        </p:txBody>
      </p:sp>
      <p:pic>
        <p:nvPicPr>
          <p:cNvPr id="30" name="Imagem 29">
            <a:hlinkClick r:id="rId3" action="ppaction://program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93" y="5552349"/>
            <a:ext cx="568959" cy="568959"/>
          </a:xfrm>
          <a:prstGeom prst="rect">
            <a:avLst/>
          </a:prstGeom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Retângulo Arredondado 15"/>
          <p:cNvSpPr/>
          <p:nvPr/>
        </p:nvSpPr>
        <p:spPr>
          <a:xfrm rot="5400000">
            <a:off x="448928" y="1361348"/>
            <a:ext cx="1495258" cy="2613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/>
          </a:p>
        </p:txBody>
      </p:sp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1258358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1. 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</a:t>
            </a: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OOP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Seta para a Direita 14"/>
          <p:cNvSpPr/>
          <p:nvPr/>
        </p:nvSpPr>
        <p:spPr>
          <a:xfrm>
            <a:off x="331712" y="636879"/>
            <a:ext cx="681176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pillars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16811" y="773502"/>
            <a:ext cx="6891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hlinkClick r:id="rId5"/>
              </a:rPr>
              <a:t>https://javarevisited.blogspot.com/2013/06/why-favor-composition-over-inheritance-java-oops-design.html</a:t>
            </a:r>
            <a:endParaRPr lang="pt-PT" sz="1200" dirty="0"/>
          </a:p>
        </p:txBody>
      </p:sp>
      <p:sp>
        <p:nvSpPr>
          <p:cNvPr id="20" name="Retângulo Arredondado 19"/>
          <p:cNvSpPr/>
          <p:nvPr/>
        </p:nvSpPr>
        <p:spPr>
          <a:xfrm>
            <a:off x="1401102" y="2459180"/>
            <a:ext cx="1398589" cy="602218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  <a:latin typeface="+mj-lt"/>
              </a:rPr>
              <a:t>reusability </a:t>
            </a:r>
          </a:p>
          <a:p>
            <a:pPr marL="342900" indent="-342900">
              <a:buFont typeface="+mj-lt"/>
              <a:buAutoNum type="arabicPeriod"/>
            </a:pPr>
            <a:r>
              <a:rPr lang="fr-FR" dirty="0">
                <a:solidFill>
                  <a:schemeClr val="tx1"/>
                </a:solidFill>
                <a:latin typeface="+mj-lt"/>
              </a:rPr>
              <a:t>modularity</a:t>
            </a:r>
          </a:p>
        </p:txBody>
      </p:sp>
      <p:sp>
        <p:nvSpPr>
          <p:cNvPr id="21" name="Retângulo Arredondado 20"/>
          <p:cNvSpPr/>
          <p:nvPr/>
        </p:nvSpPr>
        <p:spPr>
          <a:xfrm>
            <a:off x="1472534" y="1071854"/>
            <a:ext cx="1489813" cy="936784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Abstraction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Encapsulation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Inheritance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Polymorphism</a:t>
            </a:r>
          </a:p>
        </p:txBody>
      </p:sp>
      <p:sp>
        <p:nvSpPr>
          <p:cNvPr id="27" name="Seta para a Direita 26"/>
          <p:cNvSpPr/>
          <p:nvPr/>
        </p:nvSpPr>
        <p:spPr>
          <a:xfrm>
            <a:off x="331712" y="2462885"/>
            <a:ext cx="1069390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objectives</a:t>
            </a:r>
          </a:p>
        </p:txBody>
      </p:sp>
      <p:sp>
        <p:nvSpPr>
          <p:cNvPr id="28" name="Seta para a Direita 27"/>
          <p:cNvSpPr/>
          <p:nvPr/>
        </p:nvSpPr>
        <p:spPr>
          <a:xfrm>
            <a:off x="302718" y="5611224"/>
            <a:ext cx="595610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book</a:t>
            </a:r>
          </a:p>
        </p:txBody>
      </p:sp>
    </p:spTree>
    <p:extLst>
      <p:ext uri="{BB962C8B-B14F-4D97-AF65-F5344CB8AC3E}">
        <p14:creationId xmlns:p14="http://schemas.microsoft.com/office/powerpoint/2010/main" val="93156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1349728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1.1 objects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2" name="Retângulo Arredondado 19">
            <a:extLst>
              <a:ext uri="{FF2B5EF4-FFF2-40B4-BE49-F238E27FC236}">
                <a16:creationId xmlns:a16="http://schemas.microsoft.com/office/drawing/2014/main" id="{A35696AB-326C-42F7-AEC7-425DED587E11}"/>
              </a:ext>
            </a:extLst>
          </p:cNvPr>
          <p:cNvSpPr/>
          <p:nvPr/>
        </p:nvSpPr>
        <p:spPr>
          <a:xfrm>
            <a:off x="1358215" y="795016"/>
            <a:ext cx="6324203" cy="1639372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Objects  are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collections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of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operations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that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share a  state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The operations determine the messages  (calls)  to  which the object can respond,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while the shared state  is  hidden from the outside world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and is accessible only to the object's operations.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Variables representing the internal state of an object are called instance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Variables  and its operations are called methods.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Its collection of methods determines its interface  and its behavior. </a:t>
            </a:r>
            <a:endParaRPr lang="fr-FR" sz="1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3CE193-8065-4233-B758-F6838B436E40}"/>
              </a:ext>
            </a:extLst>
          </p:cNvPr>
          <p:cNvSpPr txBox="1"/>
          <p:nvPr/>
        </p:nvSpPr>
        <p:spPr>
          <a:xfrm>
            <a:off x="1549130" y="208050"/>
            <a:ext cx="613328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 action="ppaction://hlinkfile"/>
              </a:rPr>
              <a:t>D:\bibliography\A1_calibre\OO\Unknown\A3A3 </a:t>
            </a:r>
            <a:r>
              <a:rPr lang="en-US" sz="1200" dirty="0" err="1">
                <a:hlinkClick r:id="rId3" action="ppaction://hlinkfile"/>
              </a:rPr>
              <a:t>oop</a:t>
            </a:r>
            <a:r>
              <a:rPr lang="en-US" sz="1200" dirty="0">
                <a:hlinkClick r:id="rId3" action="ppaction://hlinkfile"/>
              </a:rPr>
              <a:t> (4)\A3A3 </a:t>
            </a:r>
            <a:r>
              <a:rPr lang="en-US" sz="1200" dirty="0" err="1">
                <a:hlinkClick r:id="rId3" action="ppaction://hlinkfile"/>
              </a:rPr>
              <a:t>oop</a:t>
            </a:r>
            <a:r>
              <a:rPr lang="en-US" sz="1200" dirty="0">
                <a:hlinkClick r:id="rId3" action="ppaction://hlinkfile"/>
              </a:rPr>
              <a:t> - Unknown.pdf</a:t>
            </a:r>
            <a:endParaRPr lang="pt-PT" sz="1200" dirty="0"/>
          </a:p>
        </p:txBody>
      </p:sp>
      <p:sp>
        <p:nvSpPr>
          <p:cNvPr id="5" name="Seta para a Direita 19">
            <a:extLst>
              <a:ext uri="{FF2B5EF4-FFF2-40B4-BE49-F238E27FC236}">
                <a16:creationId xmlns:a16="http://schemas.microsoft.com/office/drawing/2014/main" id="{D9A26B03-B1A1-41BA-B581-AECEF8007AA9}"/>
              </a:ext>
            </a:extLst>
          </p:cNvPr>
          <p:cNvSpPr/>
          <p:nvPr/>
        </p:nvSpPr>
        <p:spPr>
          <a:xfrm>
            <a:off x="379529" y="1206954"/>
            <a:ext cx="1148250" cy="276999"/>
          </a:xfrm>
          <a:custGeom>
            <a:avLst/>
            <a:gdLst>
              <a:gd name="connsiteX0" fmla="*/ 0 w 5626862"/>
              <a:gd name="connsiteY0" fmla="*/ 983635 h 3934540"/>
              <a:gd name="connsiteX1" fmla="*/ 3659592 w 5626862"/>
              <a:gd name="connsiteY1" fmla="*/ 983635 h 3934540"/>
              <a:gd name="connsiteX2" fmla="*/ 3659592 w 5626862"/>
              <a:gd name="connsiteY2" fmla="*/ 0 h 3934540"/>
              <a:gd name="connsiteX3" fmla="*/ 5626862 w 5626862"/>
              <a:gd name="connsiteY3" fmla="*/ 1967270 h 3934540"/>
              <a:gd name="connsiteX4" fmla="*/ 3659592 w 5626862"/>
              <a:gd name="connsiteY4" fmla="*/ 3934540 h 3934540"/>
              <a:gd name="connsiteX5" fmla="*/ 3659592 w 5626862"/>
              <a:gd name="connsiteY5" fmla="*/ 2950905 h 3934540"/>
              <a:gd name="connsiteX6" fmla="*/ 0 w 5626862"/>
              <a:gd name="connsiteY6" fmla="*/ 2950905 h 3934540"/>
              <a:gd name="connsiteX7" fmla="*/ 0 w 5626862"/>
              <a:gd name="connsiteY7" fmla="*/ 983635 h 3934540"/>
              <a:gd name="connsiteX0" fmla="*/ 0 w 5626862"/>
              <a:gd name="connsiteY0" fmla="*/ 11362 h 2962267"/>
              <a:gd name="connsiteX1" fmla="*/ 3659592 w 5626862"/>
              <a:gd name="connsiteY1" fmla="*/ 11362 h 2962267"/>
              <a:gd name="connsiteX2" fmla="*/ 3694316 w 5626862"/>
              <a:gd name="connsiteY2" fmla="*/ 0 h 2962267"/>
              <a:gd name="connsiteX3" fmla="*/ 5626862 w 5626862"/>
              <a:gd name="connsiteY3" fmla="*/ 994997 h 2962267"/>
              <a:gd name="connsiteX4" fmla="*/ 3659592 w 5626862"/>
              <a:gd name="connsiteY4" fmla="*/ 2962267 h 2962267"/>
              <a:gd name="connsiteX5" fmla="*/ 3659592 w 5626862"/>
              <a:gd name="connsiteY5" fmla="*/ 1978632 h 2962267"/>
              <a:gd name="connsiteX6" fmla="*/ 0 w 5626862"/>
              <a:gd name="connsiteY6" fmla="*/ 1978632 h 2962267"/>
              <a:gd name="connsiteX7" fmla="*/ 0 w 5626862"/>
              <a:gd name="connsiteY7" fmla="*/ 11362 h 2962267"/>
              <a:gd name="connsiteX0" fmla="*/ 0 w 5626862"/>
              <a:gd name="connsiteY0" fmla="*/ 22936 h 2973841"/>
              <a:gd name="connsiteX1" fmla="*/ 3659592 w 5626862"/>
              <a:gd name="connsiteY1" fmla="*/ 22936 h 2973841"/>
              <a:gd name="connsiteX2" fmla="*/ 3671167 w 5626862"/>
              <a:gd name="connsiteY2" fmla="*/ 0 h 2973841"/>
              <a:gd name="connsiteX3" fmla="*/ 5626862 w 5626862"/>
              <a:gd name="connsiteY3" fmla="*/ 1006571 h 2973841"/>
              <a:gd name="connsiteX4" fmla="*/ 3659592 w 5626862"/>
              <a:gd name="connsiteY4" fmla="*/ 2973841 h 2973841"/>
              <a:gd name="connsiteX5" fmla="*/ 3659592 w 5626862"/>
              <a:gd name="connsiteY5" fmla="*/ 1990206 h 2973841"/>
              <a:gd name="connsiteX6" fmla="*/ 0 w 5626862"/>
              <a:gd name="connsiteY6" fmla="*/ 1990206 h 2973841"/>
              <a:gd name="connsiteX7" fmla="*/ 0 w 5626862"/>
              <a:gd name="connsiteY7" fmla="*/ 22936 h 2973841"/>
              <a:gd name="connsiteX0" fmla="*/ 0 w 5626862"/>
              <a:gd name="connsiteY0" fmla="*/ 22936 h 2001568"/>
              <a:gd name="connsiteX1" fmla="*/ 3659592 w 5626862"/>
              <a:gd name="connsiteY1" fmla="*/ 22936 h 2001568"/>
              <a:gd name="connsiteX2" fmla="*/ 3671167 w 5626862"/>
              <a:gd name="connsiteY2" fmla="*/ 0 h 2001568"/>
              <a:gd name="connsiteX3" fmla="*/ 5626862 w 5626862"/>
              <a:gd name="connsiteY3" fmla="*/ 1006571 h 2001568"/>
              <a:gd name="connsiteX4" fmla="*/ 3682741 w 5626862"/>
              <a:gd name="connsiteY4" fmla="*/ 2001568 h 2001568"/>
              <a:gd name="connsiteX5" fmla="*/ 3659592 w 5626862"/>
              <a:gd name="connsiteY5" fmla="*/ 1990206 h 2001568"/>
              <a:gd name="connsiteX6" fmla="*/ 0 w 5626862"/>
              <a:gd name="connsiteY6" fmla="*/ 1990206 h 2001568"/>
              <a:gd name="connsiteX7" fmla="*/ 0 w 5626862"/>
              <a:gd name="connsiteY7" fmla="*/ 22936 h 2001568"/>
              <a:gd name="connsiteX0" fmla="*/ 0 w 4122153"/>
              <a:gd name="connsiteY0" fmla="*/ 22936 h 2001568"/>
              <a:gd name="connsiteX1" fmla="*/ 3659592 w 4122153"/>
              <a:gd name="connsiteY1" fmla="*/ 22936 h 2001568"/>
              <a:gd name="connsiteX2" fmla="*/ 3671167 w 4122153"/>
              <a:gd name="connsiteY2" fmla="*/ 0 h 2001568"/>
              <a:gd name="connsiteX3" fmla="*/ 4122153 w 4122153"/>
              <a:gd name="connsiteY3" fmla="*/ 1006571 h 2001568"/>
              <a:gd name="connsiteX4" fmla="*/ 3682741 w 4122153"/>
              <a:gd name="connsiteY4" fmla="*/ 2001568 h 2001568"/>
              <a:gd name="connsiteX5" fmla="*/ 3659592 w 4122153"/>
              <a:gd name="connsiteY5" fmla="*/ 1990206 h 2001568"/>
              <a:gd name="connsiteX6" fmla="*/ 0 w 4122153"/>
              <a:gd name="connsiteY6" fmla="*/ 1990206 h 2001568"/>
              <a:gd name="connsiteX7" fmla="*/ 0 w 4122153"/>
              <a:gd name="connsiteY7" fmla="*/ 22936 h 2001568"/>
              <a:gd name="connsiteX0" fmla="*/ 0 w 4799233"/>
              <a:gd name="connsiteY0" fmla="*/ 22936 h 2001568"/>
              <a:gd name="connsiteX1" fmla="*/ 3659592 w 4799233"/>
              <a:gd name="connsiteY1" fmla="*/ 22936 h 2001568"/>
              <a:gd name="connsiteX2" fmla="*/ 3671167 w 4799233"/>
              <a:gd name="connsiteY2" fmla="*/ 0 h 2001568"/>
              <a:gd name="connsiteX3" fmla="*/ 4799233 w 4799233"/>
              <a:gd name="connsiteY3" fmla="*/ 1090208 h 2001568"/>
              <a:gd name="connsiteX4" fmla="*/ 3682741 w 4799233"/>
              <a:gd name="connsiteY4" fmla="*/ 2001568 h 2001568"/>
              <a:gd name="connsiteX5" fmla="*/ 3659592 w 4799233"/>
              <a:gd name="connsiteY5" fmla="*/ 1990206 h 2001568"/>
              <a:gd name="connsiteX6" fmla="*/ 0 w 4799233"/>
              <a:gd name="connsiteY6" fmla="*/ 1990206 h 2001568"/>
              <a:gd name="connsiteX7" fmla="*/ 0 w 4799233"/>
              <a:gd name="connsiteY7" fmla="*/ 22936 h 2001568"/>
              <a:gd name="connsiteX0" fmla="*/ 0 w 4799233"/>
              <a:gd name="connsiteY0" fmla="*/ 1 h 1978633"/>
              <a:gd name="connsiteX1" fmla="*/ 3659592 w 4799233"/>
              <a:gd name="connsiteY1" fmla="*/ 1 h 1978633"/>
              <a:gd name="connsiteX2" fmla="*/ 4167694 w 4799233"/>
              <a:gd name="connsiteY2" fmla="*/ 478890 h 1978633"/>
              <a:gd name="connsiteX3" fmla="*/ 4799233 w 4799233"/>
              <a:gd name="connsiteY3" fmla="*/ 1067273 h 1978633"/>
              <a:gd name="connsiteX4" fmla="*/ 3682741 w 4799233"/>
              <a:gd name="connsiteY4" fmla="*/ 1978633 h 1978633"/>
              <a:gd name="connsiteX5" fmla="*/ 3659592 w 4799233"/>
              <a:gd name="connsiteY5" fmla="*/ 1967271 h 1978633"/>
              <a:gd name="connsiteX6" fmla="*/ 0 w 4799233"/>
              <a:gd name="connsiteY6" fmla="*/ 1967271 h 1978633"/>
              <a:gd name="connsiteX7" fmla="*/ 0 w 4799233"/>
              <a:gd name="connsiteY7" fmla="*/ 1 h 1978633"/>
              <a:gd name="connsiteX0" fmla="*/ 0 w 4799233"/>
              <a:gd name="connsiteY0" fmla="*/ 0 h 1978632"/>
              <a:gd name="connsiteX1" fmla="*/ 3659592 w 4799233"/>
              <a:gd name="connsiteY1" fmla="*/ 0 h 1978632"/>
              <a:gd name="connsiteX2" fmla="*/ 4799233 w 4799233"/>
              <a:gd name="connsiteY2" fmla="*/ 1067272 h 1978632"/>
              <a:gd name="connsiteX3" fmla="*/ 3682741 w 4799233"/>
              <a:gd name="connsiteY3" fmla="*/ 1978632 h 1978632"/>
              <a:gd name="connsiteX4" fmla="*/ 3659592 w 4799233"/>
              <a:gd name="connsiteY4" fmla="*/ 1967270 h 1978632"/>
              <a:gd name="connsiteX5" fmla="*/ 0 w 4799233"/>
              <a:gd name="connsiteY5" fmla="*/ 1967270 h 1978632"/>
              <a:gd name="connsiteX6" fmla="*/ 0 w 4799233"/>
              <a:gd name="connsiteY6" fmla="*/ 0 h 1978632"/>
              <a:gd name="connsiteX0" fmla="*/ 0 w 4684482"/>
              <a:gd name="connsiteY0" fmla="*/ 0 h 1978632"/>
              <a:gd name="connsiteX1" fmla="*/ 3659592 w 4684482"/>
              <a:gd name="connsiteY1" fmla="*/ 0 h 1978632"/>
              <a:gd name="connsiteX2" fmla="*/ 4684482 w 4684482"/>
              <a:gd name="connsiteY2" fmla="*/ 903257 h 1978632"/>
              <a:gd name="connsiteX3" fmla="*/ 3682741 w 4684482"/>
              <a:gd name="connsiteY3" fmla="*/ 1978632 h 1978632"/>
              <a:gd name="connsiteX4" fmla="*/ 3659592 w 4684482"/>
              <a:gd name="connsiteY4" fmla="*/ 1967270 h 1978632"/>
              <a:gd name="connsiteX5" fmla="*/ 0 w 4684482"/>
              <a:gd name="connsiteY5" fmla="*/ 1967270 h 1978632"/>
              <a:gd name="connsiteX6" fmla="*/ 0 w 4684482"/>
              <a:gd name="connsiteY6" fmla="*/ 0 h 1978632"/>
              <a:gd name="connsiteX0" fmla="*/ 0 w 4668088"/>
              <a:gd name="connsiteY0" fmla="*/ 0 h 1978632"/>
              <a:gd name="connsiteX1" fmla="*/ 3659592 w 4668088"/>
              <a:gd name="connsiteY1" fmla="*/ 0 h 1978632"/>
              <a:gd name="connsiteX2" fmla="*/ 4668088 w 4668088"/>
              <a:gd name="connsiteY2" fmla="*/ 968863 h 1978632"/>
              <a:gd name="connsiteX3" fmla="*/ 3682741 w 4668088"/>
              <a:gd name="connsiteY3" fmla="*/ 1978632 h 1978632"/>
              <a:gd name="connsiteX4" fmla="*/ 3659592 w 4668088"/>
              <a:gd name="connsiteY4" fmla="*/ 1967270 h 1978632"/>
              <a:gd name="connsiteX5" fmla="*/ 0 w 4668088"/>
              <a:gd name="connsiteY5" fmla="*/ 1967270 h 1978632"/>
              <a:gd name="connsiteX6" fmla="*/ 0 w 4668088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979526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1022178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506" h="1978632">
                <a:moveTo>
                  <a:pt x="0" y="0"/>
                </a:moveTo>
                <a:lnTo>
                  <a:pt x="3659592" y="0"/>
                </a:lnTo>
                <a:lnTo>
                  <a:pt x="4224506" y="1022178"/>
                </a:lnTo>
                <a:lnTo>
                  <a:pt x="3682741" y="1978632"/>
                </a:lnTo>
                <a:lnTo>
                  <a:pt x="3659592" y="1967270"/>
                </a:lnTo>
                <a:lnTo>
                  <a:pt x="0" y="19672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108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description</a:t>
            </a:r>
          </a:p>
        </p:txBody>
      </p:sp>
      <p:sp>
        <p:nvSpPr>
          <p:cNvPr id="10" name="Retângulo Arredondado 19">
            <a:extLst>
              <a:ext uri="{FF2B5EF4-FFF2-40B4-BE49-F238E27FC236}">
                <a16:creationId xmlns:a16="http://schemas.microsoft.com/office/drawing/2014/main" id="{8500619F-07FC-42AE-9299-E85B81928112}"/>
              </a:ext>
            </a:extLst>
          </p:cNvPr>
          <p:cNvSpPr/>
          <p:nvPr/>
        </p:nvSpPr>
        <p:spPr>
          <a:xfrm>
            <a:off x="966727" y="2773104"/>
            <a:ext cx="8430192" cy="1170980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Programs in procedure-oriented languages are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action sequences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In contrast, object-oriented programs are collections of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interdependent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components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each providing a service specified by its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interface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 Object-oriented  program  structure  directly  models  interaction  among  objects  of  an application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domain</a:t>
            </a:r>
            <a:endParaRPr lang="fr-FR" sz="14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2" name="Seta para a Direita 19">
            <a:extLst>
              <a:ext uri="{FF2B5EF4-FFF2-40B4-BE49-F238E27FC236}">
                <a16:creationId xmlns:a16="http://schemas.microsoft.com/office/drawing/2014/main" id="{30849900-5D73-4AC3-8814-A5A95C8C38AA}"/>
              </a:ext>
            </a:extLst>
          </p:cNvPr>
          <p:cNvSpPr/>
          <p:nvPr/>
        </p:nvSpPr>
        <p:spPr>
          <a:xfrm>
            <a:off x="379529" y="2950846"/>
            <a:ext cx="587199" cy="276999"/>
          </a:xfrm>
          <a:custGeom>
            <a:avLst/>
            <a:gdLst>
              <a:gd name="connsiteX0" fmla="*/ 0 w 5626862"/>
              <a:gd name="connsiteY0" fmla="*/ 983635 h 3934540"/>
              <a:gd name="connsiteX1" fmla="*/ 3659592 w 5626862"/>
              <a:gd name="connsiteY1" fmla="*/ 983635 h 3934540"/>
              <a:gd name="connsiteX2" fmla="*/ 3659592 w 5626862"/>
              <a:gd name="connsiteY2" fmla="*/ 0 h 3934540"/>
              <a:gd name="connsiteX3" fmla="*/ 5626862 w 5626862"/>
              <a:gd name="connsiteY3" fmla="*/ 1967270 h 3934540"/>
              <a:gd name="connsiteX4" fmla="*/ 3659592 w 5626862"/>
              <a:gd name="connsiteY4" fmla="*/ 3934540 h 3934540"/>
              <a:gd name="connsiteX5" fmla="*/ 3659592 w 5626862"/>
              <a:gd name="connsiteY5" fmla="*/ 2950905 h 3934540"/>
              <a:gd name="connsiteX6" fmla="*/ 0 w 5626862"/>
              <a:gd name="connsiteY6" fmla="*/ 2950905 h 3934540"/>
              <a:gd name="connsiteX7" fmla="*/ 0 w 5626862"/>
              <a:gd name="connsiteY7" fmla="*/ 983635 h 3934540"/>
              <a:gd name="connsiteX0" fmla="*/ 0 w 5626862"/>
              <a:gd name="connsiteY0" fmla="*/ 11362 h 2962267"/>
              <a:gd name="connsiteX1" fmla="*/ 3659592 w 5626862"/>
              <a:gd name="connsiteY1" fmla="*/ 11362 h 2962267"/>
              <a:gd name="connsiteX2" fmla="*/ 3694316 w 5626862"/>
              <a:gd name="connsiteY2" fmla="*/ 0 h 2962267"/>
              <a:gd name="connsiteX3" fmla="*/ 5626862 w 5626862"/>
              <a:gd name="connsiteY3" fmla="*/ 994997 h 2962267"/>
              <a:gd name="connsiteX4" fmla="*/ 3659592 w 5626862"/>
              <a:gd name="connsiteY4" fmla="*/ 2962267 h 2962267"/>
              <a:gd name="connsiteX5" fmla="*/ 3659592 w 5626862"/>
              <a:gd name="connsiteY5" fmla="*/ 1978632 h 2962267"/>
              <a:gd name="connsiteX6" fmla="*/ 0 w 5626862"/>
              <a:gd name="connsiteY6" fmla="*/ 1978632 h 2962267"/>
              <a:gd name="connsiteX7" fmla="*/ 0 w 5626862"/>
              <a:gd name="connsiteY7" fmla="*/ 11362 h 2962267"/>
              <a:gd name="connsiteX0" fmla="*/ 0 w 5626862"/>
              <a:gd name="connsiteY0" fmla="*/ 22936 h 2973841"/>
              <a:gd name="connsiteX1" fmla="*/ 3659592 w 5626862"/>
              <a:gd name="connsiteY1" fmla="*/ 22936 h 2973841"/>
              <a:gd name="connsiteX2" fmla="*/ 3671167 w 5626862"/>
              <a:gd name="connsiteY2" fmla="*/ 0 h 2973841"/>
              <a:gd name="connsiteX3" fmla="*/ 5626862 w 5626862"/>
              <a:gd name="connsiteY3" fmla="*/ 1006571 h 2973841"/>
              <a:gd name="connsiteX4" fmla="*/ 3659592 w 5626862"/>
              <a:gd name="connsiteY4" fmla="*/ 2973841 h 2973841"/>
              <a:gd name="connsiteX5" fmla="*/ 3659592 w 5626862"/>
              <a:gd name="connsiteY5" fmla="*/ 1990206 h 2973841"/>
              <a:gd name="connsiteX6" fmla="*/ 0 w 5626862"/>
              <a:gd name="connsiteY6" fmla="*/ 1990206 h 2973841"/>
              <a:gd name="connsiteX7" fmla="*/ 0 w 5626862"/>
              <a:gd name="connsiteY7" fmla="*/ 22936 h 2973841"/>
              <a:gd name="connsiteX0" fmla="*/ 0 w 5626862"/>
              <a:gd name="connsiteY0" fmla="*/ 22936 h 2001568"/>
              <a:gd name="connsiteX1" fmla="*/ 3659592 w 5626862"/>
              <a:gd name="connsiteY1" fmla="*/ 22936 h 2001568"/>
              <a:gd name="connsiteX2" fmla="*/ 3671167 w 5626862"/>
              <a:gd name="connsiteY2" fmla="*/ 0 h 2001568"/>
              <a:gd name="connsiteX3" fmla="*/ 5626862 w 5626862"/>
              <a:gd name="connsiteY3" fmla="*/ 1006571 h 2001568"/>
              <a:gd name="connsiteX4" fmla="*/ 3682741 w 5626862"/>
              <a:gd name="connsiteY4" fmla="*/ 2001568 h 2001568"/>
              <a:gd name="connsiteX5" fmla="*/ 3659592 w 5626862"/>
              <a:gd name="connsiteY5" fmla="*/ 1990206 h 2001568"/>
              <a:gd name="connsiteX6" fmla="*/ 0 w 5626862"/>
              <a:gd name="connsiteY6" fmla="*/ 1990206 h 2001568"/>
              <a:gd name="connsiteX7" fmla="*/ 0 w 5626862"/>
              <a:gd name="connsiteY7" fmla="*/ 22936 h 2001568"/>
              <a:gd name="connsiteX0" fmla="*/ 0 w 4122153"/>
              <a:gd name="connsiteY0" fmla="*/ 22936 h 2001568"/>
              <a:gd name="connsiteX1" fmla="*/ 3659592 w 4122153"/>
              <a:gd name="connsiteY1" fmla="*/ 22936 h 2001568"/>
              <a:gd name="connsiteX2" fmla="*/ 3671167 w 4122153"/>
              <a:gd name="connsiteY2" fmla="*/ 0 h 2001568"/>
              <a:gd name="connsiteX3" fmla="*/ 4122153 w 4122153"/>
              <a:gd name="connsiteY3" fmla="*/ 1006571 h 2001568"/>
              <a:gd name="connsiteX4" fmla="*/ 3682741 w 4122153"/>
              <a:gd name="connsiteY4" fmla="*/ 2001568 h 2001568"/>
              <a:gd name="connsiteX5" fmla="*/ 3659592 w 4122153"/>
              <a:gd name="connsiteY5" fmla="*/ 1990206 h 2001568"/>
              <a:gd name="connsiteX6" fmla="*/ 0 w 4122153"/>
              <a:gd name="connsiteY6" fmla="*/ 1990206 h 2001568"/>
              <a:gd name="connsiteX7" fmla="*/ 0 w 4122153"/>
              <a:gd name="connsiteY7" fmla="*/ 22936 h 2001568"/>
              <a:gd name="connsiteX0" fmla="*/ 0 w 4799233"/>
              <a:gd name="connsiteY0" fmla="*/ 22936 h 2001568"/>
              <a:gd name="connsiteX1" fmla="*/ 3659592 w 4799233"/>
              <a:gd name="connsiteY1" fmla="*/ 22936 h 2001568"/>
              <a:gd name="connsiteX2" fmla="*/ 3671167 w 4799233"/>
              <a:gd name="connsiteY2" fmla="*/ 0 h 2001568"/>
              <a:gd name="connsiteX3" fmla="*/ 4799233 w 4799233"/>
              <a:gd name="connsiteY3" fmla="*/ 1090208 h 2001568"/>
              <a:gd name="connsiteX4" fmla="*/ 3682741 w 4799233"/>
              <a:gd name="connsiteY4" fmla="*/ 2001568 h 2001568"/>
              <a:gd name="connsiteX5" fmla="*/ 3659592 w 4799233"/>
              <a:gd name="connsiteY5" fmla="*/ 1990206 h 2001568"/>
              <a:gd name="connsiteX6" fmla="*/ 0 w 4799233"/>
              <a:gd name="connsiteY6" fmla="*/ 1990206 h 2001568"/>
              <a:gd name="connsiteX7" fmla="*/ 0 w 4799233"/>
              <a:gd name="connsiteY7" fmla="*/ 22936 h 2001568"/>
              <a:gd name="connsiteX0" fmla="*/ 0 w 4799233"/>
              <a:gd name="connsiteY0" fmla="*/ 1 h 1978633"/>
              <a:gd name="connsiteX1" fmla="*/ 3659592 w 4799233"/>
              <a:gd name="connsiteY1" fmla="*/ 1 h 1978633"/>
              <a:gd name="connsiteX2" fmla="*/ 4167694 w 4799233"/>
              <a:gd name="connsiteY2" fmla="*/ 478890 h 1978633"/>
              <a:gd name="connsiteX3" fmla="*/ 4799233 w 4799233"/>
              <a:gd name="connsiteY3" fmla="*/ 1067273 h 1978633"/>
              <a:gd name="connsiteX4" fmla="*/ 3682741 w 4799233"/>
              <a:gd name="connsiteY4" fmla="*/ 1978633 h 1978633"/>
              <a:gd name="connsiteX5" fmla="*/ 3659592 w 4799233"/>
              <a:gd name="connsiteY5" fmla="*/ 1967271 h 1978633"/>
              <a:gd name="connsiteX6" fmla="*/ 0 w 4799233"/>
              <a:gd name="connsiteY6" fmla="*/ 1967271 h 1978633"/>
              <a:gd name="connsiteX7" fmla="*/ 0 w 4799233"/>
              <a:gd name="connsiteY7" fmla="*/ 1 h 1978633"/>
              <a:gd name="connsiteX0" fmla="*/ 0 w 4799233"/>
              <a:gd name="connsiteY0" fmla="*/ 0 h 1978632"/>
              <a:gd name="connsiteX1" fmla="*/ 3659592 w 4799233"/>
              <a:gd name="connsiteY1" fmla="*/ 0 h 1978632"/>
              <a:gd name="connsiteX2" fmla="*/ 4799233 w 4799233"/>
              <a:gd name="connsiteY2" fmla="*/ 1067272 h 1978632"/>
              <a:gd name="connsiteX3" fmla="*/ 3682741 w 4799233"/>
              <a:gd name="connsiteY3" fmla="*/ 1978632 h 1978632"/>
              <a:gd name="connsiteX4" fmla="*/ 3659592 w 4799233"/>
              <a:gd name="connsiteY4" fmla="*/ 1967270 h 1978632"/>
              <a:gd name="connsiteX5" fmla="*/ 0 w 4799233"/>
              <a:gd name="connsiteY5" fmla="*/ 1967270 h 1978632"/>
              <a:gd name="connsiteX6" fmla="*/ 0 w 4799233"/>
              <a:gd name="connsiteY6" fmla="*/ 0 h 1978632"/>
              <a:gd name="connsiteX0" fmla="*/ 0 w 4684482"/>
              <a:gd name="connsiteY0" fmla="*/ 0 h 1978632"/>
              <a:gd name="connsiteX1" fmla="*/ 3659592 w 4684482"/>
              <a:gd name="connsiteY1" fmla="*/ 0 h 1978632"/>
              <a:gd name="connsiteX2" fmla="*/ 4684482 w 4684482"/>
              <a:gd name="connsiteY2" fmla="*/ 903257 h 1978632"/>
              <a:gd name="connsiteX3" fmla="*/ 3682741 w 4684482"/>
              <a:gd name="connsiteY3" fmla="*/ 1978632 h 1978632"/>
              <a:gd name="connsiteX4" fmla="*/ 3659592 w 4684482"/>
              <a:gd name="connsiteY4" fmla="*/ 1967270 h 1978632"/>
              <a:gd name="connsiteX5" fmla="*/ 0 w 4684482"/>
              <a:gd name="connsiteY5" fmla="*/ 1967270 h 1978632"/>
              <a:gd name="connsiteX6" fmla="*/ 0 w 4684482"/>
              <a:gd name="connsiteY6" fmla="*/ 0 h 1978632"/>
              <a:gd name="connsiteX0" fmla="*/ 0 w 4668088"/>
              <a:gd name="connsiteY0" fmla="*/ 0 h 1978632"/>
              <a:gd name="connsiteX1" fmla="*/ 3659592 w 4668088"/>
              <a:gd name="connsiteY1" fmla="*/ 0 h 1978632"/>
              <a:gd name="connsiteX2" fmla="*/ 4668088 w 4668088"/>
              <a:gd name="connsiteY2" fmla="*/ 968863 h 1978632"/>
              <a:gd name="connsiteX3" fmla="*/ 3682741 w 4668088"/>
              <a:gd name="connsiteY3" fmla="*/ 1978632 h 1978632"/>
              <a:gd name="connsiteX4" fmla="*/ 3659592 w 4668088"/>
              <a:gd name="connsiteY4" fmla="*/ 1967270 h 1978632"/>
              <a:gd name="connsiteX5" fmla="*/ 0 w 4668088"/>
              <a:gd name="connsiteY5" fmla="*/ 1967270 h 1978632"/>
              <a:gd name="connsiteX6" fmla="*/ 0 w 4668088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979526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1022178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506" h="1978632">
                <a:moveTo>
                  <a:pt x="0" y="0"/>
                </a:moveTo>
                <a:lnTo>
                  <a:pt x="3659592" y="0"/>
                </a:lnTo>
                <a:lnTo>
                  <a:pt x="4224506" y="1022178"/>
                </a:lnTo>
                <a:lnTo>
                  <a:pt x="3682741" y="1978632"/>
                </a:lnTo>
                <a:lnTo>
                  <a:pt x="3659592" y="1967270"/>
                </a:lnTo>
                <a:lnTo>
                  <a:pt x="0" y="19672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108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goals</a:t>
            </a:r>
          </a:p>
        </p:txBody>
      </p:sp>
      <p:sp>
        <p:nvSpPr>
          <p:cNvPr id="6" name="Seta para a Direita 19">
            <a:extLst>
              <a:ext uri="{FF2B5EF4-FFF2-40B4-BE49-F238E27FC236}">
                <a16:creationId xmlns:a16="http://schemas.microsoft.com/office/drawing/2014/main" id="{4997F717-4121-4075-9842-3D0ADBF441BC}"/>
              </a:ext>
            </a:extLst>
          </p:cNvPr>
          <p:cNvSpPr/>
          <p:nvPr/>
        </p:nvSpPr>
        <p:spPr>
          <a:xfrm>
            <a:off x="379528" y="4418056"/>
            <a:ext cx="1265140" cy="276999"/>
          </a:xfrm>
          <a:custGeom>
            <a:avLst/>
            <a:gdLst>
              <a:gd name="connsiteX0" fmla="*/ 0 w 5626862"/>
              <a:gd name="connsiteY0" fmla="*/ 983635 h 3934540"/>
              <a:gd name="connsiteX1" fmla="*/ 3659592 w 5626862"/>
              <a:gd name="connsiteY1" fmla="*/ 983635 h 3934540"/>
              <a:gd name="connsiteX2" fmla="*/ 3659592 w 5626862"/>
              <a:gd name="connsiteY2" fmla="*/ 0 h 3934540"/>
              <a:gd name="connsiteX3" fmla="*/ 5626862 w 5626862"/>
              <a:gd name="connsiteY3" fmla="*/ 1967270 h 3934540"/>
              <a:gd name="connsiteX4" fmla="*/ 3659592 w 5626862"/>
              <a:gd name="connsiteY4" fmla="*/ 3934540 h 3934540"/>
              <a:gd name="connsiteX5" fmla="*/ 3659592 w 5626862"/>
              <a:gd name="connsiteY5" fmla="*/ 2950905 h 3934540"/>
              <a:gd name="connsiteX6" fmla="*/ 0 w 5626862"/>
              <a:gd name="connsiteY6" fmla="*/ 2950905 h 3934540"/>
              <a:gd name="connsiteX7" fmla="*/ 0 w 5626862"/>
              <a:gd name="connsiteY7" fmla="*/ 983635 h 3934540"/>
              <a:gd name="connsiteX0" fmla="*/ 0 w 5626862"/>
              <a:gd name="connsiteY0" fmla="*/ 11362 h 2962267"/>
              <a:gd name="connsiteX1" fmla="*/ 3659592 w 5626862"/>
              <a:gd name="connsiteY1" fmla="*/ 11362 h 2962267"/>
              <a:gd name="connsiteX2" fmla="*/ 3694316 w 5626862"/>
              <a:gd name="connsiteY2" fmla="*/ 0 h 2962267"/>
              <a:gd name="connsiteX3" fmla="*/ 5626862 w 5626862"/>
              <a:gd name="connsiteY3" fmla="*/ 994997 h 2962267"/>
              <a:gd name="connsiteX4" fmla="*/ 3659592 w 5626862"/>
              <a:gd name="connsiteY4" fmla="*/ 2962267 h 2962267"/>
              <a:gd name="connsiteX5" fmla="*/ 3659592 w 5626862"/>
              <a:gd name="connsiteY5" fmla="*/ 1978632 h 2962267"/>
              <a:gd name="connsiteX6" fmla="*/ 0 w 5626862"/>
              <a:gd name="connsiteY6" fmla="*/ 1978632 h 2962267"/>
              <a:gd name="connsiteX7" fmla="*/ 0 w 5626862"/>
              <a:gd name="connsiteY7" fmla="*/ 11362 h 2962267"/>
              <a:gd name="connsiteX0" fmla="*/ 0 w 5626862"/>
              <a:gd name="connsiteY0" fmla="*/ 22936 h 2973841"/>
              <a:gd name="connsiteX1" fmla="*/ 3659592 w 5626862"/>
              <a:gd name="connsiteY1" fmla="*/ 22936 h 2973841"/>
              <a:gd name="connsiteX2" fmla="*/ 3671167 w 5626862"/>
              <a:gd name="connsiteY2" fmla="*/ 0 h 2973841"/>
              <a:gd name="connsiteX3" fmla="*/ 5626862 w 5626862"/>
              <a:gd name="connsiteY3" fmla="*/ 1006571 h 2973841"/>
              <a:gd name="connsiteX4" fmla="*/ 3659592 w 5626862"/>
              <a:gd name="connsiteY4" fmla="*/ 2973841 h 2973841"/>
              <a:gd name="connsiteX5" fmla="*/ 3659592 w 5626862"/>
              <a:gd name="connsiteY5" fmla="*/ 1990206 h 2973841"/>
              <a:gd name="connsiteX6" fmla="*/ 0 w 5626862"/>
              <a:gd name="connsiteY6" fmla="*/ 1990206 h 2973841"/>
              <a:gd name="connsiteX7" fmla="*/ 0 w 5626862"/>
              <a:gd name="connsiteY7" fmla="*/ 22936 h 2973841"/>
              <a:gd name="connsiteX0" fmla="*/ 0 w 5626862"/>
              <a:gd name="connsiteY0" fmla="*/ 22936 h 2001568"/>
              <a:gd name="connsiteX1" fmla="*/ 3659592 w 5626862"/>
              <a:gd name="connsiteY1" fmla="*/ 22936 h 2001568"/>
              <a:gd name="connsiteX2" fmla="*/ 3671167 w 5626862"/>
              <a:gd name="connsiteY2" fmla="*/ 0 h 2001568"/>
              <a:gd name="connsiteX3" fmla="*/ 5626862 w 5626862"/>
              <a:gd name="connsiteY3" fmla="*/ 1006571 h 2001568"/>
              <a:gd name="connsiteX4" fmla="*/ 3682741 w 5626862"/>
              <a:gd name="connsiteY4" fmla="*/ 2001568 h 2001568"/>
              <a:gd name="connsiteX5" fmla="*/ 3659592 w 5626862"/>
              <a:gd name="connsiteY5" fmla="*/ 1990206 h 2001568"/>
              <a:gd name="connsiteX6" fmla="*/ 0 w 5626862"/>
              <a:gd name="connsiteY6" fmla="*/ 1990206 h 2001568"/>
              <a:gd name="connsiteX7" fmla="*/ 0 w 5626862"/>
              <a:gd name="connsiteY7" fmla="*/ 22936 h 2001568"/>
              <a:gd name="connsiteX0" fmla="*/ 0 w 4122153"/>
              <a:gd name="connsiteY0" fmla="*/ 22936 h 2001568"/>
              <a:gd name="connsiteX1" fmla="*/ 3659592 w 4122153"/>
              <a:gd name="connsiteY1" fmla="*/ 22936 h 2001568"/>
              <a:gd name="connsiteX2" fmla="*/ 3671167 w 4122153"/>
              <a:gd name="connsiteY2" fmla="*/ 0 h 2001568"/>
              <a:gd name="connsiteX3" fmla="*/ 4122153 w 4122153"/>
              <a:gd name="connsiteY3" fmla="*/ 1006571 h 2001568"/>
              <a:gd name="connsiteX4" fmla="*/ 3682741 w 4122153"/>
              <a:gd name="connsiteY4" fmla="*/ 2001568 h 2001568"/>
              <a:gd name="connsiteX5" fmla="*/ 3659592 w 4122153"/>
              <a:gd name="connsiteY5" fmla="*/ 1990206 h 2001568"/>
              <a:gd name="connsiteX6" fmla="*/ 0 w 4122153"/>
              <a:gd name="connsiteY6" fmla="*/ 1990206 h 2001568"/>
              <a:gd name="connsiteX7" fmla="*/ 0 w 4122153"/>
              <a:gd name="connsiteY7" fmla="*/ 22936 h 2001568"/>
              <a:gd name="connsiteX0" fmla="*/ 0 w 4799233"/>
              <a:gd name="connsiteY0" fmla="*/ 22936 h 2001568"/>
              <a:gd name="connsiteX1" fmla="*/ 3659592 w 4799233"/>
              <a:gd name="connsiteY1" fmla="*/ 22936 h 2001568"/>
              <a:gd name="connsiteX2" fmla="*/ 3671167 w 4799233"/>
              <a:gd name="connsiteY2" fmla="*/ 0 h 2001568"/>
              <a:gd name="connsiteX3" fmla="*/ 4799233 w 4799233"/>
              <a:gd name="connsiteY3" fmla="*/ 1090208 h 2001568"/>
              <a:gd name="connsiteX4" fmla="*/ 3682741 w 4799233"/>
              <a:gd name="connsiteY4" fmla="*/ 2001568 h 2001568"/>
              <a:gd name="connsiteX5" fmla="*/ 3659592 w 4799233"/>
              <a:gd name="connsiteY5" fmla="*/ 1990206 h 2001568"/>
              <a:gd name="connsiteX6" fmla="*/ 0 w 4799233"/>
              <a:gd name="connsiteY6" fmla="*/ 1990206 h 2001568"/>
              <a:gd name="connsiteX7" fmla="*/ 0 w 4799233"/>
              <a:gd name="connsiteY7" fmla="*/ 22936 h 2001568"/>
              <a:gd name="connsiteX0" fmla="*/ 0 w 4799233"/>
              <a:gd name="connsiteY0" fmla="*/ 1 h 1978633"/>
              <a:gd name="connsiteX1" fmla="*/ 3659592 w 4799233"/>
              <a:gd name="connsiteY1" fmla="*/ 1 h 1978633"/>
              <a:gd name="connsiteX2" fmla="*/ 4167694 w 4799233"/>
              <a:gd name="connsiteY2" fmla="*/ 478890 h 1978633"/>
              <a:gd name="connsiteX3" fmla="*/ 4799233 w 4799233"/>
              <a:gd name="connsiteY3" fmla="*/ 1067273 h 1978633"/>
              <a:gd name="connsiteX4" fmla="*/ 3682741 w 4799233"/>
              <a:gd name="connsiteY4" fmla="*/ 1978633 h 1978633"/>
              <a:gd name="connsiteX5" fmla="*/ 3659592 w 4799233"/>
              <a:gd name="connsiteY5" fmla="*/ 1967271 h 1978633"/>
              <a:gd name="connsiteX6" fmla="*/ 0 w 4799233"/>
              <a:gd name="connsiteY6" fmla="*/ 1967271 h 1978633"/>
              <a:gd name="connsiteX7" fmla="*/ 0 w 4799233"/>
              <a:gd name="connsiteY7" fmla="*/ 1 h 1978633"/>
              <a:gd name="connsiteX0" fmla="*/ 0 w 4799233"/>
              <a:gd name="connsiteY0" fmla="*/ 0 h 1978632"/>
              <a:gd name="connsiteX1" fmla="*/ 3659592 w 4799233"/>
              <a:gd name="connsiteY1" fmla="*/ 0 h 1978632"/>
              <a:gd name="connsiteX2" fmla="*/ 4799233 w 4799233"/>
              <a:gd name="connsiteY2" fmla="*/ 1067272 h 1978632"/>
              <a:gd name="connsiteX3" fmla="*/ 3682741 w 4799233"/>
              <a:gd name="connsiteY3" fmla="*/ 1978632 h 1978632"/>
              <a:gd name="connsiteX4" fmla="*/ 3659592 w 4799233"/>
              <a:gd name="connsiteY4" fmla="*/ 1967270 h 1978632"/>
              <a:gd name="connsiteX5" fmla="*/ 0 w 4799233"/>
              <a:gd name="connsiteY5" fmla="*/ 1967270 h 1978632"/>
              <a:gd name="connsiteX6" fmla="*/ 0 w 4799233"/>
              <a:gd name="connsiteY6" fmla="*/ 0 h 1978632"/>
              <a:gd name="connsiteX0" fmla="*/ 0 w 4684482"/>
              <a:gd name="connsiteY0" fmla="*/ 0 h 1978632"/>
              <a:gd name="connsiteX1" fmla="*/ 3659592 w 4684482"/>
              <a:gd name="connsiteY1" fmla="*/ 0 h 1978632"/>
              <a:gd name="connsiteX2" fmla="*/ 4684482 w 4684482"/>
              <a:gd name="connsiteY2" fmla="*/ 903257 h 1978632"/>
              <a:gd name="connsiteX3" fmla="*/ 3682741 w 4684482"/>
              <a:gd name="connsiteY3" fmla="*/ 1978632 h 1978632"/>
              <a:gd name="connsiteX4" fmla="*/ 3659592 w 4684482"/>
              <a:gd name="connsiteY4" fmla="*/ 1967270 h 1978632"/>
              <a:gd name="connsiteX5" fmla="*/ 0 w 4684482"/>
              <a:gd name="connsiteY5" fmla="*/ 1967270 h 1978632"/>
              <a:gd name="connsiteX6" fmla="*/ 0 w 4684482"/>
              <a:gd name="connsiteY6" fmla="*/ 0 h 1978632"/>
              <a:gd name="connsiteX0" fmla="*/ 0 w 4668088"/>
              <a:gd name="connsiteY0" fmla="*/ 0 h 1978632"/>
              <a:gd name="connsiteX1" fmla="*/ 3659592 w 4668088"/>
              <a:gd name="connsiteY1" fmla="*/ 0 h 1978632"/>
              <a:gd name="connsiteX2" fmla="*/ 4668088 w 4668088"/>
              <a:gd name="connsiteY2" fmla="*/ 968863 h 1978632"/>
              <a:gd name="connsiteX3" fmla="*/ 3682741 w 4668088"/>
              <a:gd name="connsiteY3" fmla="*/ 1978632 h 1978632"/>
              <a:gd name="connsiteX4" fmla="*/ 3659592 w 4668088"/>
              <a:gd name="connsiteY4" fmla="*/ 1967270 h 1978632"/>
              <a:gd name="connsiteX5" fmla="*/ 0 w 4668088"/>
              <a:gd name="connsiteY5" fmla="*/ 1967270 h 1978632"/>
              <a:gd name="connsiteX6" fmla="*/ 0 w 4668088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979526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  <a:gd name="connsiteX0" fmla="*/ 0 w 4224506"/>
              <a:gd name="connsiteY0" fmla="*/ 0 h 1978632"/>
              <a:gd name="connsiteX1" fmla="*/ 3659592 w 4224506"/>
              <a:gd name="connsiteY1" fmla="*/ 0 h 1978632"/>
              <a:gd name="connsiteX2" fmla="*/ 4224506 w 4224506"/>
              <a:gd name="connsiteY2" fmla="*/ 1022178 h 1978632"/>
              <a:gd name="connsiteX3" fmla="*/ 3682741 w 4224506"/>
              <a:gd name="connsiteY3" fmla="*/ 1978632 h 1978632"/>
              <a:gd name="connsiteX4" fmla="*/ 3659592 w 4224506"/>
              <a:gd name="connsiteY4" fmla="*/ 1967270 h 1978632"/>
              <a:gd name="connsiteX5" fmla="*/ 0 w 4224506"/>
              <a:gd name="connsiteY5" fmla="*/ 1967270 h 1978632"/>
              <a:gd name="connsiteX6" fmla="*/ 0 w 4224506"/>
              <a:gd name="connsiteY6" fmla="*/ 0 h 1978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24506" h="1978632">
                <a:moveTo>
                  <a:pt x="0" y="0"/>
                </a:moveTo>
                <a:lnTo>
                  <a:pt x="3659592" y="0"/>
                </a:lnTo>
                <a:lnTo>
                  <a:pt x="4224506" y="1022178"/>
                </a:lnTo>
                <a:lnTo>
                  <a:pt x="3682741" y="1978632"/>
                </a:lnTo>
                <a:lnTo>
                  <a:pt x="3659592" y="1967270"/>
                </a:lnTo>
                <a:lnTo>
                  <a:pt x="0" y="196727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10800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components</a:t>
            </a:r>
          </a:p>
        </p:txBody>
      </p:sp>
      <p:sp>
        <p:nvSpPr>
          <p:cNvPr id="14" name="Retângulo Arredondado 19">
            <a:extLst>
              <a:ext uri="{FF2B5EF4-FFF2-40B4-BE49-F238E27FC236}">
                <a16:creationId xmlns:a16="http://schemas.microsoft.com/office/drawing/2014/main" id="{8EC25CE5-5840-4FDF-A5AB-D09FAD178CD6}"/>
              </a:ext>
            </a:extLst>
          </p:cNvPr>
          <p:cNvSpPr/>
          <p:nvPr/>
        </p:nvSpPr>
        <p:spPr>
          <a:xfrm>
            <a:off x="1644667" y="4189416"/>
            <a:ext cx="10167805" cy="1873568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Splitting  a large task into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components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is  a time-honored method of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managing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complexity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variously referred to  as  "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divide and conquer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"  and  "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separation  of concerns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".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Computers  have hardware components  while data  structures  have array and record components.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Software components arise in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decomposing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computational </a:t>
            </a:r>
            <a:r>
              <a:rPr lang="en-US" sz="1400" b="1" dirty="0">
                <a:solidFill>
                  <a:schemeClr val="tx1"/>
                </a:solidFill>
                <a:latin typeface="+mj-lt"/>
              </a:rPr>
              <a:t>problems</a:t>
            </a:r>
            <a:r>
              <a:rPr lang="en-US" sz="1400" dirty="0">
                <a:solidFill>
                  <a:schemeClr val="tx1"/>
                </a:solidFill>
                <a:latin typeface="+mj-lt"/>
              </a:rPr>
              <a:t> into subproblems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that cooperatively determine the solution to the complete problem.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Software components include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functions, procedures, and objects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tx1"/>
                </a:solidFill>
                <a:latin typeface="+mj-lt"/>
              </a:rPr>
              <a:t>as well as concurrently executable components such as processes, actors, and agents. </a:t>
            </a:r>
            <a:endParaRPr lang="fr-FR" sz="1400" b="1" dirty="0">
              <a:solidFill>
                <a:schemeClr val="tx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177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1838580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1.2 abstraction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7163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36093" y="74005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2053896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1.3 encapsulation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1049552" y="727463"/>
            <a:ext cx="3479622" cy="289586"/>
            <a:chOff x="5881666" y="1590687"/>
            <a:chExt cx="3479622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32801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oop-concept-for-beginners-what-is-encapsulation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9FE3E78-CC14-47D1-98E0-391919A6BFE9}"/>
              </a:ext>
            </a:extLst>
          </p:cNvPr>
          <p:cNvGrpSpPr/>
          <p:nvPr/>
        </p:nvGrpSpPr>
        <p:grpSpPr>
          <a:xfrm>
            <a:off x="1049552" y="1057892"/>
            <a:ext cx="2483324" cy="289586"/>
            <a:chOff x="5881666" y="1590687"/>
            <a:chExt cx="2483324" cy="289586"/>
          </a:xfrm>
        </p:grpSpPr>
        <p:sp>
          <p:nvSpPr>
            <p:cNvPr id="28" name="Retângulo 5">
              <a:extLst>
                <a:ext uri="{FF2B5EF4-FFF2-40B4-BE49-F238E27FC236}">
                  <a16:creationId xmlns:a16="http://schemas.microsoft.com/office/drawing/2014/main" id="{A503471A-A15A-4689-9C89-C722A82C6576}"/>
                </a:ext>
              </a:extLst>
            </p:cNvPr>
            <p:cNvSpPr/>
            <p:nvPr/>
          </p:nvSpPr>
          <p:spPr>
            <a:xfrm>
              <a:off x="6081095" y="1603274"/>
              <a:ext cx="22838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4"/>
                </a:rPr>
                <a:t>an information hiding mechanism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9" name="Picture 28" descr="Icon&#10;&#10;Description automatically generated">
              <a:extLst>
                <a:ext uri="{FF2B5EF4-FFF2-40B4-BE49-F238E27FC236}">
                  <a16:creationId xmlns:a16="http://schemas.microsoft.com/office/drawing/2014/main" id="{EC475E43-E38B-4259-8F4E-3213977C6E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A63282D-5E0D-4E2D-BC3B-EF098DC4C9FA}"/>
              </a:ext>
            </a:extLst>
          </p:cNvPr>
          <p:cNvGrpSpPr/>
          <p:nvPr/>
        </p:nvGrpSpPr>
        <p:grpSpPr>
          <a:xfrm>
            <a:off x="1049552" y="1400908"/>
            <a:ext cx="2826110" cy="289586"/>
            <a:chOff x="5881666" y="1590687"/>
            <a:chExt cx="2826110" cy="289586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46431B9-6714-49E8-81FC-4D38876407B0}"/>
                </a:ext>
              </a:extLst>
            </p:cNvPr>
            <p:cNvSpPr/>
            <p:nvPr/>
          </p:nvSpPr>
          <p:spPr>
            <a:xfrm>
              <a:off x="6081095" y="1603274"/>
              <a:ext cx="26266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/>
                </a:rPr>
                <a:t>encapsulation is not information hiding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5" name="Picture 34" descr="Icon&#10;&#10;Description automatically generated">
              <a:extLst>
                <a:ext uri="{FF2B5EF4-FFF2-40B4-BE49-F238E27FC236}">
                  <a16:creationId xmlns:a16="http://schemas.microsoft.com/office/drawing/2014/main" id="{B8A75D2E-E2D8-4CAA-B08C-2E49FB3AC2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3006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1853392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1.4 i</a:t>
            </a:r>
            <a:r>
              <a:rPr lang="en-US" sz="2400" dirty="0"/>
              <a:t>nheritance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5615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Arredondado 15"/>
          <p:cNvSpPr/>
          <p:nvPr/>
        </p:nvSpPr>
        <p:spPr>
          <a:xfrm rot="5400000">
            <a:off x="291926" y="1546173"/>
            <a:ext cx="1809262" cy="2613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/>
          <a:lstStyle/>
          <a:p>
            <a:pPr algn="ctr"/>
            <a:endParaRPr lang="en-US" dirty="0"/>
          </a:p>
        </p:txBody>
      </p:sp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4094967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1.4.1 composition over extension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Seta para a Direita 14"/>
          <p:cNvSpPr/>
          <p:nvPr/>
        </p:nvSpPr>
        <p:spPr>
          <a:xfrm>
            <a:off x="331712" y="636879"/>
            <a:ext cx="851776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reasons</a:t>
            </a:r>
          </a:p>
        </p:txBody>
      </p:sp>
      <p:sp>
        <p:nvSpPr>
          <p:cNvPr id="7" name="Retângulo 6"/>
          <p:cNvSpPr/>
          <p:nvPr/>
        </p:nvSpPr>
        <p:spPr>
          <a:xfrm>
            <a:off x="1116811" y="773502"/>
            <a:ext cx="68911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>
                <a:hlinkClick r:id="rId3"/>
              </a:rPr>
              <a:t>https://javarevisited.blogspot.com/2013/06/why-favor-composition-over-inheritance-java-oops-design.html</a:t>
            </a:r>
            <a:endParaRPr lang="pt-PT" sz="1200" dirty="0"/>
          </a:p>
        </p:txBody>
      </p:sp>
      <p:sp>
        <p:nvSpPr>
          <p:cNvPr id="18" name="Seta para a Direita 17"/>
          <p:cNvSpPr/>
          <p:nvPr/>
        </p:nvSpPr>
        <p:spPr>
          <a:xfrm>
            <a:off x="1225501" y="1026402"/>
            <a:ext cx="2066905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break encapsulation </a:t>
            </a:r>
          </a:p>
        </p:txBody>
      </p:sp>
      <p:sp>
        <p:nvSpPr>
          <p:cNvPr id="19" name="Seta para a Direita 18"/>
          <p:cNvSpPr/>
          <p:nvPr/>
        </p:nvSpPr>
        <p:spPr>
          <a:xfrm>
            <a:off x="1225501" y="1554425"/>
            <a:ext cx="1967567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extension hierarchy</a:t>
            </a:r>
          </a:p>
        </p:txBody>
      </p:sp>
      <p:sp>
        <p:nvSpPr>
          <p:cNvPr id="20" name="Retângulo Arredondado 19"/>
          <p:cNvSpPr/>
          <p:nvPr/>
        </p:nvSpPr>
        <p:spPr>
          <a:xfrm>
            <a:off x="3280574" y="1172092"/>
            <a:ext cx="2563587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  <a:latin typeface="+mj-lt"/>
              </a:rPr>
              <a:t>access internal state of master class</a:t>
            </a:r>
          </a:p>
        </p:txBody>
      </p:sp>
      <p:sp>
        <p:nvSpPr>
          <p:cNvPr id="21" name="Retângulo Arredondado 20"/>
          <p:cNvSpPr/>
          <p:nvPr/>
        </p:nvSpPr>
        <p:spPr>
          <a:xfrm>
            <a:off x="3193068" y="1698240"/>
            <a:ext cx="2235420" cy="234196"/>
          </a:xfrm>
          <a:prstGeom prst="roundRect">
            <a:avLst>
              <a:gd name="adj" fmla="val 144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fr-FR" sz="1400" dirty="0">
                <a:solidFill>
                  <a:schemeClr val="tx1"/>
                </a:solidFill>
                <a:latin typeface="+mj-lt"/>
              </a:rPr>
              <a:t>references need graph not tree</a:t>
            </a:r>
          </a:p>
        </p:txBody>
      </p:sp>
      <p:sp>
        <p:nvSpPr>
          <p:cNvPr id="8" name="Retângulo 7"/>
          <p:cNvSpPr/>
          <p:nvPr/>
        </p:nvSpPr>
        <p:spPr>
          <a:xfrm>
            <a:off x="5428488" y="1691048"/>
            <a:ext cx="34751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PT" sz="1200" dirty="0">
                <a:hlinkClick r:id="rId4"/>
              </a:rPr>
              <a:t>https://www.youtube.com/watch?v=wfMtDGfHWpA</a:t>
            </a:r>
            <a:endParaRPr lang="pt-PT" sz="1200" dirty="0"/>
          </a:p>
        </p:txBody>
      </p:sp>
      <p:sp>
        <p:nvSpPr>
          <p:cNvPr id="22" name="Seta para a Direita 21"/>
          <p:cNvSpPr/>
          <p:nvPr/>
        </p:nvSpPr>
        <p:spPr>
          <a:xfrm>
            <a:off x="1225500" y="2058349"/>
            <a:ext cx="1981739" cy="550247"/>
          </a:xfrm>
          <a:prstGeom prst="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multiply inheritance</a:t>
            </a:r>
          </a:p>
        </p:txBody>
      </p:sp>
    </p:spTree>
    <p:extLst>
      <p:ext uri="{BB962C8B-B14F-4D97-AF65-F5344CB8AC3E}">
        <p14:creationId xmlns:p14="http://schemas.microsoft.com/office/powerpoint/2010/main" val="3735090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ítulo 42"/>
          <p:cNvSpPr>
            <a:spLocks noGrp="1"/>
          </p:cNvSpPr>
          <p:nvPr>
            <p:ph type="title"/>
          </p:nvPr>
        </p:nvSpPr>
        <p:spPr>
          <a:xfrm>
            <a:off x="118841" y="164276"/>
            <a:ext cx="2239396" cy="332399"/>
          </a:xfrm>
          <a:solidFill>
            <a:schemeClr val="bg1">
              <a:lumMod val="95000"/>
            </a:schemeClr>
          </a:solidFill>
          <a:effectLst>
            <a:outerShdw blurRad="50800" dist="635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0" tIns="0" rIns="0" bIns="0" rtlCol="0" anchor="ctr">
            <a:spAutoFit/>
          </a:bodyPr>
          <a:lstStyle/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1.5 polymorphism</a:t>
            </a:r>
          </a:p>
        </p:txBody>
      </p:sp>
      <p:sp>
        <p:nvSpPr>
          <p:cNvPr id="11" name="Retângulo Arredondado 10"/>
          <p:cNvSpPr>
            <a:spLocks/>
          </p:cNvSpPr>
          <p:nvPr/>
        </p:nvSpPr>
        <p:spPr>
          <a:xfrm rot="5400000">
            <a:off x="-2582575" y="3371719"/>
            <a:ext cx="5828575" cy="287528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87942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30739</TotalTime>
  <Words>697</Words>
  <Application>Microsoft Office PowerPoint</Application>
  <PresentationFormat>Widescreen</PresentationFormat>
  <Paragraphs>172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Tema do Office</vt:lpstr>
      <vt:lpstr>1.  OOP</vt:lpstr>
      <vt:lpstr>1.1 types</vt:lpstr>
      <vt:lpstr>1.  OOP</vt:lpstr>
      <vt:lpstr>1.1 objects</vt:lpstr>
      <vt:lpstr>1.2 abstraction</vt:lpstr>
      <vt:lpstr>1.3 encapsulation</vt:lpstr>
      <vt:lpstr>1.4 inheritance</vt:lpstr>
      <vt:lpstr>1.4.1 composition over extension</vt:lpstr>
      <vt:lpstr>1.5 polymorphism</vt:lpstr>
      <vt:lpstr>1.6 state</vt:lpstr>
      <vt:lpstr>1.7 types</vt:lpstr>
      <vt:lpstr>3. GRASP</vt:lpstr>
      <vt:lpstr>3.1 controller</vt:lpstr>
      <vt:lpstr>3.2 creator</vt:lpstr>
      <vt:lpstr>3.3 indirection</vt:lpstr>
      <vt:lpstr>3.4 information expert</vt:lpstr>
      <vt:lpstr>3.5 cohesion</vt:lpstr>
      <vt:lpstr>3.6 coupling</vt:lpstr>
      <vt:lpstr>3.7 protect variations</vt:lpstr>
      <vt:lpstr>3.8 fabrication</vt:lpstr>
      <vt:lpstr>4. LIMITATIONS</vt:lpstr>
      <vt:lpstr>5. books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2024</cp:revision>
  <dcterms:created xsi:type="dcterms:W3CDTF">2019-03-25T09:18:39Z</dcterms:created>
  <dcterms:modified xsi:type="dcterms:W3CDTF">2022-06-18T22:11:29Z</dcterms:modified>
</cp:coreProperties>
</file>