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80" r:id="rId2"/>
    <p:sldId id="385" r:id="rId3"/>
    <p:sldId id="386" r:id="rId4"/>
    <p:sldId id="387" r:id="rId5"/>
    <p:sldId id="408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44" y="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01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02/12/2021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630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7337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54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24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9230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D:\bibliography\A1_calibre\design\Paulo%20Gandra\A1A1%20Software%20%20Architecture%20(2)\A1A1%20Software%20%20Architecture%20-%20Paulo%20Gandra.pdf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Windows\explorer.exe%20F:\ides\AZ_vStudio2017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Arredondado 31"/>
          <p:cNvSpPr/>
          <p:nvPr/>
        </p:nvSpPr>
        <p:spPr>
          <a:xfrm rot="5400000">
            <a:off x="7880068" y="4411407"/>
            <a:ext cx="1123409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360950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SOLID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331712" y="3488232"/>
            <a:ext cx="1944086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single responsibility</a:t>
            </a:r>
          </a:p>
        </p:txBody>
      </p:sp>
      <p:sp>
        <p:nvSpPr>
          <p:cNvPr id="17" name="Seta para a Direita 16"/>
          <p:cNvSpPr/>
          <p:nvPr/>
        </p:nvSpPr>
        <p:spPr>
          <a:xfrm>
            <a:off x="331712" y="4074163"/>
            <a:ext cx="216073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open–closed principle</a:t>
            </a:r>
          </a:p>
        </p:txBody>
      </p:sp>
      <p:sp>
        <p:nvSpPr>
          <p:cNvPr id="22" name="Retângulo Arredondado 21"/>
          <p:cNvSpPr/>
          <p:nvPr/>
        </p:nvSpPr>
        <p:spPr>
          <a:xfrm>
            <a:off x="2492442" y="4232189"/>
            <a:ext cx="708898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+mj-lt"/>
              </a:rPr>
              <a:t>extension</a:t>
            </a:r>
          </a:p>
        </p:txBody>
      </p:sp>
      <p:sp>
        <p:nvSpPr>
          <p:cNvPr id="26" name="Texto Explicativo em Elipse 25"/>
          <p:cNvSpPr/>
          <p:nvPr/>
        </p:nvSpPr>
        <p:spPr>
          <a:xfrm>
            <a:off x="8756100" y="3744863"/>
            <a:ext cx="2842363" cy="605909"/>
          </a:xfrm>
          <a:prstGeom prst="wedgeEllipseCallout">
            <a:avLst>
              <a:gd name="adj1" fmla="val -52460"/>
              <a:gd name="adj2" fmla="val 435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PH" sz="1400" dirty="0"/>
              <a:t>not important because of </a:t>
            </a:r>
          </a:p>
          <a:p>
            <a:pPr algn="ctr"/>
            <a:r>
              <a:rPr lang="en-PH" sz="1400" dirty="0"/>
              <a:t>composition over extension</a:t>
            </a:r>
          </a:p>
        </p:txBody>
      </p:sp>
      <p:pic>
        <p:nvPicPr>
          <p:cNvPr id="2" name="Imagem 1">
            <a:hlinkClick r:id="" action="ppaction://noaction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78" y="4425226"/>
            <a:ext cx="480503" cy="479695"/>
          </a:xfrm>
          <a:prstGeom prst="rect">
            <a:avLst/>
          </a:prstGeom>
        </p:spPr>
      </p:pic>
      <p:sp>
        <p:nvSpPr>
          <p:cNvPr id="27" name="CaixaDeTexto 26">
            <a:hlinkClick r:id="" action="ppaction://noaction"/>
          </p:cNvPr>
          <p:cNvSpPr txBox="1"/>
          <p:nvPr/>
        </p:nvSpPr>
        <p:spPr>
          <a:xfrm>
            <a:off x="8791581" y="4486392"/>
            <a:ext cx="2387064" cy="215444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it-IT" sz="1400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9.1.2 composition over extension</a:t>
            </a:r>
            <a:endParaRPr lang="en-US" sz="1400" u="sng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8" name="Seta para a Direita 27"/>
          <p:cNvSpPr/>
          <p:nvPr/>
        </p:nvSpPr>
        <p:spPr>
          <a:xfrm>
            <a:off x="331712" y="4667714"/>
            <a:ext cx="2691383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liskov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 substitution principle</a:t>
            </a:r>
          </a:p>
        </p:txBody>
      </p:sp>
      <p:sp>
        <p:nvSpPr>
          <p:cNvPr id="29" name="Seta para a Direita 28"/>
          <p:cNvSpPr/>
          <p:nvPr/>
        </p:nvSpPr>
        <p:spPr>
          <a:xfrm>
            <a:off x="331712" y="5217961"/>
            <a:ext cx="208758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interface segregation</a:t>
            </a:r>
          </a:p>
        </p:txBody>
      </p:sp>
      <p:sp>
        <p:nvSpPr>
          <p:cNvPr id="30" name="Seta para a Direita 29"/>
          <p:cNvSpPr/>
          <p:nvPr/>
        </p:nvSpPr>
        <p:spPr>
          <a:xfrm>
            <a:off x="362861" y="6149048"/>
            <a:ext cx="2169048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dependency inversion</a:t>
            </a:r>
          </a:p>
        </p:txBody>
      </p:sp>
      <p:sp>
        <p:nvSpPr>
          <p:cNvPr id="31" name="Retângulo Arredondado 30"/>
          <p:cNvSpPr/>
          <p:nvPr/>
        </p:nvSpPr>
        <p:spPr>
          <a:xfrm>
            <a:off x="3023095" y="4818074"/>
            <a:ext cx="5185266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+mj-lt"/>
              </a:rPr>
              <a:t>objects of a superclass shall be replaceable with objects of its subclasses</a:t>
            </a:r>
            <a:endParaRPr lang="fr-F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2419292" y="5361301"/>
            <a:ext cx="6109342" cy="702588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 splits interfaces that are very large into smaller and more specific ones 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so that clients will only have to know about the methods that are of interest to them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such shrunken interfaces are also called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role interfaces</a:t>
            </a:r>
            <a:endParaRPr lang="fr-FR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tângulo Arredondado 34"/>
          <p:cNvSpPr/>
          <p:nvPr/>
        </p:nvSpPr>
        <p:spPr>
          <a:xfrm>
            <a:off x="2531909" y="6307072"/>
            <a:ext cx="2005200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+mj-lt"/>
              </a:rPr>
              <a:t>compile time dependencies</a:t>
            </a:r>
          </a:p>
        </p:txBody>
      </p:sp>
      <p:sp>
        <p:nvSpPr>
          <p:cNvPr id="18" name="Retângulo Arredondado 17"/>
          <p:cNvSpPr/>
          <p:nvPr/>
        </p:nvSpPr>
        <p:spPr>
          <a:xfrm>
            <a:off x="1200477" y="736232"/>
            <a:ext cx="9841766" cy="2576155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In object-oriented computer programming, SOLID is a mnemonic acronym for five design principles intended to make software designs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 more understandable,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flexible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maintainable. 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It is not related to the GRASP software design principles. 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The principles are a subset of many principles promoted by American software engineer and instructor Robert C. Martin.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Though they apply to any object-oriented design, the SOLID principles can also form a core philosophy for methodologies such as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agile development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or adaptive software development.[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The theory of SOLID principles was introduced by Martin in his 2000 paper Design Principles and Design Patterns, 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although the SOLID acronym was introduced later by Michael Feathers.[5]</a:t>
            </a:r>
            <a:endParaRPr lang="fr-FR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1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3334567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2.1 single responsibility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16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3516347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2.2 interface segregation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33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3693447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2.3 dependency inversion 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531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247265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ZZ. empty</a:t>
            </a:r>
          </a:p>
        </p:txBody>
      </p:sp>
      <p:sp>
        <p:nvSpPr>
          <p:cNvPr id="20" name="Seta para a Direita 19"/>
          <p:cNvSpPr/>
          <p:nvPr/>
        </p:nvSpPr>
        <p:spPr>
          <a:xfrm>
            <a:off x="1703805" y="1112309"/>
            <a:ext cx="1143662" cy="55024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703805" y="1861491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o Explicativo em Elipse 21"/>
          <p:cNvSpPr/>
          <p:nvPr/>
        </p:nvSpPr>
        <p:spPr>
          <a:xfrm>
            <a:off x="2129241" y="2845687"/>
            <a:ext cx="1127425" cy="519351"/>
          </a:xfrm>
          <a:prstGeom prst="wedgeEllipseCallout">
            <a:avLst>
              <a:gd name="adj1" fmla="val -34549"/>
              <a:gd name="adj2" fmla="val 1298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PH" sz="2400" dirty="0"/>
              <a:t>empty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6463557" y="2773474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hlinkClick r:id="rId3" action="ppaction://program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62" y="543350"/>
            <a:ext cx="568959" cy="568959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34" y="1018238"/>
            <a:ext cx="480503" cy="479695"/>
          </a:xfrm>
          <a:prstGeom prst="rect">
            <a:avLst/>
          </a:prstGeom>
        </p:spPr>
      </p:pic>
      <p:sp>
        <p:nvSpPr>
          <p:cNvPr id="14" name="Retângulo Arredondado 13"/>
          <p:cNvSpPr/>
          <p:nvPr/>
        </p:nvSpPr>
        <p:spPr>
          <a:xfrm>
            <a:off x="3751250" y="4801137"/>
            <a:ext cx="478592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empty</a:t>
            </a:r>
          </a:p>
        </p:txBody>
      </p:sp>
      <p:sp>
        <p:nvSpPr>
          <p:cNvPr id="15" name="Retângulo Arredondado 14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321727" y="677647"/>
            <a:ext cx="729355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empty</a:t>
            </a:r>
          </a:p>
        </p:txBody>
      </p:sp>
      <p:sp>
        <p:nvSpPr>
          <p:cNvPr id="17" name="Retângulo Arredondado 16"/>
          <p:cNvSpPr/>
          <p:nvPr/>
        </p:nvSpPr>
        <p:spPr>
          <a:xfrm rot="5400000">
            <a:off x="-323990" y="3829492"/>
            <a:ext cx="3205219" cy="2875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18" name="CaixaDeTexto 17">
            <a:hlinkClick r:id="rId6" action="ppaction://program"/>
          </p:cNvPr>
          <p:cNvSpPr txBox="1"/>
          <p:nvPr/>
        </p:nvSpPr>
        <p:spPr>
          <a:xfrm>
            <a:off x="1455055" y="2417765"/>
            <a:ext cx="2221762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F:\ides\AZ_vStudio2017</a:t>
            </a:r>
          </a:p>
        </p:txBody>
      </p:sp>
      <p:pic>
        <p:nvPicPr>
          <p:cNvPr id="19" name="Imagem 18">
            <a:hlinkClick r:id="rId6" action="ppaction://program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1" y="2306469"/>
            <a:ext cx="500206" cy="506992"/>
          </a:xfrm>
          <a:prstGeom prst="rect">
            <a:avLst/>
          </a:prstGeom>
        </p:spPr>
      </p:pic>
      <p:sp>
        <p:nvSpPr>
          <p:cNvPr id="23" name="Seta para a Direita 19"/>
          <p:cNvSpPr/>
          <p:nvPr/>
        </p:nvSpPr>
        <p:spPr>
          <a:xfrm>
            <a:off x="1024898" y="5189160"/>
            <a:ext cx="1166075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procedural </a:t>
            </a:r>
          </a:p>
        </p:txBody>
      </p:sp>
      <p:sp>
        <p:nvSpPr>
          <p:cNvPr id="24" name="Texto Explicativo 1 23"/>
          <p:cNvSpPr/>
          <p:nvPr/>
        </p:nvSpPr>
        <p:spPr>
          <a:xfrm flipH="1">
            <a:off x="3965793" y="3696257"/>
            <a:ext cx="1379095" cy="553998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just"/>
            <a:r>
              <a:rPr lang="en-US" sz="1200" dirty="0"/>
              <a:t>every key-frame</a:t>
            </a:r>
          </a:p>
          <a:p>
            <a:pPr algn="just"/>
            <a:r>
              <a:rPr lang="en-US" sz="1200" dirty="0"/>
              <a:t>defines the operation </a:t>
            </a:r>
          </a:p>
          <a:p>
            <a:pPr algn="just"/>
            <a:r>
              <a:rPr lang="en-US" sz="1200" dirty="0"/>
              <a:t>being executed</a:t>
            </a:r>
          </a:p>
        </p:txBody>
      </p:sp>
    </p:spTree>
    <p:extLst>
      <p:ext uri="{BB962C8B-B14F-4D97-AF65-F5344CB8AC3E}">
        <p14:creationId xmlns:p14="http://schemas.microsoft.com/office/powerpoint/2010/main" val="3095348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28984</TotalTime>
  <Words>236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2. SOLID</vt:lpstr>
      <vt:lpstr>2.1 single responsibility</vt:lpstr>
      <vt:lpstr>2.2 interface segregation</vt:lpstr>
      <vt:lpstr>2.3 dependency inversion </vt:lpstr>
      <vt:lpstr>ZZ. empty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2015</cp:revision>
  <dcterms:created xsi:type="dcterms:W3CDTF">2019-03-25T09:18:39Z</dcterms:created>
  <dcterms:modified xsi:type="dcterms:W3CDTF">2021-12-02T20:20:44Z</dcterms:modified>
</cp:coreProperties>
</file>