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78" r:id="rId3"/>
    <p:sldId id="379" r:id="rId4"/>
    <p:sldId id="380" r:id="rId5"/>
    <p:sldId id="389" r:id="rId6"/>
    <p:sldId id="381" r:id="rId7"/>
    <p:sldId id="392" r:id="rId8"/>
    <p:sldId id="391" r:id="rId9"/>
    <p:sldId id="390" r:id="rId10"/>
    <p:sldId id="382" r:id="rId11"/>
    <p:sldId id="383" r:id="rId12"/>
    <p:sldId id="384" r:id="rId13"/>
    <p:sldId id="385" r:id="rId14"/>
    <p:sldId id="386" r:id="rId15"/>
    <p:sldId id="388" r:id="rId16"/>
    <p:sldId id="377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10" d="100"/>
          <a:sy n="110" d="100"/>
        </p:scale>
        <p:origin x="120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23/04/2024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23/04/2024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23/04/2024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python/python-tutorial#_run-python-code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configure-and-run-the-debugger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install-and-use-packages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editor/profiles#_python-profile-template" TargetMode="External"/><Relationship Id="rId13" Type="http://schemas.openxmlformats.org/officeDocument/2006/relationships/hyperlink" Target="https://code.visualstudio.com/docs/python/testi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ode.visualstudio.com/docs/python/tutorial-fastapi" TargetMode="External"/><Relationship Id="rId12" Type="http://schemas.openxmlformats.org/officeDocument/2006/relationships/hyperlink" Target="https://code.visualstudio.com/docs/python/debugging" TargetMode="External"/><Relationship Id="rId2" Type="http://schemas.openxmlformats.org/officeDocument/2006/relationships/hyperlink" Target="https://code.visualstudio.com/docs/python/python-tutorial#_install-and-use-packages" TargetMode="External"/><Relationship Id="rId16" Type="http://schemas.openxmlformats.org/officeDocument/2006/relationships/hyperlink" Target="https://learn.microsoft.com/azure/developer/python/tutorial-deploy-python-web-app-azure-container-apps-01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.visualstudio.com/docs/python/tutorial-flask" TargetMode="External"/><Relationship Id="rId11" Type="http://schemas.openxmlformats.org/officeDocument/2006/relationships/hyperlink" Target="https://code.visualstudio.com/docs/python/linting" TargetMode="External"/><Relationship Id="rId5" Type="http://schemas.openxmlformats.org/officeDocument/2006/relationships/hyperlink" Target="https://code.visualstudio.com/docs/python/tutorial-django" TargetMode="External"/><Relationship Id="rId15" Type="http://schemas.openxmlformats.org/officeDocument/2006/relationships/hyperlink" Target="https://learn.microsoft.com/azure/developer/python/tutorial-containerize-deploy-python-web-app-azure-01" TargetMode="External"/><Relationship Id="rId10" Type="http://schemas.openxmlformats.org/officeDocument/2006/relationships/hyperlink" Target="https://code.visualstudio.com/docs/python/editing" TargetMode="External"/><Relationship Id="rId4" Type="http://schemas.openxmlformats.org/officeDocument/2006/relationships/hyperlink" Target="https://code.visualstudio.com/docs/python/python-tutorial#_next-steps" TargetMode="External"/><Relationship Id="rId9" Type="http://schemas.openxmlformats.org/officeDocument/2006/relationships/hyperlink" Target="https://code.visualstudio.com/docs/editor/profiles" TargetMode="External"/><Relationship Id="rId14" Type="http://schemas.openxmlformats.org/officeDocument/2006/relationships/hyperlink" Target="https://code.visualstudio.com/docs/python/settings-referen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2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27.svg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file:///C:\Python312" TargetMode="External"/><Relationship Id="rId7" Type="http://schemas.openxmlformats.org/officeDocument/2006/relationships/hyperlink" Target="https://pypi.org/project/numpy/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pypi.org/" TargetMode="External"/><Relationship Id="rId10" Type="http://schemas.openxmlformats.org/officeDocument/2006/relationships/hyperlink" Target="https://python.land/python-tutorial#Why_learn_Python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hyperlink" Target="https://code.visualstudio.com/docs/python/python-tutoria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arketplace.visualstudio.com/items?itemName=ms-python.python" TargetMode="External"/><Relationship Id="rId9" Type="http://schemas.openxmlformats.org/officeDocument/2006/relationships/hyperlink" Target="https://python.land/creating-python-programs/python-in-vscod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njpwerner.autodocstring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marketplace.visualstudio.com/items?itemName=SonarSource.sonarlint-vscode" TargetMode="External"/><Relationship Id="rId7" Type="http://schemas.openxmlformats.org/officeDocument/2006/relationships/hyperlink" Target="https://python.land/python-data-types/dictionaries" TargetMode="External"/><Relationship Id="rId12" Type="http://schemas.openxmlformats.org/officeDocument/2006/relationships/hyperlink" Target="https://python.land/creating-python-programs/vscode-python-extensions" TargetMode="External"/><Relationship Id="rId2" Type="http://schemas.openxmlformats.org/officeDocument/2006/relationships/hyperlink" Target="https://marketplace.visualstudio.com/items?itemName=ms-python.pyth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thon.land/python-data-types/python-list" TargetMode="External"/><Relationship Id="rId11" Type="http://schemas.openxmlformats.org/officeDocument/2006/relationships/hyperlink" Target="https://marketplace.visualstudio.com/items?itemName=donjayamanne.python-extension-pack" TargetMode="External"/><Relationship Id="rId5" Type="http://schemas.openxmlformats.org/officeDocument/2006/relationships/hyperlink" Target="https://marketplace.visualstudio.com/items?itemName=KevinRose.vsc-python-indent" TargetMode="External"/><Relationship Id="rId10" Type="http://schemas.openxmlformats.org/officeDocument/2006/relationships/hyperlink" Target="https://visualstudio.microsoft.com/services/intellicode/" TargetMode="External"/><Relationship Id="rId4" Type="http://schemas.openxmlformats.org/officeDocument/2006/relationships/hyperlink" Target="https://marketplace.visualstudio.com/items?itemName=magicstack.MagicPython" TargetMode="External"/><Relationship Id="rId9" Type="http://schemas.openxmlformats.org/officeDocument/2006/relationships/hyperlink" Target="https://python.land/deep-dives/python-docstrin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pa/pipfile" TargetMode="External"/><Relationship Id="rId2" Type="http://schemas.openxmlformats.org/officeDocument/2006/relationships/hyperlink" Target="https://pipenv.pypa.io/en/latest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create-a-virtual-environmen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virtual-environments/pipenv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create-a-python-source-code-fil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75336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C0D5F-976E-4EB0-960F-7643EB3E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3471774"/>
            <a:ext cx="5964767" cy="10072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199172" cy="246221"/>
            <a:chOff x="5881666" y="1565584"/>
            <a:chExt cx="1199172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06471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run-python-code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0930DF4-76B4-4F6C-B7BE-7DEBD8768FEC}"/>
              </a:ext>
            </a:extLst>
          </p:cNvPr>
          <p:cNvSpPr/>
          <p:nvPr/>
        </p:nvSpPr>
        <p:spPr>
          <a:xfrm>
            <a:off x="248908" y="347177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3074" name="Picture 2" descr="Using the Run Python File in Terminal button">
            <a:extLst>
              <a:ext uri="{FF2B5EF4-FFF2-40B4-BE49-F238E27FC236}">
                <a16:creationId xmlns:a16="http://schemas.microsoft.com/office/drawing/2014/main" id="{38B1DDC0-FC91-4F3B-860C-CDF91B67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19145"/>
            <a:ext cx="3521075" cy="9872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 output in a Python terminal">
            <a:extLst>
              <a:ext uri="{FF2B5EF4-FFF2-40B4-BE49-F238E27FC236}">
                <a16:creationId xmlns:a16="http://schemas.microsoft.com/office/drawing/2014/main" id="{31FCB328-1048-4216-B251-999960AC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60" y="1151467"/>
            <a:ext cx="3873500" cy="7096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un Python File in Terminal command in the Python editor">
            <a:extLst>
              <a:ext uri="{FF2B5EF4-FFF2-40B4-BE49-F238E27FC236}">
                <a16:creationId xmlns:a16="http://schemas.microsoft.com/office/drawing/2014/main" id="{50DFECA0-5617-453D-ACFD-8ACBA6EF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29" y="1151467"/>
            <a:ext cx="2772053" cy="22775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54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1058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debug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2013498" cy="246221"/>
            <a:chOff x="5881666" y="1565584"/>
            <a:chExt cx="2013498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8790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configure-and-run-the-debugger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1549329" y="1451380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119554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002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packages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595113" cy="246221"/>
            <a:chOff x="5881666" y="1565584"/>
            <a:chExt cx="159511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460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install-and-use-packages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1079429" y="1123575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42916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1412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next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659233" cy="246221"/>
            <a:chOff x="5881666" y="1565584"/>
            <a:chExt cx="165923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5247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_install-and-use-packages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EFDD47-2678-42A1-8AE2-E82454FB65A4}"/>
              </a:ext>
            </a:extLst>
          </p:cNvPr>
          <p:cNvSpPr txBox="1"/>
          <p:nvPr/>
        </p:nvSpPr>
        <p:spPr>
          <a:xfrm>
            <a:off x="613833" y="1263793"/>
            <a:ext cx="6096000" cy="2462213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dirty="0">
                <a:solidFill>
                  <a:srgbClr val="242424"/>
                </a:solidFill>
                <a:effectLst/>
                <a:latin typeface="+mj-lt"/>
                <a:hlinkClick r:id="rId4"/>
              </a:rPr>
              <a:t>Next steps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To learn how to build web apps with popular Python web frameworks, see the following tutorials: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5"/>
              </a:rPr>
              <a:t>Use Django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6"/>
              </a:rPr>
              <a:t>Use Flask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7"/>
              </a:rPr>
              <a:t>Use </a:t>
            </a:r>
            <a:r>
              <a:rPr lang="en-US" sz="1100" b="0" i="0" u="none" strike="noStrike" dirty="0" err="1">
                <a:solidFill>
                  <a:srgbClr val="0071BC"/>
                </a:solidFill>
                <a:effectLst/>
                <a:latin typeface="+mj-lt"/>
                <a:hlinkClick r:id="rId7"/>
              </a:rPr>
              <a:t>FastAPI</a:t>
            </a: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7"/>
              </a:rPr>
              <a:t>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There is then much more to explore with Python in Visual Studio Code: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8"/>
              </a:rPr>
              <a:t>Python profile template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Create a new </a:t>
            </a: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9"/>
              </a:rPr>
              <a:t>profile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with a curated set of extensions, settings, and snippets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0"/>
              </a:rPr>
              <a:t>Editing code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Learn about autocomplete, IntelliSense, formatting, and refactoring for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1"/>
              </a:rPr>
              <a:t>Linting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Enable, configure, and apply a variety of Python linters.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2"/>
              </a:rPr>
              <a:t>Debugging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Learn to debug Python both locally and remotely.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3"/>
              </a:rPr>
              <a:t>Testing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Configure test environments and discover, run, and debug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4"/>
              </a:rPr>
              <a:t>Settings reference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Explore the full range of Python-related settings in VS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5"/>
              </a:rPr>
              <a:t>Deploy Python to Azure App Service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6"/>
              </a:rPr>
              <a:t>Deploy Python to Container Apps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</p:txBody>
      </p: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6277962" y="2592184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25801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06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A. repl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9ECB7-F239-4712-A92D-4A09C5BD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9" y="740052"/>
            <a:ext cx="4440982" cy="13731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1B9E8-830C-4944-B796-38606065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11" y="2724791"/>
            <a:ext cx="994883" cy="8345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1007B079-8A96-4719-97F6-266D00F1D194}"/>
              </a:ext>
            </a:extLst>
          </p:cNvPr>
          <p:cNvSpPr/>
          <p:nvPr/>
        </p:nvSpPr>
        <p:spPr>
          <a:xfrm>
            <a:off x="289995" y="2724791"/>
            <a:ext cx="13290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underscore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865573-AFF4-4619-A109-AC777EFB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627" y="4087397"/>
            <a:ext cx="5873541" cy="10254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Arrow: Right 5">
            <a:extLst>
              <a:ext uri="{FF2B5EF4-FFF2-40B4-BE49-F238E27FC236}">
                <a16:creationId xmlns:a16="http://schemas.microsoft.com/office/drawing/2014/main" id="{DB290FA6-D707-4A2F-96D5-634CFD926AF2}"/>
              </a:ext>
            </a:extLst>
          </p:cNvPr>
          <p:cNvSpPr/>
          <p:nvPr/>
        </p:nvSpPr>
        <p:spPr>
          <a:xfrm>
            <a:off x="289995" y="4132107"/>
            <a:ext cx="9106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5CDE25F4-BE87-4205-9E2A-02210C907FAC}"/>
              </a:ext>
            </a:extLst>
          </p:cNvPr>
          <p:cNvSpPr/>
          <p:nvPr/>
        </p:nvSpPr>
        <p:spPr>
          <a:xfrm>
            <a:off x="317430" y="5406817"/>
            <a:ext cx="60926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exit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FE03BA9-A8AA-4298-BEF4-ECCA937E68E5}"/>
              </a:ext>
            </a:extLst>
          </p:cNvPr>
          <p:cNvSpPr/>
          <p:nvPr/>
        </p:nvSpPr>
        <p:spPr>
          <a:xfrm>
            <a:off x="926697" y="5390694"/>
            <a:ext cx="1385563" cy="442035"/>
          </a:xfrm>
          <a:prstGeom prst="wedgeRectCallout">
            <a:avLst>
              <a:gd name="adj1" fmla="val 10992"/>
              <a:gd name="adj2" fmla="val -175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exit() 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Ctrl-Z plus Return</a:t>
            </a:r>
          </a:p>
        </p:txBody>
      </p:sp>
    </p:spTree>
    <p:extLst>
      <p:ext uri="{BB962C8B-B14F-4D97-AF65-F5344CB8AC3E}">
        <p14:creationId xmlns:p14="http://schemas.microsoft.com/office/powerpoint/2010/main" val="272384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983061-6D8B-4E8A-8049-3782242288BB}"/>
              </a:ext>
            </a:extLst>
          </p:cNvPr>
          <p:cNvSpPr/>
          <p:nvPr/>
        </p:nvSpPr>
        <p:spPr>
          <a:xfrm>
            <a:off x="4168850" y="765155"/>
            <a:ext cx="251307" cy="2105005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B399EB-4CE7-43AC-92A0-2703902408BF}"/>
              </a:ext>
            </a:extLst>
          </p:cNvPr>
          <p:cNvSpPr/>
          <p:nvPr/>
        </p:nvSpPr>
        <p:spPr>
          <a:xfrm>
            <a:off x="610339" y="953091"/>
            <a:ext cx="251307" cy="1581522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9554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491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version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BF072C9-D209-4B6A-A231-7D9805AE7EFA}"/>
              </a:ext>
            </a:extLst>
          </p:cNvPr>
          <p:cNvSpPr/>
          <p:nvPr/>
        </p:nvSpPr>
        <p:spPr>
          <a:xfrm>
            <a:off x="1210545" y="749866"/>
            <a:ext cx="57604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3.12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F911059-68E6-4B8A-A3C9-2F2E5F1DEADD}"/>
              </a:ext>
            </a:extLst>
          </p:cNvPr>
          <p:cNvSpPr/>
          <p:nvPr/>
        </p:nvSpPr>
        <p:spPr>
          <a:xfrm>
            <a:off x="1162813" y="1518462"/>
            <a:ext cx="2028367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2.x and 3.x: language syntax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D770E6-315B-46C2-9504-10509E8D84A9}"/>
              </a:ext>
            </a:extLst>
          </p:cNvPr>
          <p:cNvGrpSpPr/>
          <p:nvPr/>
        </p:nvGrpSpPr>
        <p:grpSpPr>
          <a:xfrm>
            <a:off x="774587" y="1123950"/>
            <a:ext cx="1187255" cy="299662"/>
            <a:chOff x="1643297" y="4045816"/>
            <a:chExt cx="1187255" cy="299662"/>
          </a:xfrm>
        </p:grpSpPr>
        <p:sp>
          <p:nvSpPr>
            <p:cNvPr id="13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04EDEE34-D2FC-43BD-97EF-8EB3DB0F3CEF}"/>
                </a:ext>
              </a:extLst>
            </p:cNvPr>
            <p:cNvSpPr txBox="1"/>
            <p:nvPr/>
          </p:nvSpPr>
          <p:spPr>
            <a:xfrm>
              <a:off x="1980063" y="4103314"/>
              <a:ext cx="85048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C:\Python312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4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4C34C3B9-3004-408B-B989-B5D81E3AD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E9C0941-BBD9-45C6-A58B-558FCEAD2C9E}"/>
              </a:ext>
            </a:extLst>
          </p:cNvPr>
          <p:cNvSpPr/>
          <p:nvPr/>
        </p:nvSpPr>
        <p:spPr>
          <a:xfrm>
            <a:off x="838805" y="1511321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7EB701B-D86E-41A0-B4D8-F1EAFD978EE4}"/>
              </a:ext>
            </a:extLst>
          </p:cNvPr>
          <p:cNvSpPr/>
          <p:nvPr/>
        </p:nvSpPr>
        <p:spPr>
          <a:xfrm>
            <a:off x="1151392" y="2024781"/>
            <a:ext cx="170776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packages compatibility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C37C95-959B-41D9-957D-A4671BAF218B}"/>
              </a:ext>
            </a:extLst>
          </p:cNvPr>
          <p:cNvSpPr/>
          <p:nvPr/>
        </p:nvSpPr>
        <p:spPr>
          <a:xfrm>
            <a:off x="838805" y="2005591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B7214B-2888-45EA-8FDC-F120C3AA5A7F}"/>
              </a:ext>
            </a:extLst>
          </p:cNvPr>
          <p:cNvSpPr/>
          <p:nvPr/>
        </p:nvSpPr>
        <p:spPr>
          <a:xfrm>
            <a:off x="3904909" y="755886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4365551" y="740052"/>
            <a:ext cx="1466873" cy="246221"/>
            <a:chOff x="5881666" y="1565584"/>
            <a:chExt cx="146687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3324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python package index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12DB717-46DB-4194-AC18-7B23FEA638F7}"/>
              </a:ext>
            </a:extLst>
          </p:cNvPr>
          <p:cNvSpPr/>
          <p:nvPr/>
        </p:nvSpPr>
        <p:spPr>
          <a:xfrm>
            <a:off x="4403672" y="1022037"/>
            <a:ext cx="70909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search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089E00-2EF6-431D-8E62-157F95555F30}"/>
              </a:ext>
            </a:extLst>
          </p:cNvPr>
          <p:cNvGrpSpPr/>
          <p:nvPr/>
        </p:nvGrpSpPr>
        <p:grpSpPr>
          <a:xfrm>
            <a:off x="4377442" y="1336145"/>
            <a:ext cx="681402" cy="246221"/>
            <a:chOff x="5881666" y="1565584"/>
            <a:chExt cx="681402" cy="246221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985AC296-F78E-4B5D-A931-255940D64001}"/>
                </a:ext>
              </a:extLst>
            </p:cNvPr>
            <p:cNvSpPr/>
            <p:nvPr/>
          </p:nvSpPr>
          <p:spPr>
            <a:xfrm>
              <a:off x="6016123" y="156558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numpy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32CF1333-1997-467D-B7B6-FCDC13AF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3201F-F6E8-4F19-8605-9A83C124D5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3386" y="1713504"/>
            <a:ext cx="905895" cy="8649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0" name="Retângulo 20">
            <a:extLst>
              <a:ext uri="{FF2B5EF4-FFF2-40B4-BE49-F238E27FC236}">
                <a16:creationId xmlns:a16="http://schemas.microsoft.com/office/drawing/2014/main" id="{D6A6D418-E4A6-4105-8D6D-14DD3EC5E3CB}"/>
              </a:ext>
            </a:extLst>
          </p:cNvPr>
          <p:cNvSpPr/>
          <p:nvPr/>
        </p:nvSpPr>
        <p:spPr>
          <a:xfrm>
            <a:off x="4455551" y="2435439"/>
            <a:ext cx="622036" cy="1429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graphical timeline of Python history">
            <a:extLst>
              <a:ext uri="{FF2B5EF4-FFF2-40B4-BE49-F238E27FC236}">
                <a16:creationId xmlns:a16="http://schemas.microsoft.com/office/drawing/2014/main" id="{FC8FE0EB-9E6D-4F65-9CEE-14B62444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30" y="809519"/>
            <a:ext cx="3183270" cy="37758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26F00B2-D63F-4A08-862D-A73D440D1117}"/>
              </a:ext>
            </a:extLst>
          </p:cNvPr>
          <p:cNvGrpSpPr/>
          <p:nvPr/>
        </p:nvGrpSpPr>
        <p:grpSpPr>
          <a:xfrm>
            <a:off x="7052407" y="4681653"/>
            <a:ext cx="2517692" cy="289586"/>
            <a:chOff x="5881666" y="1590687"/>
            <a:chExt cx="2517692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5AC1A031-898B-41A6-94E4-1F12E1F081F0}"/>
                </a:ext>
              </a:extLst>
            </p:cNvPr>
            <p:cNvSpPr/>
            <p:nvPr/>
          </p:nvSpPr>
          <p:spPr>
            <a:xfrm>
              <a:off x="6081095" y="1603274"/>
              <a:ext cx="23182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python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tutorial/Why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learn 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41C0ED7-1228-4572-997B-CA07A3423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09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0ADEFE-8D1A-4043-900D-D4580D38DAF5}"/>
              </a:ext>
            </a:extLst>
          </p:cNvPr>
          <p:cNvSpPr/>
          <p:nvPr/>
        </p:nvSpPr>
        <p:spPr>
          <a:xfrm>
            <a:off x="1179805" y="718636"/>
            <a:ext cx="251307" cy="554314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0053D2-858E-4330-A633-EA1DF7E33EB1}"/>
              </a:ext>
            </a:extLst>
          </p:cNvPr>
          <p:cNvSpPr/>
          <p:nvPr/>
        </p:nvSpPr>
        <p:spPr>
          <a:xfrm>
            <a:off x="1351232" y="1915963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0548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vsCode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381018" y="713733"/>
            <a:ext cx="2358143" cy="246221"/>
            <a:chOff x="5881666" y="1565584"/>
            <a:chExt cx="235814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22236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Getting Started with Python in VS 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9" name="Arrow: Right 5">
            <a:extLst>
              <a:ext uri="{FF2B5EF4-FFF2-40B4-BE49-F238E27FC236}">
                <a16:creationId xmlns:a16="http://schemas.microsoft.com/office/drawing/2014/main" id="{A23D877F-1BDD-40E4-B77F-1F6CC5E041D9}"/>
              </a:ext>
            </a:extLst>
          </p:cNvPr>
          <p:cNvSpPr/>
          <p:nvPr/>
        </p:nvSpPr>
        <p:spPr>
          <a:xfrm>
            <a:off x="261441" y="1952791"/>
            <a:ext cx="117352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extension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645F4F-85BC-4F1A-B627-E314D0D1088B}"/>
              </a:ext>
            </a:extLst>
          </p:cNvPr>
          <p:cNvGrpSpPr/>
          <p:nvPr/>
        </p:nvGrpSpPr>
        <p:grpSpPr>
          <a:xfrm>
            <a:off x="1561018" y="1968179"/>
            <a:ext cx="968340" cy="265467"/>
            <a:chOff x="5881666" y="1565584"/>
            <a:chExt cx="968340" cy="246221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749F389E-9EDD-417B-B2FF-25C3BC266FC4}"/>
                </a:ext>
              </a:extLst>
            </p:cNvPr>
            <p:cNvSpPr/>
            <p:nvPr/>
          </p:nvSpPr>
          <p:spPr>
            <a:xfrm>
              <a:off x="6016123" y="1565584"/>
              <a:ext cx="8338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marketplace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11A69102-6E75-4875-ADE9-13B6A082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43AB9C7-D808-4444-AA49-C975DFC24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450" y="2554963"/>
            <a:ext cx="3771482" cy="7466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66A2389-B281-47C5-B957-408E78C73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450" y="3781961"/>
            <a:ext cx="3204060" cy="8630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BA49BAF-85C4-40DB-860C-7FEBCCD0F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728" y="3766929"/>
            <a:ext cx="5537860" cy="4393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E38A9C-7E66-4C93-8808-D87761164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450" y="5716119"/>
            <a:ext cx="5162661" cy="6441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Arrow: Right 5">
            <a:extLst>
              <a:ext uri="{FF2B5EF4-FFF2-40B4-BE49-F238E27FC236}">
                <a16:creationId xmlns:a16="http://schemas.microsoft.com/office/drawing/2014/main" id="{762A5F4D-4BE4-4F92-8CEB-854FBD51C471}"/>
              </a:ext>
            </a:extLst>
          </p:cNvPr>
          <p:cNvSpPr/>
          <p:nvPr/>
        </p:nvSpPr>
        <p:spPr>
          <a:xfrm>
            <a:off x="261441" y="5717114"/>
            <a:ext cx="14235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data science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28AEFA-12EC-4F82-B98F-AE57DEF2D2B1}"/>
              </a:ext>
            </a:extLst>
          </p:cNvPr>
          <p:cNvGrpSpPr/>
          <p:nvPr/>
        </p:nvGrpSpPr>
        <p:grpSpPr>
          <a:xfrm>
            <a:off x="1381018" y="993636"/>
            <a:ext cx="1237644" cy="246221"/>
            <a:chOff x="5881666" y="1565584"/>
            <a:chExt cx="1237644" cy="246221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A47571B1-148B-44D8-B560-E474FEC03538}"/>
                </a:ext>
              </a:extLst>
            </p:cNvPr>
            <p:cNvSpPr/>
            <p:nvPr/>
          </p:nvSpPr>
          <p:spPr>
            <a:xfrm>
              <a:off x="6016123" y="1565584"/>
              <a:ext cx="11031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python-in-vsCode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9FA126DA-F654-477A-93CB-7FCE28D3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0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8434C3E-A8E1-4824-9D3E-C712BB211818}"/>
              </a:ext>
            </a:extLst>
          </p:cNvPr>
          <p:cNvSpPr txBox="1"/>
          <p:nvPr/>
        </p:nvSpPr>
        <p:spPr>
          <a:xfrm>
            <a:off x="914400" y="740052"/>
            <a:ext cx="6096000" cy="5078313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+mj-lt"/>
              </a:rPr>
              <a:t>The Best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+mj-lt"/>
              </a:rPr>
              <a:t>VSCode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+mj-lt"/>
              </a:rPr>
              <a:t> Python Extensions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Python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You at least want to install the official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 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extension for Python programming. It offers many features you’ll need, like IntelliSense, linting, debugging, code navigation, code formatting, refactoring, variable explorer, test explorer, snippets, and more. You’ll automatically get the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Pylance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 plugin when you install this plugin.</a:t>
            </a:r>
          </a:p>
          <a:p>
            <a:pPr algn="l"/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Sonarlint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Sonarlint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plugin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detects common mistakes and bugs. It detects many security and code quality issues and has saved me more than once. I highly recommend it. It’s not just for Python but also supports common languages like Java, JavaScript, TypeScript, PHP, and more.</a:t>
            </a:r>
          </a:p>
          <a:p>
            <a:pPr algn="l"/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MagicPython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MagicPython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is a cutting-edge version of the default Python syntax highlighter in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VSCode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. You don’t 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+mj-lt"/>
              </a:rPr>
              <a:t>need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it unless you use cutting-edge Python versions, but I always install it just to be sure.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Python Indent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Indent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plugin helps you indent your code, especially when creating complex data structures between bracket pairs. E.g., when you create large nested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, big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dictionaries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, etcetera.</a:t>
            </a:r>
          </a:p>
          <a:p>
            <a:pPr algn="l"/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autoDocstring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autoDocstring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helps you quickly generate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docstring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snippets.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Visual Studio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IntelliCode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Intellicode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is a smart, AI-assisted code completion extension built by Microsoft. It supports Python, Java, JavaScript, and TypeScript. Changes are you already have this installed, though!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Python Extension Pack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If you want to get a nice selection quickly, you can also install the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Extension Pack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. I personally prefer to pick my own selection since packs like these may change their selection of extensions at any moment and perhaps add things I don’t want.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592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extensions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604EAF-F1AF-4CCE-A1D4-507E09FEAD34}"/>
              </a:ext>
            </a:extLst>
          </p:cNvPr>
          <p:cNvGrpSpPr/>
          <p:nvPr/>
        </p:nvGrpSpPr>
        <p:grpSpPr>
          <a:xfrm>
            <a:off x="5164600" y="5973155"/>
            <a:ext cx="2020056" cy="289586"/>
            <a:chOff x="5881666" y="1590687"/>
            <a:chExt cx="2020056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CFB0FFF-6E8D-4150-8155-6A5CDA3F8671}"/>
                </a:ext>
              </a:extLst>
            </p:cNvPr>
            <p:cNvSpPr/>
            <p:nvPr/>
          </p:nvSpPr>
          <p:spPr>
            <a:xfrm>
              <a:off x="6081095" y="1603274"/>
              <a:ext cx="18206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vscode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-python-extensions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39B344B-3DA8-4352-A480-A0E1B724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3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768118-27C2-73EA-91E1-23B9B25297DA}"/>
              </a:ext>
            </a:extLst>
          </p:cNvPr>
          <p:cNvSpPr/>
          <p:nvPr/>
        </p:nvSpPr>
        <p:spPr>
          <a:xfrm>
            <a:off x="933791" y="24294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750"/>
            <a:ext cx="11550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management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84884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04EC1788-8504-471B-B749-409706E978E9}"/>
              </a:ext>
            </a:extLst>
          </p:cNvPr>
          <p:cNvSpPr/>
          <p:nvPr/>
        </p:nvSpPr>
        <p:spPr>
          <a:xfrm>
            <a:off x="283846" y="29311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9CFBA028-41F1-B2E9-BD91-F45F37DE32C9}"/>
              </a:ext>
            </a:extLst>
          </p:cNvPr>
          <p:cNvSpPr/>
          <p:nvPr/>
        </p:nvSpPr>
        <p:spPr>
          <a:xfrm>
            <a:off x="1126803" y="316896"/>
            <a:ext cx="112222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packages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035279E-9369-F9FB-B8F5-C1DB694C1439}"/>
              </a:ext>
            </a:extLst>
          </p:cNvPr>
          <p:cNvSpPr/>
          <p:nvPr/>
        </p:nvSpPr>
        <p:spPr>
          <a:xfrm>
            <a:off x="2159263" y="316896"/>
            <a:ext cx="500705" cy="257369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C000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pip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C4BE8AB-404A-B18B-1C03-4F243A7F692F}"/>
              </a:ext>
            </a:extLst>
          </p:cNvPr>
          <p:cNvSpPr/>
          <p:nvPr/>
        </p:nvSpPr>
        <p:spPr>
          <a:xfrm>
            <a:off x="1136495" y="846217"/>
            <a:ext cx="156145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environments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B3C3DA1-48C2-44FD-D854-CFDD0F319ABC}"/>
              </a:ext>
            </a:extLst>
          </p:cNvPr>
          <p:cNvSpPr/>
          <p:nvPr/>
        </p:nvSpPr>
        <p:spPr>
          <a:xfrm>
            <a:off x="2599054" y="856031"/>
            <a:ext cx="1945011" cy="626701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noProof="1">
                <a:solidFill>
                  <a:prstClr val="white"/>
                </a:solidFill>
                <a:latin typeface="Consolas" panose="020B0609020204030204" pitchFamily="49" charset="0"/>
              </a:rPr>
              <a:t>python -m </a:t>
            </a:r>
            <a:r>
              <a:rPr lang="en-US" sz="1200" b="1" noProof="1">
                <a:solidFill>
                  <a:srgbClr val="FFC000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venv</a:t>
            </a:r>
            <a:r>
              <a:rPr lang="en-US" sz="1200" noProof="1">
                <a:solidFill>
                  <a:prstClr val="white"/>
                </a:solidFill>
                <a:latin typeface="Consolas" panose="020B0609020204030204" pitchFamily="49" charset="0"/>
              </a:rPr>
              <a:t> .venv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endParaRPr lang="en-US" sz="1200" noProof="1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b="1" noProof="1">
                <a:solidFill>
                  <a:srgbClr val="FFC000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virtualenv</a:t>
            </a:r>
            <a:r>
              <a:rPr lang="en-US" sz="1200" noProof="1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584C828-0C78-2F1C-2654-2B097F244A90}"/>
              </a:ext>
            </a:extLst>
          </p:cNvPr>
          <p:cNvSpPr/>
          <p:nvPr/>
        </p:nvSpPr>
        <p:spPr>
          <a:xfrm>
            <a:off x="4661410" y="846217"/>
            <a:ext cx="2214956" cy="626701"/>
          </a:xfrm>
          <a:prstGeom prst="wedgeRectCallout">
            <a:avLst>
              <a:gd name="adj1" fmla="val -58510"/>
              <a:gd name="adj2" fmla="val -3032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noProof="1">
                <a:solidFill>
                  <a:prstClr val="white"/>
                </a:solidFill>
                <a:latin typeface="Calibri Light" panose="020F0302020204030204"/>
              </a:rPr>
              <a:t>`venv` and `virtualenv` are both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noProof="1">
                <a:solidFill>
                  <a:prstClr val="white"/>
                </a:solidFill>
                <a:latin typeface="Calibri Light" panose="020F0302020204030204"/>
              </a:rPr>
              <a:t>tools used to create 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noProof="1">
                <a:solidFill>
                  <a:prstClr val="white"/>
                </a:solidFill>
                <a:latin typeface="Calibri Light" panose="020F0302020204030204"/>
              </a:rPr>
              <a:t>environments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3A57F0-B99D-4AA2-AC5A-AF3CE38AF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93041"/>
              </p:ext>
            </p:extLst>
          </p:nvPr>
        </p:nvGraphicFramePr>
        <p:xfrm>
          <a:off x="2608178" y="1733005"/>
          <a:ext cx="4685258" cy="1640160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635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362574">
                  <a:extLst>
                    <a:ext uri="{9D8B030D-6E8A-4147-A177-3AD203B41FA5}">
                      <a16:colId xmlns:a16="http://schemas.microsoft.com/office/drawing/2014/main" val="685951630"/>
                    </a:ext>
                  </a:extLst>
                </a:gridCol>
                <a:gridCol w="1674804">
                  <a:extLst>
                    <a:ext uri="{9D8B030D-6E8A-4147-A177-3AD203B41FA5}">
                      <a16:colId xmlns:a16="http://schemas.microsoft.com/office/drawing/2014/main" val="218214065"/>
                    </a:ext>
                  </a:extLst>
                </a:gridCol>
                <a:gridCol w="1647880">
                  <a:extLst>
                    <a:ext uri="{9D8B030D-6E8A-4147-A177-3AD203B41FA5}">
                      <a16:colId xmlns:a16="http://schemas.microsoft.com/office/drawing/2014/main" val="4250802060"/>
                    </a:ext>
                  </a:extLst>
                </a:gridCol>
              </a:tblGrid>
              <a:tr h="206598">
                <a:tc>
                  <a:txBody>
                    <a:bodyPr/>
                    <a:lstStyle/>
                    <a:p>
                      <a:pPr algn="ctr"/>
                      <a:endParaRPr lang="en-US" sz="1200" noProof="0" dirty="0"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+mj-lt"/>
                        </a:rPr>
                        <a:t>venv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 err="1">
                          <a:latin typeface="+mj-lt"/>
                        </a:rPr>
                        <a:t>virtualenv</a:t>
                      </a:r>
                      <a:endParaRPr lang="en-US" sz="1200" noProof="0" dirty="0"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49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prstClr val="white"/>
                          </a:solidFill>
                          <a:latin typeface="+mj-lt"/>
                        </a:rPr>
                        <a:t>Built-in vs. External</a:t>
                      </a:r>
                      <a:endParaRPr lang="en-US" sz="1200" noProof="0" dirty="0"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prstClr val="white"/>
                          </a:solidFill>
                          <a:latin typeface="Calibri Light" panose="020F0302020204030204"/>
                        </a:rPr>
                        <a:t>is a module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prstClr val="white"/>
                          </a:solidFill>
                          <a:latin typeface="Calibri Light" panose="020F0302020204030204"/>
                        </a:rPr>
                        <a:t>comes with Python 3.3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prstClr val="white"/>
                          </a:solidFill>
                          <a:latin typeface="Calibri Light" panose="020F0302020204030204"/>
                        </a:rPr>
                        <a:t>built into Python  </a:t>
                      </a:r>
                      <a:endParaRPr lang="en-US" sz="1200" noProof="0" dirty="0"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prstClr val="white"/>
                          </a:solidFill>
                          <a:latin typeface="Calibri Light" panose="020F0302020204030204"/>
                        </a:rPr>
                        <a:t>separate package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prstClr val="white"/>
                          </a:solidFill>
                          <a:latin typeface="Calibri Light" panose="020F0302020204030204"/>
                        </a:rPr>
                        <a:t>need to install</a:t>
                      </a:r>
                      <a:endParaRPr lang="en-US" sz="1200" noProof="0" dirty="0"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703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prstClr val="white"/>
                          </a:solidFill>
                          <a:latin typeface="+mj-lt"/>
                        </a:rPr>
                        <a:t>Python version</a:t>
                      </a:r>
                      <a:endParaRPr lang="en-US" sz="1200" noProof="0" dirty="0"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System python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specify python version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688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System Site Packages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no access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can be configured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400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prstClr val="white"/>
                          </a:solidFill>
                          <a:latin typeface="Calibri Light" panose="020F0302020204030204"/>
                        </a:rPr>
                        <a:t>Legacy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prstClr val="white"/>
                          </a:solidFill>
                          <a:latin typeface="Calibri Light" panose="020F0302020204030204"/>
                        </a:rPr>
                        <a:t>&gt; Python 3.3 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prstClr val="white"/>
                          </a:solidFill>
                          <a:latin typeface="Calibri Light" panose="020F0302020204030204"/>
                        </a:rPr>
                        <a:t>better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9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1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2091F8-37E5-6B72-42AE-BFEB3C52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F130213-1DA3-53F0-4A81-122A514C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98751"/>
              </p:ext>
            </p:extLst>
          </p:nvPr>
        </p:nvGraphicFramePr>
        <p:xfrm>
          <a:off x="961997" y="293116"/>
          <a:ext cx="6787679" cy="2332800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635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362574">
                  <a:extLst>
                    <a:ext uri="{9D8B030D-6E8A-4147-A177-3AD203B41FA5}">
                      <a16:colId xmlns:a16="http://schemas.microsoft.com/office/drawing/2014/main" val="685951630"/>
                    </a:ext>
                  </a:extLst>
                </a:gridCol>
                <a:gridCol w="3777225">
                  <a:extLst>
                    <a:ext uri="{9D8B030D-6E8A-4147-A177-3AD203B41FA5}">
                      <a16:colId xmlns:a16="http://schemas.microsoft.com/office/drawing/2014/main" val="218214065"/>
                    </a:ext>
                  </a:extLst>
                </a:gridCol>
                <a:gridCol w="1647880">
                  <a:extLst>
                    <a:ext uri="{9D8B030D-6E8A-4147-A177-3AD203B41FA5}">
                      <a16:colId xmlns:a16="http://schemas.microsoft.com/office/drawing/2014/main" val="4250802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200" noProof="0" dirty="0"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+mj-lt"/>
                          <a:hlinkClick r:id="rId2"/>
                        </a:rPr>
                        <a:t>pipenv</a:t>
                      </a:r>
                      <a:r>
                        <a:rPr lang="en-US" sz="1200" noProof="0" dirty="0">
                          <a:latin typeface="+mj-lt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>
                          <a:latin typeface="+mj-lt"/>
                        </a:rPr>
                        <a:t>poetry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environments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prstClr val="white"/>
                          </a:solidFill>
                          <a:latin typeface="+mj-lt"/>
                        </a:rPr>
                        <a:t>automatically</a:t>
                      </a:r>
                      <a:endParaRPr lang="en-US" sz="1200" noProof="0" dirty="0"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70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dependency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  <a:hlinkClick r:id="rId3"/>
                        </a:rPr>
                        <a:t>Pipfile</a:t>
                      </a:r>
                      <a:endParaRPr lang="en-US" sz="1200" kern="1200" noProof="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268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locking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Pipfile.lock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740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dev/prod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prstClr val="white"/>
                          </a:solidFill>
                          <a:latin typeface="+mj-lt"/>
                        </a:rPr>
                        <a:t>yes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98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folder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&lt;user folder&gt;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066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commands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install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pip    install --user pipenv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packages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pipenv install &lt;package</a:t>
                      </a:r>
                      <a:r>
                        <a:rPr lang="en-US" sz="1200" baseline="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name&gt;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activate: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  pipenv shell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noProof="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Consolas" panose="020B0609020204030204" pitchFamily="49" charset="0"/>
                        </a:rPr>
                        <a:t>deactivate: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exit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3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1330F1D-E68D-F352-A3EF-CBDF52BFB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7750"/>
            <a:ext cx="71699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tools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A9DDF-FD01-209D-0909-ED97FF9EC001}"/>
              </a:ext>
            </a:extLst>
          </p:cNvPr>
          <p:cNvSpPr/>
          <p:nvPr/>
        </p:nvSpPr>
        <p:spPr>
          <a:xfrm>
            <a:off x="180000" y="84884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08E5230E-2769-E59C-9AC8-D2F6ED58D5DF}"/>
              </a:ext>
            </a:extLst>
          </p:cNvPr>
          <p:cNvSpPr/>
          <p:nvPr/>
        </p:nvSpPr>
        <p:spPr>
          <a:xfrm>
            <a:off x="283846" y="29311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51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E34E5-C252-490C-4AA3-CEB46B824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35D-91DA-D06C-07F6-373D27EE1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0227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5615F-7600-8745-B8B9-3FD829F725AF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2F3F76D6-DF3E-17FD-A21D-C269058B56F3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7E6D19-9E7E-E64D-9BA8-70947A210C23}"/>
              </a:ext>
            </a:extLst>
          </p:cNvPr>
          <p:cNvGrpSpPr/>
          <p:nvPr/>
        </p:nvGrpSpPr>
        <p:grpSpPr>
          <a:xfrm>
            <a:off x="1268850" y="755440"/>
            <a:ext cx="1729766" cy="246221"/>
            <a:chOff x="5881666" y="1565584"/>
            <a:chExt cx="1729766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B232BC0F-908A-4B71-1DFE-D56DE4C3ECCD}"/>
                </a:ext>
              </a:extLst>
            </p:cNvPr>
            <p:cNvSpPr/>
            <p:nvPr/>
          </p:nvSpPr>
          <p:spPr>
            <a:xfrm>
              <a:off x="6016123" y="1565584"/>
              <a:ext cx="15953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 virtual environment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6BC6537-0BD0-35F5-15D7-8E2A0AC3B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026" name="Picture 2" descr="Create Environment dropdown">
            <a:extLst>
              <a:ext uri="{FF2B5EF4-FFF2-40B4-BE49-F238E27FC236}">
                <a16:creationId xmlns:a16="http://schemas.microsoft.com/office/drawing/2014/main" id="{38F241CB-C3A3-4DEB-4980-F807BA698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3" y="2289804"/>
            <a:ext cx="4814578" cy="6453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32B7A-D1DA-3266-AB01-6241813A20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" r="49989"/>
          <a:stretch/>
        </p:blipFill>
        <p:spPr>
          <a:xfrm>
            <a:off x="579513" y="1170493"/>
            <a:ext cx="3420000" cy="3306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1ABB5B-0DA1-352F-EA7D-099D546430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96" r="593"/>
          <a:stretch/>
        </p:blipFill>
        <p:spPr>
          <a:xfrm>
            <a:off x="579513" y="1705107"/>
            <a:ext cx="3420000" cy="3306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8480E5CA-4D1D-4E6A-AD17-B4230823C336}"/>
              </a:ext>
            </a:extLst>
          </p:cNvPr>
          <p:cNvSpPr/>
          <p:nvPr/>
        </p:nvSpPr>
        <p:spPr>
          <a:xfrm>
            <a:off x="1313750" y="3505117"/>
            <a:ext cx="2222972" cy="257369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CREATE VENV.UPGRADE PIP FAILED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1CB240B5-8A5C-9420-E47A-216CF955FC81}"/>
              </a:ext>
            </a:extLst>
          </p:cNvPr>
          <p:cNvSpPr/>
          <p:nvPr/>
        </p:nvSpPr>
        <p:spPr>
          <a:xfrm>
            <a:off x="297307" y="3300308"/>
            <a:ext cx="11060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BAD33D6C-20A6-D30D-E936-B1EE2672AE3D}"/>
              </a:ext>
            </a:extLst>
          </p:cNvPr>
          <p:cNvSpPr/>
          <p:nvPr/>
        </p:nvSpPr>
        <p:spPr>
          <a:xfrm>
            <a:off x="1313750" y="3906677"/>
            <a:ext cx="2406675" cy="44203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run command in folder: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prstClr val="white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python -m venv .venv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5" name="Explosion: 14 Points 34">
            <a:extLst>
              <a:ext uri="{FF2B5EF4-FFF2-40B4-BE49-F238E27FC236}">
                <a16:creationId xmlns:a16="http://schemas.microsoft.com/office/drawing/2014/main" id="{EE4391C2-164D-7577-AD3E-F8DCDB235A1B}"/>
              </a:ext>
            </a:extLst>
          </p:cNvPr>
          <p:cNvSpPr/>
          <p:nvPr/>
        </p:nvSpPr>
        <p:spPr>
          <a:xfrm>
            <a:off x="2238845" y="4332488"/>
            <a:ext cx="162559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FB473016-D492-0996-C858-878D18F39ACA}"/>
              </a:ext>
            </a:extLst>
          </p:cNvPr>
          <p:cNvSpPr/>
          <p:nvPr/>
        </p:nvSpPr>
        <p:spPr>
          <a:xfrm>
            <a:off x="6635347" y="740052"/>
            <a:ext cx="2413344" cy="1180699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once you activate an environment, 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any packages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you then install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are isolated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other environments,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F14ED36B-A83E-5303-6756-CD5D130D0853}"/>
              </a:ext>
            </a:extLst>
          </p:cNvPr>
          <p:cNvSpPr/>
          <p:nvPr/>
        </p:nvSpPr>
        <p:spPr>
          <a:xfrm>
            <a:off x="6635347" y="2035780"/>
            <a:ext cx="2929126" cy="136536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including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global interpreter environment,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reducing many complications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that can arise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1543050" lvl="3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conflicting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package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B2689-C9F8-45FC-98DC-FC9EFF3F6BDC}"/>
              </a:ext>
            </a:extLst>
          </p:cNvPr>
          <p:cNvSpPr/>
          <p:nvPr/>
        </p:nvSpPr>
        <p:spPr>
          <a:xfrm>
            <a:off x="5816920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EF314CC8-4133-1294-C32D-590FB4639863}"/>
              </a:ext>
            </a:extLst>
          </p:cNvPr>
          <p:cNvSpPr/>
          <p:nvPr/>
        </p:nvSpPr>
        <p:spPr>
          <a:xfrm>
            <a:off x="5933299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66178-C239-8E74-7DD1-3A67AE8DF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936" y="3668321"/>
            <a:ext cx="4922998" cy="12201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076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A3A1B5-6662-4918-84C6-C8F0A10D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81" y="2008612"/>
            <a:ext cx="4629379" cy="12314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5431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pipenv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816328" cy="246221"/>
            <a:chOff x="5881666" y="1565584"/>
            <a:chExt cx="1816328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6818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virtual-environments/pipenv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20DF7DFC-67EB-4F3E-95F7-8E13A8E42D47}"/>
              </a:ext>
            </a:extLst>
          </p:cNvPr>
          <p:cNvSpPr/>
          <p:nvPr/>
        </p:nvSpPr>
        <p:spPr>
          <a:xfrm>
            <a:off x="284535" y="2003293"/>
            <a:ext cx="81124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graph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2C58C4F-2414-4EC7-BF5F-EB9FACCA6CFA}"/>
              </a:ext>
            </a:extLst>
          </p:cNvPr>
          <p:cNvSpPr/>
          <p:nvPr/>
        </p:nvSpPr>
        <p:spPr>
          <a:xfrm>
            <a:off x="3121658" y="4723900"/>
            <a:ext cx="962370" cy="626701"/>
          </a:xfrm>
          <a:prstGeom prst="wedgeRectCallout">
            <a:avLst>
              <a:gd name="adj1" fmla="val -37417"/>
              <a:gd name="adj2" fmla="val -73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any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18EEB27-3C0F-47B3-AB71-0F9485F103EF}"/>
              </a:ext>
            </a:extLst>
          </p:cNvPr>
          <p:cNvSpPr/>
          <p:nvPr/>
        </p:nvSpPr>
        <p:spPr>
          <a:xfrm>
            <a:off x="4542854" y="4678971"/>
            <a:ext cx="2265611" cy="1180699"/>
          </a:xfrm>
          <a:prstGeom prst="wedgeRectCallout">
            <a:avLst>
              <a:gd name="adj1" fmla="val -27734"/>
              <a:gd name="adj2" fmla="val -6181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virtual environment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information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Pipfile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6D925FC-629C-491E-A534-75E30BAAB8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18"/>
          <a:stretch/>
        </p:blipFill>
        <p:spPr>
          <a:xfrm>
            <a:off x="1095781" y="3534539"/>
            <a:ext cx="7840133" cy="93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9" name="Arrow: Right 5">
            <a:extLst>
              <a:ext uri="{FF2B5EF4-FFF2-40B4-BE49-F238E27FC236}">
                <a16:creationId xmlns:a16="http://schemas.microsoft.com/office/drawing/2014/main" id="{348E8A31-A310-469D-BB5A-07FD69A67A3E}"/>
              </a:ext>
            </a:extLst>
          </p:cNvPr>
          <p:cNvSpPr/>
          <p:nvPr/>
        </p:nvSpPr>
        <p:spPr>
          <a:xfrm>
            <a:off x="274917" y="3519789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  <p:sp>
        <p:nvSpPr>
          <p:cNvPr id="41" name="Arrow: Right 5">
            <a:extLst>
              <a:ext uri="{FF2B5EF4-FFF2-40B4-BE49-F238E27FC236}">
                <a16:creationId xmlns:a16="http://schemas.microsoft.com/office/drawing/2014/main" id="{1EA99DC2-85B7-460F-AD91-0DB7F31EA17C}"/>
              </a:ext>
            </a:extLst>
          </p:cNvPr>
          <p:cNvSpPr/>
          <p:nvPr/>
        </p:nvSpPr>
        <p:spPr>
          <a:xfrm>
            <a:off x="310984" y="6068547"/>
            <a:ext cx="74872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--env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0DF90D9-5E1D-4E1C-B044-B09942F9D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81" y="6027033"/>
            <a:ext cx="5499764" cy="4276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4A88F7E-A4F9-4ED2-9CE9-578E0A389A68}"/>
              </a:ext>
            </a:extLst>
          </p:cNvPr>
          <p:cNvSpPr/>
          <p:nvPr/>
        </p:nvSpPr>
        <p:spPr>
          <a:xfrm>
            <a:off x="1095781" y="1352736"/>
            <a:ext cx="2251185" cy="257369"/>
          </a:xfrm>
          <a:prstGeom prst="wedgeRectCallout">
            <a:avLst>
              <a:gd name="adj1" fmla="val -22375"/>
              <a:gd name="adj2" fmla="val 92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install --user pipenv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CEBFE3F2-F648-4357-BE6F-151ECE6BBCD4}"/>
              </a:ext>
            </a:extLst>
          </p:cNvPr>
          <p:cNvSpPr/>
          <p:nvPr/>
        </p:nvSpPr>
        <p:spPr>
          <a:xfrm>
            <a:off x="277754" y="1319620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17433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410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program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2035940" cy="246221"/>
            <a:chOff x="5881666" y="1565584"/>
            <a:chExt cx="2035940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9014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create-a-python-source-code-file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D6B2926-68B7-4B8D-9FF8-4CD719E8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0" y="1163031"/>
            <a:ext cx="4310124" cy="144156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B41CCBA-4366-4401-A518-AFBFC6A50E54}"/>
              </a:ext>
            </a:extLst>
          </p:cNvPr>
          <p:cNvSpPr/>
          <p:nvPr/>
        </p:nvSpPr>
        <p:spPr>
          <a:xfrm>
            <a:off x="1022799" y="2883339"/>
            <a:ext cx="1860052" cy="44203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msg = "Roll a dice"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print(msg)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0930DF4-76B4-4F6C-B7BE-7DEBD8768FEC}"/>
              </a:ext>
            </a:extLst>
          </p:cNvPr>
          <p:cNvSpPr/>
          <p:nvPr/>
        </p:nvSpPr>
        <p:spPr>
          <a:xfrm>
            <a:off x="283688" y="292567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929918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64201</TotalTime>
  <Words>820</Words>
  <Application>Microsoft Office PowerPoint</Application>
  <PresentationFormat>Widescreen</PresentationFormat>
  <Paragraphs>193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environment</vt:lpstr>
      <vt:lpstr>2. python</vt:lpstr>
      <vt:lpstr>3. vsCode</vt:lpstr>
      <vt:lpstr>3.1 extensions</vt:lpstr>
      <vt:lpstr>4. management</vt:lpstr>
      <vt:lpstr>4.1 tools</vt:lpstr>
      <vt:lpstr>4. env</vt:lpstr>
      <vt:lpstr>4.1 pipenv</vt:lpstr>
      <vt:lpstr>5. program</vt:lpstr>
      <vt:lpstr>6. run</vt:lpstr>
      <vt:lpstr>7. debug</vt:lpstr>
      <vt:lpstr>8. packages</vt:lpstr>
      <vt:lpstr>9. next</vt:lpstr>
      <vt:lpstr>A. repl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1211</cp:revision>
  <dcterms:created xsi:type="dcterms:W3CDTF">2019-03-25T09:18:39Z</dcterms:created>
  <dcterms:modified xsi:type="dcterms:W3CDTF">2024-04-23T14:02:21Z</dcterms:modified>
</cp:coreProperties>
</file>