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398" r:id="rId3"/>
    <p:sldId id="407" r:id="rId4"/>
    <p:sldId id="408" r:id="rId5"/>
    <p:sldId id="409" r:id="rId6"/>
    <p:sldId id="410" r:id="rId7"/>
    <p:sldId id="412" r:id="rId8"/>
    <p:sldId id="415" r:id="rId9"/>
    <p:sldId id="416" r:id="rId10"/>
    <p:sldId id="413" r:id="rId11"/>
    <p:sldId id="414" r:id="rId12"/>
    <p:sldId id="417" r:id="rId13"/>
    <p:sldId id="377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346" autoAdjust="0"/>
    <p:restoredTop sz="86410" autoAdjust="0"/>
  </p:normalViewPr>
  <p:slideViewPr>
    <p:cSldViewPr snapToGrid="0">
      <p:cViewPr varScale="1">
        <p:scale>
          <a:sx n="110" d="100"/>
          <a:sy n="110" d="100"/>
        </p:scale>
        <p:origin x="41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17/05/2024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17/05/2024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17/05/2024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17/05/2024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17/05/2024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17/05/2024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17/05/2024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17/05/2024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17/05/2024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17/05/2024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17/05/2024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17/05/2024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17/05/2024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17/05/2024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17/05/2024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17/05/2024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17/05/2024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pyth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generation.pptx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mdd/edom/A2_Exercicios/A2_Exercise2/A1_PL/A1_Semana4/pl_04_Introduction%20to%20the%20Eclipse%20Modeling%20Framework_Exercise_2.pdf" TargetMode="External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7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2.png"/><Relationship Id="rId2" Type="http://schemas.openxmlformats.org/officeDocument/2006/relationships/image" Target="../media/image23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28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4.png"/><Relationship Id="rId9" Type="http://schemas.openxmlformats.org/officeDocument/2006/relationships/image" Target="../media/image26.svg"/><Relationship Id="rId14" Type="http://schemas.openxmlformats.org/officeDocument/2006/relationships/slide" Target="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hyperlink" Target="https://github.com/pyecore/pyecoregen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0EkatYP7IK0" TargetMode="External"/><Relationship Id="rId5" Type="http://schemas.openxmlformats.org/officeDocument/2006/relationships/hyperlink" Target="https://eclipse.dev/ecoretools/overview.html" TargetMode="External"/><Relationship Id="rId4" Type="http://schemas.openxmlformats.org/officeDocument/2006/relationships/hyperlink" Target="https://github.com/pyecore/pyecor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rojects.eclipse.org/projects/modeling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projects.eclipse.org/list-of-projects?combine=modeling&amp;field_project_techology_types_tid=All&amp;field_state_value_2=Al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hyperlink" Target="https://www.eclipse.org/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2.png"/><Relationship Id="rId3" Type="http://schemas.openxmlformats.org/officeDocument/2006/relationships/hyperlink" Target="https://eclipse.dev/" TargetMode="External"/><Relationship Id="rId7" Type="http://schemas.openxmlformats.org/officeDocument/2006/relationships/hyperlink" Target="https://eclipse.dev/modeling/" TargetMode="External"/><Relationship Id="rId12" Type="http://schemas.openxmlformats.org/officeDocument/2006/relationships/hyperlink" Target="../../../../md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hyperlink" Target="file:///C:\Windows\explorer.exe%20F:\ides\AZ_vStudio2017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hyperlink" Target="https://www.eclipse.org/downloads/download.php?file=/technology/epp/downloads/release/2024-03/R/eclipse-modeling-2024-03-R-win32-x86_64.zip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file:///C:\Windows\explorer.exe%20F:\ides\AZ_vStudio2017" TargetMode="External"/><Relationship Id="rId7" Type="http://schemas.openxmlformats.org/officeDocument/2006/relationships/hyperlink" Target="https://marketplace.eclipse.org/content/uml-designer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hyperlink" Target="../../../../mdd/edom/A2_Exercicios/A1_Exercise1/A1_PL/A1_Semana2/pl_02_UML_modeling_Papyrus_Exercise_1_College_System_Problem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eclipse.org/forums/index.php/t/1089127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eclipsecon.org/sites/default/files/slides/The%20Great%20Papyrus%20Migration_final.pdf" TargetMode="Externa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s://eclipse.dev/graphiti/download.ph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eclipse.dev/sirius/gallery.html" TargetMode="External"/><Relationship Id="rId2" Type="http://schemas.openxmlformats.org/officeDocument/2006/relationships/hyperlink" Target="https://marketplace.eclipse.org/content/uml-designer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04415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mdd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5FFAD6-522A-46F9-BE78-28A92BBDEC65}"/>
              </a:ext>
            </a:extLst>
          </p:cNvPr>
          <p:cNvGrpSpPr/>
          <p:nvPr/>
        </p:nvGrpSpPr>
        <p:grpSpPr>
          <a:xfrm>
            <a:off x="10641827" y="123804"/>
            <a:ext cx="1122870" cy="283293"/>
            <a:chOff x="5611636" y="5954426"/>
            <a:chExt cx="1122871" cy="283293"/>
          </a:xfrm>
        </p:grpSpPr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6B32596D-38E3-427B-AE7C-A7FCF8FBF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7" name="Retângulo 5">
              <a:extLst>
                <a:ext uri="{FF2B5EF4-FFF2-40B4-BE49-F238E27FC236}">
                  <a16:creationId xmlns:a16="http://schemas.microsoft.com/office/drawing/2014/main" id="{8C85FFEE-74E7-440A-8CCE-4A2D384323BC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131D044-83D2-832B-8487-96C164BB983F}"/>
              </a:ext>
            </a:extLst>
          </p:cNvPr>
          <p:cNvGrpSpPr/>
          <p:nvPr/>
        </p:nvGrpSpPr>
        <p:grpSpPr>
          <a:xfrm>
            <a:off x="10641828" y="473413"/>
            <a:ext cx="1361718" cy="283293"/>
            <a:chOff x="5611636" y="5954426"/>
            <a:chExt cx="1361719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48B775E0-FF20-093F-D37E-B1BFE564F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DF91FA8-D5DE-935D-4A3E-4F9753BFECF9}"/>
                </a:ext>
              </a:extLst>
            </p:cNvPr>
            <p:cNvSpPr/>
            <p:nvPr/>
          </p:nvSpPr>
          <p:spPr>
            <a:xfrm>
              <a:off x="6107411" y="5954426"/>
              <a:ext cx="8659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generation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0909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C51B1F-280B-2624-3EE6-0A2789CBA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824C-E26E-E3DC-4BDB-B4076BFF4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898323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4. emf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2D86B-FD2E-4CA4-30C8-AC94276CBC2E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107120-64F4-5C63-68BC-AABD6AF6B4BF}"/>
              </a:ext>
            </a:extLst>
          </p:cNvPr>
          <p:cNvGrpSpPr/>
          <p:nvPr/>
        </p:nvGrpSpPr>
        <p:grpSpPr>
          <a:xfrm>
            <a:off x="1167396" y="777131"/>
            <a:ext cx="2460809" cy="299662"/>
            <a:chOff x="1643297" y="4045816"/>
            <a:chExt cx="2460809" cy="299662"/>
          </a:xfrm>
        </p:grpSpPr>
        <p:sp>
          <p:nvSpPr>
            <p:cNvPr id="8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020ADE04-2679-9113-48BF-FE85A8486B76}"/>
                </a:ext>
              </a:extLst>
            </p:cNvPr>
            <p:cNvSpPr txBox="1"/>
            <p:nvPr/>
          </p:nvSpPr>
          <p:spPr>
            <a:xfrm>
              <a:off x="1980063" y="4103314"/>
              <a:ext cx="2124043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3" action="ppaction://hlinkfile"/>
                </a:rPr>
                <a:t>A2_Exercise2\A1_PL\A1_Semana4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9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7DE25B49-89A0-FDCF-67B0-B9349A842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10" name="Arrow: Right 5">
            <a:extLst>
              <a:ext uri="{FF2B5EF4-FFF2-40B4-BE49-F238E27FC236}">
                <a16:creationId xmlns:a16="http://schemas.microsoft.com/office/drawing/2014/main" id="{C4797BFB-9321-5896-6E44-E59E2D70A38C}"/>
              </a:ext>
            </a:extLst>
          </p:cNvPr>
          <p:cNvSpPr/>
          <p:nvPr/>
        </p:nvSpPr>
        <p:spPr>
          <a:xfrm>
            <a:off x="304854" y="777131"/>
            <a:ext cx="86254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where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CC1972-079A-404B-9550-399A6A30D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609" y="1375870"/>
            <a:ext cx="10416676" cy="2678745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6269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3CA39C-E642-2286-0EA7-A7535579B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D019CE59-1F15-CB94-7140-179C3D10A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53" y="777130"/>
            <a:ext cx="10500747" cy="2971909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99F380-9A03-4A26-6EF2-5E223F78F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79646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4.1 lexicon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2FE249-678C-26BC-FB77-D1CC281D995C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row: Right 5">
            <a:extLst>
              <a:ext uri="{FF2B5EF4-FFF2-40B4-BE49-F238E27FC236}">
                <a16:creationId xmlns:a16="http://schemas.microsoft.com/office/drawing/2014/main" id="{E21A96D2-CB92-7E8A-15D0-C8F7A71B0E6B}"/>
              </a:ext>
            </a:extLst>
          </p:cNvPr>
          <p:cNvSpPr/>
          <p:nvPr/>
        </p:nvSpPr>
        <p:spPr>
          <a:xfrm>
            <a:off x="304854" y="77713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164592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17051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3160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E1ADF1-D40A-4C1B-2E8D-9B7F34414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FB5C844-7169-2679-F1EF-35894AEE1848}"/>
              </a:ext>
            </a:extLst>
          </p:cNvPr>
          <p:cNvSpPr/>
          <p:nvPr/>
        </p:nvSpPr>
        <p:spPr>
          <a:xfrm>
            <a:off x="906395" y="932157"/>
            <a:ext cx="251307" cy="931453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A2105-066C-398A-D207-E95530800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4947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1.1 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DC1DAD-0536-3911-A09A-707F816C7A71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A1F064C-1B96-E697-9423-CDDEDEEDFB6E}"/>
              </a:ext>
            </a:extLst>
          </p:cNvPr>
          <p:cNvGrpSpPr/>
          <p:nvPr/>
        </p:nvGrpSpPr>
        <p:grpSpPr>
          <a:xfrm>
            <a:off x="1092148" y="937312"/>
            <a:ext cx="1122228" cy="276999"/>
            <a:chOff x="5881666" y="1565584"/>
            <a:chExt cx="1122228" cy="276999"/>
          </a:xfrm>
        </p:grpSpPr>
        <p:sp>
          <p:nvSpPr>
            <p:cNvPr id="60" name="Retângulo 5">
              <a:extLst>
                <a:ext uri="{FF2B5EF4-FFF2-40B4-BE49-F238E27FC236}">
                  <a16:creationId xmlns:a16="http://schemas.microsoft.com/office/drawing/2014/main" id="{5D8AED65-28B4-53AF-DAEB-AD27A6E8EC9B}"/>
                </a:ext>
              </a:extLst>
            </p:cNvPr>
            <p:cNvSpPr/>
            <p:nvPr/>
          </p:nvSpPr>
          <p:spPr>
            <a:xfrm>
              <a:off x="6016123" y="1565584"/>
              <a:ext cx="9877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py ecore gen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1" name="Picture 60" descr="Icon&#10;&#10;Description automatically generated">
              <a:extLst>
                <a:ext uri="{FF2B5EF4-FFF2-40B4-BE49-F238E27FC236}">
                  <a16:creationId xmlns:a16="http://schemas.microsoft.com/office/drawing/2014/main" id="{6063CB79-E1A1-59A8-B9BB-165D8F439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D52FA88-6BB5-2EE6-2715-23083CA9F7CE}"/>
              </a:ext>
            </a:extLst>
          </p:cNvPr>
          <p:cNvGrpSpPr/>
          <p:nvPr/>
        </p:nvGrpSpPr>
        <p:grpSpPr>
          <a:xfrm>
            <a:off x="1064642" y="1265919"/>
            <a:ext cx="857732" cy="276999"/>
            <a:chOff x="5881666" y="1565584"/>
            <a:chExt cx="857732" cy="276999"/>
          </a:xfrm>
        </p:grpSpPr>
        <p:sp>
          <p:nvSpPr>
            <p:cNvPr id="63" name="Retângulo 5">
              <a:extLst>
                <a:ext uri="{FF2B5EF4-FFF2-40B4-BE49-F238E27FC236}">
                  <a16:creationId xmlns:a16="http://schemas.microsoft.com/office/drawing/2014/main" id="{332D392A-0C1A-06F7-6CDA-C3B94ACE686B}"/>
                </a:ext>
              </a:extLst>
            </p:cNvPr>
            <p:cNvSpPr/>
            <p:nvPr/>
          </p:nvSpPr>
          <p:spPr>
            <a:xfrm>
              <a:off x="6016123" y="1565584"/>
              <a:ext cx="7232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py ecore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4" name="Picture 63" descr="Icon&#10;&#10;Description automatically generated">
              <a:extLst>
                <a:ext uri="{FF2B5EF4-FFF2-40B4-BE49-F238E27FC236}">
                  <a16:creationId xmlns:a16="http://schemas.microsoft.com/office/drawing/2014/main" id="{74DE8459-F47C-32F3-44F1-330441FE1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C947007-C441-01AC-8234-EC6592C52FF6}"/>
              </a:ext>
            </a:extLst>
          </p:cNvPr>
          <p:cNvGrpSpPr/>
          <p:nvPr/>
        </p:nvGrpSpPr>
        <p:grpSpPr>
          <a:xfrm>
            <a:off x="1042928" y="1603086"/>
            <a:ext cx="1019636" cy="276999"/>
            <a:chOff x="5881666" y="1565584"/>
            <a:chExt cx="1019636" cy="276999"/>
          </a:xfrm>
        </p:grpSpPr>
        <p:sp>
          <p:nvSpPr>
            <p:cNvPr id="90" name="Retângulo 5">
              <a:extLst>
                <a:ext uri="{FF2B5EF4-FFF2-40B4-BE49-F238E27FC236}">
                  <a16:creationId xmlns:a16="http://schemas.microsoft.com/office/drawing/2014/main" id="{6F41C47B-AC9F-1BA1-4C53-56BD81AD7AC7}"/>
                </a:ext>
              </a:extLst>
            </p:cNvPr>
            <p:cNvSpPr/>
            <p:nvPr/>
          </p:nvSpPr>
          <p:spPr>
            <a:xfrm>
              <a:off x="6016123" y="1565584"/>
              <a:ext cx="8851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ecore tools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1" name="Picture 90" descr="Icon&#10;&#10;Description automatically generated">
              <a:extLst>
                <a:ext uri="{FF2B5EF4-FFF2-40B4-BE49-F238E27FC236}">
                  <a16:creationId xmlns:a16="http://schemas.microsoft.com/office/drawing/2014/main" id="{0DF61784-033C-6B01-A488-54E9CFC0B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sp>
        <p:nvSpPr>
          <p:cNvPr id="13" name="Arrow: Right 5">
            <a:extLst>
              <a:ext uri="{FF2B5EF4-FFF2-40B4-BE49-F238E27FC236}">
                <a16:creationId xmlns:a16="http://schemas.microsoft.com/office/drawing/2014/main" id="{5A05ED1B-E371-6A18-FCEF-E5318BACD80A}"/>
              </a:ext>
            </a:extLst>
          </p:cNvPr>
          <p:cNvSpPr/>
          <p:nvPr/>
        </p:nvSpPr>
        <p:spPr>
          <a:xfrm>
            <a:off x="261441" y="932157"/>
            <a:ext cx="72949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tools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F1B2D1-DD3C-31AB-09B6-667D153443C4}"/>
              </a:ext>
            </a:extLst>
          </p:cNvPr>
          <p:cNvGrpSpPr/>
          <p:nvPr/>
        </p:nvGrpSpPr>
        <p:grpSpPr>
          <a:xfrm>
            <a:off x="2900500" y="3657528"/>
            <a:ext cx="3672605" cy="276999"/>
            <a:chOff x="5881666" y="1565584"/>
            <a:chExt cx="3672605" cy="276999"/>
          </a:xfrm>
        </p:grpSpPr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397ED4B1-562C-4DBA-4E0B-163C86BB92AE}"/>
                </a:ext>
              </a:extLst>
            </p:cNvPr>
            <p:cNvSpPr/>
            <p:nvPr/>
          </p:nvSpPr>
          <p:spPr>
            <a:xfrm>
              <a:off x="6016123" y="1565584"/>
              <a:ext cx="353814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/>
                </a:rPr>
                <a:t>video: What every developer should know about EMF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10C475D2-A38B-E37B-0DD4-DC8526451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A2E078A7-C305-0CD4-2FD3-9AE156FA54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8148" y="2232196"/>
            <a:ext cx="5053055" cy="130040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24BD138-BA8C-8577-8BFF-5BC884C5057A}"/>
              </a:ext>
            </a:extLst>
          </p:cNvPr>
          <p:cNvSpPr/>
          <p:nvPr/>
        </p:nvSpPr>
        <p:spPr>
          <a:xfrm>
            <a:off x="906395" y="2162239"/>
            <a:ext cx="251307" cy="931453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row: Right 5">
            <a:extLst>
              <a:ext uri="{FF2B5EF4-FFF2-40B4-BE49-F238E27FC236}">
                <a16:creationId xmlns:a16="http://schemas.microsoft.com/office/drawing/2014/main" id="{3D82AFD3-0EEE-9900-1B57-74884B3806B7}"/>
              </a:ext>
            </a:extLst>
          </p:cNvPr>
          <p:cNvSpPr/>
          <p:nvPr/>
        </p:nvSpPr>
        <p:spPr>
          <a:xfrm>
            <a:off x="261441" y="2162239"/>
            <a:ext cx="70224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90409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6DA5A3-24B0-C16D-1210-E1E74DD38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FE0C-0299-76E6-6D68-A2F86049C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03791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2. context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EF38B8-2904-78C4-7599-3F72D9930301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18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554476-D8D6-09D1-44C1-914869D6F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1C8ABF66-34B7-0183-0180-2F03E1265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575" y="4435591"/>
            <a:ext cx="2189908" cy="162438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1904825-C7EE-1980-24D2-C19DE85E4D61}"/>
              </a:ext>
            </a:extLst>
          </p:cNvPr>
          <p:cNvSpPr/>
          <p:nvPr/>
        </p:nvSpPr>
        <p:spPr>
          <a:xfrm>
            <a:off x="1852398" y="2378856"/>
            <a:ext cx="251307" cy="3081938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F0DD62E-DD00-93D5-0A8D-2BA29C096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167" y="2399043"/>
            <a:ext cx="2914153" cy="128319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7C23AE4-B257-F3EC-343B-BBF0107BE623}"/>
              </a:ext>
            </a:extLst>
          </p:cNvPr>
          <p:cNvSpPr/>
          <p:nvPr/>
        </p:nvSpPr>
        <p:spPr>
          <a:xfrm>
            <a:off x="952229" y="1463788"/>
            <a:ext cx="251307" cy="3081938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8F7FD2-04EE-049C-AD65-3061F9823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346" y="793644"/>
            <a:ext cx="4818490" cy="115653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E1CACA-2CF3-29BB-09B7-2D07356CB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02235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2.1 org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34E33D-DA62-5815-DC97-B5B442121F33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143050FB-92DF-DA3A-74D3-180E24CCE659}"/>
              </a:ext>
            </a:extLst>
          </p:cNvPr>
          <p:cNvSpPr/>
          <p:nvPr/>
        </p:nvSpPr>
        <p:spPr>
          <a:xfrm>
            <a:off x="261441" y="750276"/>
            <a:ext cx="73590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main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3BFB54-46FF-3878-37B0-E1592090946F}"/>
              </a:ext>
            </a:extLst>
          </p:cNvPr>
          <p:cNvGrpSpPr/>
          <p:nvPr/>
        </p:nvGrpSpPr>
        <p:grpSpPr>
          <a:xfrm>
            <a:off x="5022817" y="2036109"/>
            <a:ext cx="891395" cy="276999"/>
            <a:chOff x="5881666" y="1565584"/>
            <a:chExt cx="891395" cy="276999"/>
          </a:xfrm>
        </p:grpSpPr>
        <p:sp>
          <p:nvSpPr>
            <p:cNvPr id="15" name="Retângulo 5">
              <a:extLst>
                <a:ext uri="{FF2B5EF4-FFF2-40B4-BE49-F238E27FC236}">
                  <a16:creationId xmlns:a16="http://schemas.microsoft.com/office/drawing/2014/main" id="{1751EB8E-7977-30D6-A552-8225B3E22FEE}"/>
                </a:ext>
              </a:extLst>
            </p:cNvPr>
            <p:cNvSpPr/>
            <p:nvPr/>
          </p:nvSpPr>
          <p:spPr>
            <a:xfrm>
              <a:off x="6016123" y="1565584"/>
              <a:ext cx="7569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main site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12948D11-B1A4-375F-9F1E-A4414E2C5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sp>
        <p:nvSpPr>
          <p:cNvPr id="11" name="Arrow: Right 5">
            <a:extLst>
              <a:ext uri="{FF2B5EF4-FFF2-40B4-BE49-F238E27FC236}">
                <a16:creationId xmlns:a16="http://schemas.microsoft.com/office/drawing/2014/main" id="{D85ADB30-CFE2-E6E1-E16C-05C691C72BA8}"/>
              </a:ext>
            </a:extLst>
          </p:cNvPr>
          <p:cNvSpPr/>
          <p:nvPr/>
        </p:nvSpPr>
        <p:spPr>
          <a:xfrm>
            <a:off x="980900" y="2461132"/>
            <a:ext cx="102284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projects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32CF7B-B3C8-11DA-E80A-42B140CB98D0}"/>
              </a:ext>
            </a:extLst>
          </p:cNvPr>
          <p:cNvGrpSpPr/>
          <p:nvPr/>
        </p:nvGrpSpPr>
        <p:grpSpPr>
          <a:xfrm>
            <a:off x="3257785" y="3786722"/>
            <a:ext cx="1765032" cy="276999"/>
            <a:chOff x="5881666" y="1565584"/>
            <a:chExt cx="1765032" cy="276999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75505FB1-8D2D-CBF2-E9FA-8371CD43BF2E}"/>
                </a:ext>
              </a:extLst>
            </p:cNvPr>
            <p:cNvSpPr/>
            <p:nvPr/>
          </p:nvSpPr>
          <p:spPr>
            <a:xfrm>
              <a:off x="6016123" y="1565584"/>
              <a:ext cx="16305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find projects: modeling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77F52E3B-3F21-5022-DB7C-3365A1645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sp>
        <p:nvSpPr>
          <p:cNvPr id="27" name="Arrow: Right 5">
            <a:extLst>
              <a:ext uri="{FF2B5EF4-FFF2-40B4-BE49-F238E27FC236}">
                <a16:creationId xmlns:a16="http://schemas.microsoft.com/office/drawing/2014/main" id="{5089B5A8-2235-6EF8-AA72-57F9CC65BEE2}"/>
              </a:ext>
            </a:extLst>
          </p:cNvPr>
          <p:cNvSpPr/>
          <p:nvPr/>
        </p:nvSpPr>
        <p:spPr>
          <a:xfrm>
            <a:off x="2003742" y="4402584"/>
            <a:ext cx="114146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modeling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002FA7C-4703-8996-8FCA-55D21A30293C}"/>
              </a:ext>
            </a:extLst>
          </p:cNvPr>
          <p:cNvGrpSpPr/>
          <p:nvPr/>
        </p:nvGrpSpPr>
        <p:grpSpPr>
          <a:xfrm>
            <a:off x="4070144" y="6233618"/>
            <a:ext cx="1426798" cy="276999"/>
            <a:chOff x="5881666" y="1565584"/>
            <a:chExt cx="1426798" cy="276999"/>
          </a:xfrm>
        </p:grpSpPr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9B588878-7D29-4133-97D8-96CFDEBE938F}"/>
                </a:ext>
              </a:extLst>
            </p:cNvPr>
            <p:cNvSpPr/>
            <p:nvPr/>
          </p:nvSpPr>
          <p:spPr>
            <a:xfrm>
              <a:off x="6016123" y="1565584"/>
              <a:ext cx="12923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8"/>
                </a:rPr>
                <a:t>project: modeling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0" name="Picture 29" descr="Icon&#10;&#10;Description automatically generated">
              <a:extLst>
                <a:ext uri="{FF2B5EF4-FFF2-40B4-BE49-F238E27FC236}">
                  <a16:creationId xmlns:a16="http://schemas.microsoft.com/office/drawing/2014/main" id="{A7342E98-26D2-4061-8242-4B44003BE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395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E9B1AF-D4AF-5135-7C14-814FCA5E2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F9CCDDB-64B1-5F4C-11DD-588C69FFB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820" y="2219757"/>
            <a:ext cx="1383370" cy="355517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B134DFD-3AD3-52F5-9911-B10F2099C303}"/>
              </a:ext>
            </a:extLst>
          </p:cNvPr>
          <p:cNvSpPr/>
          <p:nvPr/>
        </p:nvSpPr>
        <p:spPr>
          <a:xfrm>
            <a:off x="1852398" y="2378856"/>
            <a:ext cx="251307" cy="3081938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98D985B-7D2B-B959-721E-BBE6CFE22424}"/>
              </a:ext>
            </a:extLst>
          </p:cNvPr>
          <p:cNvSpPr/>
          <p:nvPr/>
        </p:nvSpPr>
        <p:spPr>
          <a:xfrm>
            <a:off x="952229" y="1463788"/>
            <a:ext cx="251307" cy="3081938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A7002-5BE9-E4C5-DBF0-9E49D0451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3519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2.2 dev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012497-9DAC-D515-0A5B-104C9A032C8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77DD69-DA21-476E-B49F-AAB43D3CA718}"/>
              </a:ext>
            </a:extLst>
          </p:cNvPr>
          <p:cNvGrpSpPr/>
          <p:nvPr/>
        </p:nvGrpSpPr>
        <p:grpSpPr>
          <a:xfrm>
            <a:off x="6259245" y="1978654"/>
            <a:ext cx="891395" cy="276999"/>
            <a:chOff x="5881666" y="1565584"/>
            <a:chExt cx="891395" cy="276999"/>
          </a:xfrm>
        </p:grpSpPr>
        <p:sp>
          <p:nvSpPr>
            <p:cNvPr id="15" name="Retângulo 5">
              <a:extLst>
                <a:ext uri="{FF2B5EF4-FFF2-40B4-BE49-F238E27FC236}">
                  <a16:creationId xmlns:a16="http://schemas.microsoft.com/office/drawing/2014/main" id="{C4EBD638-D4F7-35D7-C48C-23B22B913197}"/>
                </a:ext>
              </a:extLst>
            </p:cNvPr>
            <p:cNvSpPr/>
            <p:nvPr/>
          </p:nvSpPr>
          <p:spPr>
            <a:xfrm>
              <a:off x="6016123" y="1565584"/>
              <a:ext cx="7569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main site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D7CD9564-6BDE-570E-2498-3E39E981F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sp>
        <p:nvSpPr>
          <p:cNvPr id="11" name="Arrow: Right 5">
            <a:extLst>
              <a:ext uri="{FF2B5EF4-FFF2-40B4-BE49-F238E27FC236}">
                <a16:creationId xmlns:a16="http://schemas.microsoft.com/office/drawing/2014/main" id="{175A7FB7-1DA2-8FFE-DA20-10856588040E}"/>
              </a:ext>
            </a:extLst>
          </p:cNvPr>
          <p:cNvSpPr/>
          <p:nvPr/>
        </p:nvSpPr>
        <p:spPr>
          <a:xfrm>
            <a:off x="980900" y="2461132"/>
            <a:ext cx="102284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projects</a:t>
            </a:r>
          </a:p>
        </p:txBody>
      </p:sp>
      <p:sp>
        <p:nvSpPr>
          <p:cNvPr id="27" name="Arrow: Right 5">
            <a:extLst>
              <a:ext uri="{FF2B5EF4-FFF2-40B4-BE49-F238E27FC236}">
                <a16:creationId xmlns:a16="http://schemas.microsoft.com/office/drawing/2014/main" id="{243B261F-2C65-40F0-3BB7-67D6F8D08AFE}"/>
              </a:ext>
            </a:extLst>
          </p:cNvPr>
          <p:cNvSpPr/>
          <p:nvPr/>
        </p:nvSpPr>
        <p:spPr>
          <a:xfrm>
            <a:off x="2055425" y="2866257"/>
            <a:ext cx="114146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modeling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64452-C5F4-E441-CE00-8476B4FF81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229" y="789663"/>
            <a:ext cx="1630576" cy="78733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32" name="Arrow: Right 5">
            <a:extLst>
              <a:ext uri="{FF2B5EF4-FFF2-40B4-BE49-F238E27FC236}">
                <a16:creationId xmlns:a16="http://schemas.microsoft.com/office/drawing/2014/main" id="{3505EBD3-B3F6-2857-3361-1281BC76B1FF}"/>
              </a:ext>
            </a:extLst>
          </p:cNvPr>
          <p:cNvSpPr/>
          <p:nvPr/>
        </p:nvSpPr>
        <p:spPr>
          <a:xfrm>
            <a:off x="261441" y="750276"/>
            <a:ext cx="73590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EED0A2-F0D9-FB14-FA46-09BF8E2A44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6324" y="779174"/>
            <a:ext cx="4118776" cy="105737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825D017-4268-C3D7-FAE6-FED49EDDF124}"/>
              </a:ext>
            </a:extLst>
          </p:cNvPr>
          <p:cNvGrpSpPr/>
          <p:nvPr/>
        </p:nvGrpSpPr>
        <p:grpSpPr>
          <a:xfrm>
            <a:off x="3713735" y="5940326"/>
            <a:ext cx="904220" cy="276999"/>
            <a:chOff x="5881666" y="1565584"/>
            <a:chExt cx="904220" cy="276999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3D7598E0-E05D-C514-438D-1CDF3FC37D49}"/>
                </a:ext>
              </a:extLst>
            </p:cNvPr>
            <p:cNvSpPr/>
            <p:nvPr/>
          </p:nvSpPr>
          <p:spPr>
            <a:xfrm>
              <a:off x="6016123" y="1565584"/>
              <a:ext cx="7697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modeling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5825DD5F-1D6D-28B8-5623-A6D0AF6B9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F139C9E2-A624-D745-8936-8333DD46CF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9122" y="2671750"/>
            <a:ext cx="1871630" cy="75725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BEDFB726-1090-DF90-984A-223E35C56E23}"/>
              </a:ext>
            </a:extLst>
          </p:cNvPr>
          <p:cNvGrpSpPr/>
          <p:nvPr/>
        </p:nvGrpSpPr>
        <p:grpSpPr>
          <a:xfrm>
            <a:off x="10002617" y="3816305"/>
            <a:ext cx="942692" cy="276999"/>
            <a:chOff x="5881666" y="1565584"/>
            <a:chExt cx="942692" cy="276999"/>
          </a:xfrm>
        </p:grpSpPr>
        <p:sp>
          <p:nvSpPr>
            <p:cNvPr id="31" name="Retângulo 5">
              <a:extLst>
                <a:ext uri="{FF2B5EF4-FFF2-40B4-BE49-F238E27FC236}">
                  <a16:creationId xmlns:a16="http://schemas.microsoft.com/office/drawing/2014/main" id="{DDFF07CF-A04C-612B-6E9D-5F93AD72756B}"/>
                </a:ext>
              </a:extLst>
            </p:cNvPr>
            <p:cNvSpPr/>
            <p:nvPr/>
          </p:nvSpPr>
          <p:spPr>
            <a:xfrm>
              <a:off x="6016123" y="1565584"/>
              <a:ext cx="80823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9"/>
                </a:rPr>
                <a:t>download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4" name="Picture 33" descr="Icon&#10;&#10;Description automatically generated">
              <a:extLst>
                <a:ext uri="{FF2B5EF4-FFF2-40B4-BE49-F238E27FC236}">
                  <a16:creationId xmlns:a16="http://schemas.microsoft.com/office/drawing/2014/main" id="{11BAD875-397B-28AD-3948-E8FDCD488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AA1B07CB-AEB4-B449-21ED-703422F73F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69928" y="2683025"/>
            <a:ext cx="3975652" cy="97450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85F7AA28-6839-8CA8-952F-F59B70B77097}"/>
              </a:ext>
            </a:extLst>
          </p:cNvPr>
          <p:cNvGrpSpPr/>
          <p:nvPr/>
        </p:nvGrpSpPr>
        <p:grpSpPr>
          <a:xfrm>
            <a:off x="9707313" y="4127353"/>
            <a:ext cx="1138267" cy="299662"/>
            <a:chOff x="1643297" y="4045816"/>
            <a:chExt cx="1138267" cy="299662"/>
          </a:xfrm>
        </p:grpSpPr>
        <p:sp>
          <p:nvSpPr>
            <p:cNvPr id="38" name="CaixaDeTexto 17">
              <a:hlinkClick r:id="rId11" action="ppaction://program"/>
              <a:extLst>
                <a:ext uri="{FF2B5EF4-FFF2-40B4-BE49-F238E27FC236}">
                  <a16:creationId xmlns:a16="http://schemas.microsoft.com/office/drawing/2014/main" id="{386CD0FA-0475-CE5B-9319-14A0A9D521CC}"/>
                </a:ext>
              </a:extLst>
            </p:cNvPr>
            <p:cNvSpPr txBox="1"/>
            <p:nvPr/>
          </p:nvSpPr>
          <p:spPr>
            <a:xfrm>
              <a:off x="1980063" y="4103314"/>
              <a:ext cx="801501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12" action="ppaction://hlinkfile"/>
                </a:rPr>
                <a:t>..\..\..\..\mdd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39" name="Imagem 18">
              <a:hlinkClick r:id="rId11" action="ppaction://program"/>
              <a:extLst>
                <a:ext uri="{FF2B5EF4-FFF2-40B4-BE49-F238E27FC236}">
                  <a16:creationId xmlns:a16="http://schemas.microsoft.com/office/drawing/2014/main" id="{423079B3-B3B3-AF1E-5582-F0754C5FA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993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196979-5270-72E3-5723-5487BA074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59AD1B1F-25ED-E919-E50B-FF1FE03B3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81" y="1226317"/>
            <a:ext cx="6911452" cy="348707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59B836-36F9-7C21-A1BC-BF9DFDBE4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5966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3. modeler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E395C8-DF42-7541-1DB4-6CF82F6D6363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9DF95F8-88D7-036D-2E14-9B9CA4305288}"/>
              </a:ext>
            </a:extLst>
          </p:cNvPr>
          <p:cNvGrpSpPr/>
          <p:nvPr/>
        </p:nvGrpSpPr>
        <p:grpSpPr>
          <a:xfrm>
            <a:off x="1176279" y="750549"/>
            <a:ext cx="1734649" cy="299662"/>
            <a:chOff x="1643297" y="4045816"/>
            <a:chExt cx="1734649" cy="299662"/>
          </a:xfrm>
        </p:grpSpPr>
        <p:sp>
          <p:nvSpPr>
            <p:cNvPr id="27" name="CaixaDeTexto 17">
              <a:hlinkClick r:id="rId3" action="ppaction://program"/>
              <a:extLst>
                <a:ext uri="{FF2B5EF4-FFF2-40B4-BE49-F238E27FC236}">
                  <a16:creationId xmlns:a16="http://schemas.microsoft.com/office/drawing/2014/main" id="{D80635E6-2D67-3027-E948-7EDE4723E7CE}"/>
                </a:ext>
              </a:extLst>
            </p:cNvPr>
            <p:cNvSpPr txBox="1"/>
            <p:nvPr/>
          </p:nvSpPr>
          <p:spPr>
            <a:xfrm>
              <a:off x="1980063" y="4103314"/>
              <a:ext cx="1397883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4" action="ppaction://hlinkfile"/>
                </a:rPr>
                <a:t>Exercise1\PL\Semana2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6" name="Imagem 18">
              <a:hlinkClick r:id="rId3" action="ppaction://program"/>
              <a:extLst>
                <a:ext uri="{FF2B5EF4-FFF2-40B4-BE49-F238E27FC236}">
                  <a16:creationId xmlns:a16="http://schemas.microsoft.com/office/drawing/2014/main" id="{DC9C9ABE-03D2-D8EC-161E-E96FB2F6F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37" name="Arrow: Right 5">
            <a:extLst>
              <a:ext uri="{FF2B5EF4-FFF2-40B4-BE49-F238E27FC236}">
                <a16:creationId xmlns:a16="http://schemas.microsoft.com/office/drawing/2014/main" id="{FA68C6B7-8BBF-C2C1-CE4D-22CBC928E9F2}"/>
              </a:ext>
            </a:extLst>
          </p:cNvPr>
          <p:cNvSpPr/>
          <p:nvPr/>
        </p:nvSpPr>
        <p:spPr>
          <a:xfrm>
            <a:off x="313737" y="750549"/>
            <a:ext cx="86254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where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DA673F6-CACA-DD1F-14D4-AB0DE7ADF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0119" y="3217964"/>
            <a:ext cx="6620634" cy="338203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33AA042-50ED-78F5-BE76-05233099AE40}"/>
              </a:ext>
            </a:extLst>
          </p:cNvPr>
          <p:cNvGrpSpPr/>
          <p:nvPr/>
        </p:nvGrpSpPr>
        <p:grpSpPr>
          <a:xfrm>
            <a:off x="2875871" y="5139492"/>
            <a:ext cx="1595113" cy="276999"/>
            <a:chOff x="5881666" y="1565584"/>
            <a:chExt cx="1595113" cy="276999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04D252F8-CA4C-0A91-39BC-1F845390F99D}"/>
                </a:ext>
              </a:extLst>
            </p:cNvPr>
            <p:cNvSpPr/>
            <p:nvPr/>
          </p:nvSpPr>
          <p:spPr>
            <a:xfrm>
              <a:off x="6016123" y="1565584"/>
              <a:ext cx="14606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sirius UML designer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6AFA39B3-0A64-7701-92D0-F2D619E62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sp>
        <p:nvSpPr>
          <p:cNvPr id="7" name="Arrow: Right 5">
            <a:extLst>
              <a:ext uri="{FF2B5EF4-FFF2-40B4-BE49-F238E27FC236}">
                <a16:creationId xmlns:a16="http://schemas.microsoft.com/office/drawing/2014/main" id="{EBB22D7B-2C70-FE17-76A1-B391466DBD24}"/>
              </a:ext>
            </a:extLst>
          </p:cNvPr>
          <p:cNvSpPr/>
          <p:nvPr/>
        </p:nvSpPr>
        <p:spPr>
          <a:xfrm>
            <a:off x="313737" y="5139493"/>
            <a:ext cx="256653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replacement for papyrus</a:t>
            </a:r>
          </a:p>
        </p:txBody>
      </p:sp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1D960806-5237-6C43-4412-8F43CCC6E991}"/>
              </a:ext>
            </a:extLst>
          </p:cNvPr>
          <p:cNvSpPr/>
          <p:nvPr/>
        </p:nvSpPr>
        <p:spPr>
          <a:xfrm>
            <a:off x="6958816" y="886360"/>
            <a:ext cx="2761283" cy="1867733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going to 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diagram</a:t>
            </a:r>
          </a:p>
        </p:txBody>
      </p:sp>
    </p:spTree>
    <p:extLst>
      <p:ext uri="{BB962C8B-B14F-4D97-AF65-F5344CB8AC3E}">
        <p14:creationId xmlns:p14="http://schemas.microsoft.com/office/powerpoint/2010/main" val="174838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067C8-2816-AA49-DF33-162F35B2E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FF12-4756-D1AF-FC1D-C24185AA6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441741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3.1 papyrus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C6C17-8FEC-B12C-834A-745FD40F515B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BB068B8-E23B-C876-DAB1-E91E937C49FA}"/>
              </a:ext>
            </a:extLst>
          </p:cNvPr>
          <p:cNvSpPr/>
          <p:nvPr/>
        </p:nvSpPr>
        <p:spPr>
          <a:xfrm>
            <a:off x="308031" y="82239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5886CE4-455D-D2F8-69B3-047A08D02CE2}"/>
              </a:ext>
            </a:extLst>
          </p:cNvPr>
          <p:cNvGrpSpPr/>
          <p:nvPr/>
        </p:nvGrpSpPr>
        <p:grpSpPr>
          <a:xfrm>
            <a:off x="3073348" y="1449091"/>
            <a:ext cx="1170318" cy="276999"/>
            <a:chOff x="5881666" y="1565584"/>
            <a:chExt cx="1170318" cy="276999"/>
          </a:xfrm>
        </p:grpSpPr>
        <p:sp>
          <p:nvSpPr>
            <p:cNvPr id="31" name="Retângulo 5">
              <a:extLst>
                <a:ext uri="{FF2B5EF4-FFF2-40B4-BE49-F238E27FC236}">
                  <a16:creationId xmlns:a16="http://schemas.microsoft.com/office/drawing/2014/main" id="{9FC04CA0-48BA-8F59-5444-59CA04138E4E}"/>
                </a:ext>
              </a:extLst>
            </p:cNvPr>
            <p:cNvSpPr/>
            <p:nvPr/>
          </p:nvSpPr>
          <p:spPr>
            <a:xfrm>
              <a:off x="6016123" y="1565584"/>
              <a:ext cx="10358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eclipse forum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4" name="Picture 33" descr="Icon&#10;&#10;Description automatically generated">
              <a:extLst>
                <a:ext uri="{FF2B5EF4-FFF2-40B4-BE49-F238E27FC236}">
                  <a16:creationId xmlns:a16="http://schemas.microsoft.com/office/drawing/2014/main" id="{46BFAE4C-353E-0E1F-9C33-F1E7406A7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5AF66180-271C-EFAA-52D0-B61F006E8277}"/>
              </a:ext>
            </a:extLst>
          </p:cNvPr>
          <p:cNvSpPr/>
          <p:nvPr/>
        </p:nvSpPr>
        <p:spPr>
          <a:xfrm>
            <a:off x="1080095" y="786039"/>
            <a:ext cx="794054" cy="442035"/>
          </a:xfrm>
          <a:prstGeom prst="wedgeRectCallout">
            <a:avLst>
              <a:gd name="adj1" fmla="val 22349"/>
              <a:gd name="adj2" fmla="val 68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Sirius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Papyrus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47992AC-49F7-0817-92D7-F67D73844504}"/>
              </a:ext>
            </a:extLst>
          </p:cNvPr>
          <p:cNvSpPr/>
          <p:nvPr/>
        </p:nvSpPr>
        <p:spPr>
          <a:xfrm>
            <a:off x="2090621" y="786039"/>
            <a:ext cx="2041191" cy="626701"/>
          </a:xfrm>
          <a:prstGeom prst="wedgeRectCallout">
            <a:avLst>
              <a:gd name="adj1" fmla="val -53711"/>
              <a:gd name="adj2" fmla="val -354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projects are unrelated 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use some common libraries,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</a:t>
            </a:r>
            <a:r>
              <a:rPr lang="en-US" sz="1200" b="1" kern="0" dirty="0">
                <a:solidFill>
                  <a:srgbClr val="FF0000"/>
                </a:solidFill>
                <a:latin typeface="Calibri Light" panose="020F0302020204030204"/>
              </a:rPr>
              <a:t>fill some similar needs</a:t>
            </a:r>
            <a:endParaRPr lang="en-US" sz="1200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33AD95C7-7C49-0C3F-2EA3-B133C4847686}"/>
              </a:ext>
            </a:extLst>
          </p:cNvPr>
          <p:cNvSpPr/>
          <p:nvPr/>
        </p:nvSpPr>
        <p:spPr>
          <a:xfrm>
            <a:off x="934765" y="2486619"/>
            <a:ext cx="1387166" cy="626701"/>
          </a:xfrm>
          <a:prstGeom prst="wedgeRectCallout">
            <a:avLst>
              <a:gd name="adj1" fmla="val 22349"/>
              <a:gd name="adj2" fmla="val 68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standard UML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Graphical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Modeler</a:t>
            </a: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3288F35C-A688-C5B6-AE97-56D71465DC27}"/>
              </a:ext>
            </a:extLst>
          </p:cNvPr>
          <p:cNvSpPr/>
          <p:nvPr/>
        </p:nvSpPr>
        <p:spPr>
          <a:xfrm>
            <a:off x="299111" y="1915720"/>
            <a:ext cx="127130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historically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EEA37170-4CBA-FC8E-7E90-F2E01052F7DB}"/>
              </a:ext>
            </a:extLst>
          </p:cNvPr>
          <p:cNvSpPr/>
          <p:nvPr/>
        </p:nvSpPr>
        <p:spPr>
          <a:xfrm>
            <a:off x="935413" y="3265691"/>
            <a:ext cx="1670898" cy="626701"/>
          </a:xfrm>
          <a:prstGeom prst="wedgeRectCallout">
            <a:avLst>
              <a:gd name="adj1" fmla="val 22349"/>
              <a:gd name="adj2" fmla="val 68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UML-based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customization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support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A0DF86E1-0B0A-3146-3B06-FE848D9EB44B}"/>
              </a:ext>
            </a:extLst>
          </p:cNvPr>
          <p:cNvSpPr/>
          <p:nvPr/>
        </p:nvSpPr>
        <p:spPr>
          <a:xfrm>
            <a:off x="3289348" y="2469718"/>
            <a:ext cx="1643646" cy="626701"/>
          </a:xfrm>
          <a:prstGeom prst="wedgeRectCallout">
            <a:avLst>
              <a:gd name="adj1" fmla="val 22349"/>
              <a:gd name="adj2" fmla="val 68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 customizable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EMF-based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graphical model editor</a:t>
            </a:r>
          </a:p>
        </p:txBody>
      </p:sp>
      <p:sp>
        <p:nvSpPr>
          <p:cNvPr id="22" name="Arrow: Right 5">
            <a:extLst>
              <a:ext uri="{FF2B5EF4-FFF2-40B4-BE49-F238E27FC236}">
                <a16:creationId xmlns:a16="http://schemas.microsoft.com/office/drawing/2014/main" id="{A1A77C37-83B5-1407-49D4-1A0578DFDBAE}"/>
              </a:ext>
            </a:extLst>
          </p:cNvPr>
          <p:cNvSpPr/>
          <p:nvPr/>
        </p:nvSpPr>
        <p:spPr>
          <a:xfrm>
            <a:off x="757638" y="2185238"/>
            <a:ext cx="101322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papyrus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5" name="Arrow: Right 5">
            <a:extLst>
              <a:ext uri="{FF2B5EF4-FFF2-40B4-BE49-F238E27FC236}">
                <a16:creationId xmlns:a16="http://schemas.microsoft.com/office/drawing/2014/main" id="{B721F4B8-5668-D8A6-198B-EA62AF479998}"/>
              </a:ext>
            </a:extLst>
          </p:cNvPr>
          <p:cNvSpPr/>
          <p:nvPr/>
        </p:nvSpPr>
        <p:spPr>
          <a:xfrm>
            <a:off x="3076649" y="2192719"/>
            <a:ext cx="75514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sirius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7F794DEC-02D2-DE82-5424-3246407805E4}"/>
              </a:ext>
            </a:extLst>
          </p:cNvPr>
          <p:cNvSpPr/>
          <p:nvPr/>
        </p:nvSpPr>
        <p:spPr>
          <a:xfrm>
            <a:off x="3289348" y="3227037"/>
            <a:ext cx="1598762" cy="442035"/>
          </a:xfrm>
          <a:prstGeom prst="wedgeRectCallout">
            <a:avLst>
              <a:gd name="adj1" fmla="val 22349"/>
              <a:gd name="adj2" fmla="val 68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UML implementation </a:t>
            </a:r>
          </a:p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(UML Designer).</a:t>
            </a: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CAFFAE03-DD7A-122F-77D5-74371DCED178}"/>
              </a:ext>
            </a:extLst>
          </p:cNvPr>
          <p:cNvSpPr/>
          <p:nvPr/>
        </p:nvSpPr>
        <p:spPr>
          <a:xfrm>
            <a:off x="1012979" y="4425024"/>
            <a:ext cx="2209507" cy="442035"/>
          </a:xfrm>
          <a:prstGeom prst="wedgeRectCallout">
            <a:avLst>
              <a:gd name="adj1" fmla="val 22349"/>
              <a:gd name="adj2" fmla="val 68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based on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GMF Diagram/Runtime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DB7B13FE-D704-0C01-8CB2-30358F73D95F}"/>
              </a:ext>
            </a:extLst>
          </p:cNvPr>
          <p:cNvSpPr/>
          <p:nvPr/>
        </p:nvSpPr>
        <p:spPr>
          <a:xfrm>
            <a:off x="1013618" y="5010602"/>
            <a:ext cx="2241567" cy="626701"/>
          </a:xfrm>
          <a:prstGeom prst="wedgeRectCallout">
            <a:avLst>
              <a:gd name="adj1" fmla="val -22127"/>
              <a:gd name="adj2" fmla="val -6467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UML Designer and Papyrus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manipulate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Eclipse UML (semantic) models. </a:t>
            </a:r>
          </a:p>
        </p:txBody>
      </p:sp>
      <p:sp>
        <p:nvSpPr>
          <p:cNvPr id="33" name="Arrow: Right 5">
            <a:extLst>
              <a:ext uri="{FF2B5EF4-FFF2-40B4-BE49-F238E27FC236}">
                <a16:creationId xmlns:a16="http://schemas.microsoft.com/office/drawing/2014/main" id="{8A2A410C-DDBE-2F56-830C-548926EC5A18}"/>
              </a:ext>
            </a:extLst>
          </p:cNvPr>
          <p:cNvSpPr/>
          <p:nvPr/>
        </p:nvSpPr>
        <p:spPr>
          <a:xfrm>
            <a:off x="308031" y="4426392"/>
            <a:ext cx="70865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both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D636A415-687D-D9DA-35F7-94BA81F8E074}"/>
              </a:ext>
            </a:extLst>
          </p:cNvPr>
          <p:cNvSpPr/>
          <p:nvPr/>
        </p:nvSpPr>
        <p:spPr>
          <a:xfrm>
            <a:off x="3505993" y="4425024"/>
            <a:ext cx="1262131" cy="626701"/>
          </a:xfrm>
          <a:prstGeom prst="wedgeRectCallout">
            <a:avLst>
              <a:gd name="adj1" fmla="val 22349"/>
              <a:gd name="adj2" fmla="val 68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serialization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diagrams 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BCA0D0D-A1E1-AF27-6AA4-C6CD300DC531}"/>
              </a:ext>
            </a:extLst>
          </p:cNvPr>
          <p:cNvSpPr/>
          <p:nvPr/>
        </p:nvSpPr>
        <p:spPr>
          <a:xfrm>
            <a:off x="4941914" y="4425024"/>
            <a:ext cx="1585938" cy="442035"/>
          </a:xfrm>
          <a:prstGeom prst="wedgeRectCallout">
            <a:avLst>
              <a:gd name="adj1" fmla="val -65865"/>
              <a:gd name="adj2" fmla="val -2010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is based on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GMF Notation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91A0B254-389A-9860-65D8-BA57C426C1CD}"/>
              </a:ext>
            </a:extLst>
          </p:cNvPr>
          <p:cNvSpPr/>
          <p:nvPr/>
        </p:nvSpPr>
        <p:spPr>
          <a:xfrm>
            <a:off x="4941914" y="4966271"/>
            <a:ext cx="2328129" cy="626701"/>
          </a:xfrm>
          <a:prstGeom prst="wedgeRectCallout">
            <a:avLst>
              <a:gd name="adj1" fmla="val -24816"/>
              <a:gd name="adj2" fmla="val -6266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Sirius/UML Designer and Papyrus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cannot share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their Diagrams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9BC44F-13AC-AC6D-576D-92233096C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117" y="4099451"/>
            <a:ext cx="4295996" cy="173363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0" name="Explosion: 14 Points 9">
            <a:extLst>
              <a:ext uri="{FF2B5EF4-FFF2-40B4-BE49-F238E27FC236}">
                <a16:creationId xmlns:a16="http://schemas.microsoft.com/office/drawing/2014/main" id="{5DA1A7CD-324C-003F-CDC1-FE56CB3494EE}"/>
              </a:ext>
            </a:extLst>
          </p:cNvPr>
          <p:cNvSpPr/>
          <p:nvPr/>
        </p:nvSpPr>
        <p:spPr>
          <a:xfrm>
            <a:off x="9434491" y="4990267"/>
            <a:ext cx="2078385" cy="1867733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FF0000"/>
                </a:solidFill>
                <a:latin typeface="Calibri" panose="020F0502020204030204"/>
              </a:rPr>
              <a:t>papyrus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srgbClr val="FF0000"/>
                </a:solidFill>
                <a:latin typeface="Calibri" panose="020F0502020204030204"/>
              </a:rPr>
              <a:t>migrating</a:t>
            </a:r>
            <a:br>
              <a:rPr lang="en-US" kern="0" noProof="0" dirty="0">
                <a:solidFill>
                  <a:srgbClr val="FF0000"/>
                </a:solidFill>
                <a:latin typeface="Calibri" panose="020F0502020204030204"/>
              </a:rPr>
            </a:br>
            <a:r>
              <a:rPr lang="en-US" kern="0" noProof="0" dirty="0">
                <a:solidFill>
                  <a:srgbClr val="FF0000"/>
                </a:solidFill>
                <a:latin typeface="Calibri" panose="020F0502020204030204"/>
              </a:rPr>
              <a:t>sirius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171AD8-0A8E-12C0-D05A-5538F9DBA616}"/>
              </a:ext>
            </a:extLst>
          </p:cNvPr>
          <p:cNvGrpSpPr/>
          <p:nvPr/>
        </p:nvGrpSpPr>
        <p:grpSpPr>
          <a:xfrm>
            <a:off x="7818932" y="5959234"/>
            <a:ext cx="1335427" cy="276999"/>
            <a:chOff x="5881666" y="1565584"/>
            <a:chExt cx="1335427" cy="276999"/>
          </a:xfrm>
        </p:grpSpPr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55CE2388-8563-D19E-326E-B60782A71529}"/>
                </a:ext>
              </a:extLst>
            </p:cNvPr>
            <p:cNvSpPr/>
            <p:nvPr/>
          </p:nvSpPr>
          <p:spPr>
            <a:xfrm>
              <a:off x="6016123" y="1565584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papyrus -&gt; sirius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B722BD85-B16B-BCFD-D7D7-8896B7144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9059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1B9846-007E-E3A2-EC37-908CB9933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2B513873-916E-028B-08A1-CE0C032EE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79" y="1215600"/>
            <a:ext cx="2833587" cy="475701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426FEB-2056-A28E-0CD2-706FA4BBB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566" y="1197882"/>
            <a:ext cx="4925466" cy="429383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E9C7A4-DCE8-DEF5-3B21-F2023E510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40916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3.2 graphiti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4C6955-3B83-FB86-E31B-D11D1977DABA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EA3ACCD3-1829-8E2E-1778-AE3B1C91C7E6}"/>
              </a:ext>
            </a:extLst>
          </p:cNvPr>
          <p:cNvSpPr/>
          <p:nvPr/>
        </p:nvSpPr>
        <p:spPr>
          <a:xfrm>
            <a:off x="254868" y="146602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8DFA9BAD-FDD7-D10B-5C8D-ECC182AEAC63}"/>
              </a:ext>
            </a:extLst>
          </p:cNvPr>
          <p:cNvSpPr/>
          <p:nvPr/>
        </p:nvSpPr>
        <p:spPr>
          <a:xfrm>
            <a:off x="8172888" y="1289939"/>
            <a:ext cx="1963332" cy="1245156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graphiti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FF0000"/>
                </a:solidFill>
                <a:latin typeface="Calibri" panose="020F0502020204030204"/>
              </a:rPr>
              <a:t>not good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A3739EB-5BE9-4AA3-7A49-5F545025E779}"/>
              </a:ext>
            </a:extLst>
          </p:cNvPr>
          <p:cNvGrpSpPr/>
          <p:nvPr/>
        </p:nvGrpSpPr>
        <p:grpSpPr>
          <a:xfrm>
            <a:off x="7070672" y="5834113"/>
            <a:ext cx="1595113" cy="276999"/>
            <a:chOff x="5881666" y="1565584"/>
            <a:chExt cx="1595113" cy="276999"/>
          </a:xfrm>
        </p:grpSpPr>
        <p:sp>
          <p:nvSpPr>
            <p:cNvPr id="16" name="Retângulo 5">
              <a:extLst>
                <a:ext uri="{FF2B5EF4-FFF2-40B4-BE49-F238E27FC236}">
                  <a16:creationId xmlns:a16="http://schemas.microsoft.com/office/drawing/2014/main" id="{1976E9B9-3340-F8EF-E5C5-C8B638E155CD}"/>
                </a:ext>
              </a:extLst>
            </p:cNvPr>
            <p:cNvSpPr/>
            <p:nvPr/>
          </p:nvSpPr>
          <p:spPr>
            <a:xfrm>
              <a:off x="6016123" y="1565584"/>
              <a:ext cx="14606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graphiti not finished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959367A9-AD4E-D6E7-0A18-88EEAA8F5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816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56DEB9-0090-256B-30DE-EFA29744A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AF62-BDDB-352E-1CA8-F96715FF4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54483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3.3 sirius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56E55A-E3B2-8B39-CA8D-C296AB1A752F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BE906E0-CB9F-89CA-21C0-D87078C258DE}"/>
              </a:ext>
            </a:extLst>
          </p:cNvPr>
          <p:cNvGrpSpPr/>
          <p:nvPr/>
        </p:nvGrpSpPr>
        <p:grpSpPr>
          <a:xfrm>
            <a:off x="298271" y="745394"/>
            <a:ext cx="1595113" cy="276999"/>
            <a:chOff x="5881666" y="1565584"/>
            <a:chExt cx="1595113" cy="276999"/>
          </a:xfrm>
        </p:grpSpPr>
        <p:sp>
          <p:nvSpPr>
            <p:cNvPr id="16" name="Retângulo 5">
              <a:extLst>
                <a:ext uri="{FF2B5EF4-FFF2-40B4-BE49-F238E27FC236}">
                  <a16:creationId xmlns:a16="http://schemas.microsoft.com/office/drawing/2014/main" id="{75063A31-4F73-C4CD-2051-50D971384B72}"/>
                </a:ext>
              </a:extLst>
            </p:cNvPr>
            <p:cNvSpPr/>
            <p:nvPr/>
          </p:nvSpPr>
          <p:spPr>
            <a:xfrm>
              <a:off x="6016123" y="1565584"/>
              <a:ext cx="14606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sirius UML designer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4B685F97-D19B-6156-1FB2-1F009CE82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30B5BE11-C149-00E1-9CD1-A38094DC1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03" y="1156915"/>
            <a:ext cx="2020897" cy="1903263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234EAD6-1183-0658-7F8A-D444F42C3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1618" y="1183740"/>
            <a:ext cx="6325264" cy="605909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90273AC-CA59-3DAF-3681-86A7465DD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1861" y="2153730"/>
            <a:ext cx="6587656" cy="826976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41D2BE4F-6AEB-D890-6E4F-2D010C100BE2}"/>
              </a:ext>
            </a:extLst>
          </p:cNvPr>
          <p:cNvGrpSpPr/>
          <p:nvPr/>
        </p:nvGrpSpPr>
        <p:grpSpPr>
          <a:xfrm>
            <a:off x="316046" y="3290500"/>
            <a:ext cx="644533" cy="276999"/>
            <a:chOff x="5881666" y="1565584"/>
            <a:chExt cx="644533" cy="276999"/>
          </a:xfrm>
        </p:grpSpPr>
        <p:sp>
          <p:nvSpPr>
            <p:cNvPr id="43" name="Retângulo 5">
              <a:extLst>
                <a:ext uri="{FF2B5EF4-FFF2-40B4-BE49-F238E27FC236}">
                  <a16:creationId xmlns:a16="http://schemas.microsoft.com/office/drawing/2014/main" id="{0C43E3A0-9CEE-B321-F1BC-6E278AD56B1D}"/>
                </a:ext>
              </a:extLst>
            </p:cNvPr>
            <p:cNvSpPr/>
            <p:nvPr/>
          </p:nvSpPr>
          <p:spPr>
            <a:xfrm>
              <a:off x="6016123" y="1565584"/>
              <a:ext cx="5100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sirius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44" name="Picture 43" descr="Icon&#10;&#10;Description automatically generated">
              <a:extLst>
                <a:ext uri="{FF2B5EF4-FFF2-40B4-BE49-F238E27FC236}">
                  <a16:creationId xmlns:a16="http://schemas.microsoft.com/office/drawing/2014/main" id="{6BBF52B3-6B7D-CE8E-DAEE-48E99296E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48241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65992</TotalTime>
  <Words>250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mdd</vt:lpstr>
      <vt:lpstr>1.1 sources</vt:lpstr>
      <vt:lpstr>2. context</vt:lpstr>
      <vt:lpstr>2.1 org</vt:lpstr>
      <vt:lpstr>2.2 dev</vt:lpstr>
      <vt:lpstr>3. modeler </vt:lpstr>
      <vt:lpstr>3.1 papyrus </vt:lpstr>
      <vt:lpstr>3.2 graphiti </vt:lpstr>
      <vt:lpstr>3.3 sirius </vt:lpstr>
      <vt:lpstr>4. emf </vt:lpstr>
      <vt:lpstr>4.1 lexicon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1252</cp:revision>
  <dcterms:created xsi:type="dcterms:W3CDTF">2019-03-25T09:18:39Z</dcterms:created>
  <dcterms:modified xsi:type="dcterms:W3CDTF">2024-05-17T15:00:28Z</dcterms:modified>
</cp:coreProperties>
</file>