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89" r:id="rId3"/>
    <p:sldId id="390" r:id="rId4"/>
    <p:sldId id="391" r:id="rId5"/>
    <p:sldId id="392" r:id="rId6"/>
    <p:sldId id="394" r:id="rId7"/>
    <p:sldId id="395" r:id="rId8"/>
    <p:sldId id="393" r:id="rId9"/>
    <p:sldId id="396" r:id="rId10"/>
    <p:sldId id="397" r:id="rId11"/>
    <p:sldId id="398" r:id="rId12"/>
    <p:sldId id="399" r:id="rId13"/>
    <p:sldId id="400" r:id="rId14"/>
    <p:sldId id="401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19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1632" y="14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pt-br/3/library/dataclasses.html#:~:text=Os%20par%C3%A2metros%20do%20%40dataclass%20s%C3%A3o%3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realpython.com/python-data-classes/#adding-methods" TargetMode="External"/><Relationship Id="rId13" Type="http://schemas.openxmlformats.org/officeDocument/2006/relationships/hyperlink" Target="https://realpython.com/python-data-classes/#immutable-data-classe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realpython.com/python-data-classes/#type-hints" TargetMode="External"/><Relationship Id="rId12" Type="http://schemas.openxmlformats.org/officeDocument/2006/relationships/hyperlink" Target="https://realpython.com/python-data-classes/#comparing-cards" TargetMode="External"/><Relationship Id="rId2" Type="http://schemas.openxmlformats.org/officeDocument/2006/relationships/hyperlink" Target="https://realpython.com/python-data-classes/" TargetMode="External"/><Relationship Id="rId16" Type="http://schemas.openxmlformats.org/officeDocument/2006/relationships/hyperlink" Target="https://realpython.com/python-data-classes/#conclusion-further-readin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realpython.com/python-data-classes/#default-values" TargetMode="External"/><Relationship Id="rId11" Type="http://schemas.openxmlformats.org/officeDocument/2006/relationships/hyperlink" Target="https://realpython.com/python-data-classes/#you-need-representation" TargetMode="External"/><Relationship Id="rId5" Type="http://schemas.openxmlformats.org/officeDocument/2006/relationships/hyperlink" Target="https://realpython.com/python-data-classes/#basic-data-classes" TargetMode="External"/><Relationship Id="rId15" Type="http://schemas.openxmlformats.org/officeDocument/2006/relationships/hyperlink" Target="https://realpython.com/python-data-classes/#optimizing-data-classes" TargetMode="External"/><Relationship Id="rId10" Type="http://schemas.openxmlformats.org/officeDocument/2006/relationships/hyperlink" Target="https://realpython.com/python-data-classes/#advanced-default-values" TargetMode="External"/><Relationship Id="rId4" Type="http://schemas.openxmlformats.org/officeDocument/2006/relationships/hyperlink" Target="https://realpython.com/python-data-classes/#alternatives-to-data-classes" TargetMode="External"/><Relationship Id="rId9" Type="http://schemas.openxmlformats.org/officeDocument/2006/relationships/hyperlink" Target="https://realpython.com/python-data-classes/#more-flexible-data-classes" TargetMode="External"/><Relationship Id="rId14" Type="http://schemas.openxmlformats.org/officeDocument/2006/relationships/hyperlink" Target="https://realpython.com/python-data-classes/#inheritanc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hon.org/3/library/abc.html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0.png"/><Relationship Id="rId9" Type="http://schemas.openxmlformats.org/officeDocument/2006/relationships/image" Target="../media/image23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of%20classes%20too!-,Creating%20a%20Python%20class,-No%20tutorial%20i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%27Halting%27)-,Create%20a%20Python%20object,-Don%E2%80%99t%20worry%2C%20we%E2%80%99l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#:~:text=their%20first%20argument.-,What%20Is%20self%20in%20Python%3F,-Honestly%2C%20this%20i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constructor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objects-and-classes/python-inheritanc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python.land/python-data-classes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hyperlink" Target="https://www.dataquest.io/blog/how-to-use-python-data-class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dataquest.io/blog/how-to-use-python-data-classes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CvQ7e6yUtn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pt-br/3/library/dataclasses.html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38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oop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8D0437-F4E4-4373-AA9F-32DC9BDBA52F}"/>
              </a:ext>
            </a:extLst>
          </p:cNvPr>
          <p:cNvGrpSpPr/>
          <p:nvPr/>
        </p:nvGrpSpPr>
        <p:grpSpPr>
          <a:xfrm>
            <a:off x="10802240" y="133886"/>
            <a:ext cx="1244698" cy="283293"/>
            <a:chOff x="5611636" y="5954426"/>
            <a:chExt cx="1244699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1C8FD28-9FAF-47AE-AFA5-F0CC766FC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3DA600B-214B-427C-AF2B-132848B5B51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487537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A42EE-A724-BD0A-3823-D3BCCBD49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6607FC-FF86-049B-C09D-355A5F46E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94272"/>
            <a:ext cx="4878644" cy="3968227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76F40-6798-411F-50DC-D07CB0BE2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23522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7.3 special methods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AF418-CD49-40A3-D1BD-FE9B6C3CA36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F83D0A-3C79-BBBB-F7F8-76E7595923B7}"/>
              </a:ext>
            </a:extLst>
          </p:cNvPr>
          <p:cNvGrpSpPr/>
          <p:nvPr/>
        </p:nvGrpSpPr>
        <p:grpSpPr>
          <a:xfrm>
            <a:off x="4838355" y="4887184"/>
            <a:ext cx="1163906" cy="246221"/>
            <a:chOff x="5881666" y="1565584"/>
            <a:chExt cx="1163906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904C8674-786B-808D-B18C-83E0D75C361C}"/>
                </a:ext>
              </a:extLst>
            </p:cNvPr>
            <p:cNvSpPr/>
            <p:nvPr/>
          </p:nvSpPr>
          <p:spPr>
            <a:xfrm>
              <a:off x="6016123" y="1565584"/>
              <a:ext cx="102944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special methods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A5F9C8D4-6D70-8F2E-A6F9-5A993C5A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6AFEEF3B-FCE8-FA16-A4CC-EC8C56505505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627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642C2-2BF9-2F4E-4F6D-EE487F674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D710-F6A0-770F-C59F-807485A73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1869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7.4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93A03-2BA9-9BDC-E1E4-F9DC715505D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24AC4F-9110-4EC3-8B4E-03B36AE71EBA}"/>
              </a:ext>
            </a:extLst>
          </p:cNvPr>
          <p:cNvGrpSpPr/>
          <p:nvPr/>
        </p:nvGrpSpPr>
        <p:grpSpPr>
          <a:xfrm>
            <a:off x="1843695" y="3796645"/>
            <a:ext cx="2330892" cy="246221"/>
            <a:chOff x="5881666" y="1565584"/>
            <a:chExt cx="2330892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7E056366-8E4B-3A9B-6CC9-3791178386AB}"/>
                </a:ext>
              </a:extLst>
            </p:cNvPr>
            <p:cNvSpPr/>
            <p:nvPr/>
          </p:nvSpPr>
          <p:spPr>
            <a:xfrm>
              <a:off x="6016123" y="1565584"/>
              <a:ext cx="219643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/realpython.com/python-data-classes/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F4DF454B-62DC-7D1A-986D-971B02B77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BCDC6E-6B2E-41A2-8435-377C130F432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9B4EF-011E-CCE0-0BA1-12AD8025DF5A}"/>
              </a:ext>
            </a:extLst>
          </p:cNvPr>
          <p:cNvSpPr txBox="1"/>
          <p:nvPr/>
        </p:nvSpPr>
        <p:spPr>
          <a:xfrm>
            <a:off x="906780" y="740052"/>
            <a:ext cx="3093720" cy="2932788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sng" dirty="0">
                <a:solidFill>
                  <a:srgbClr val="3676AB"/>
                </a:solidFill>
                <a:effectLst/>
                <a:latin typeface="+mj-lt"/>
                <a:hlinkClick r:id="rId4"/>
              </a:rPr>
              <a:t>Alternatives to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5"/>
              </a:rPr>
              <a:t>Basic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6"/>
              </a:rPr>
              <a:t>Default Values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7"/>
              </a:rPr>
              <a:t>Type Hints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8"/>
              </a:rPr>
              <a:t>Adding Methods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9"/>
              </a:rPr>
              <a:t>More Flexible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0"/>
              </a:rPr>
              <a:t>Advanced Default Values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1"/>
              </a:rPr>
              <a:t>You Need Representation?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2"/>
              </a:rPr>
              <a:t>Comparing Cards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3"/>
              </a:rPr>
              <a:t>Immutable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4"/>
              </a:rPr>
              <a:t>Inheritance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5"/>
              </a:rPr>
              <a:t>Optimizing Data Classes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619CCD"/>
                </a:solidFill>
                <a:effectLst/>
                <a:latin typeface="+mj-lt"/>
                <a:hlinkClick r:id="rId16"/>
              </a:rPr>
              <a:t>Conclusion &amp; Further Reading</a:t>
            </a:r>
            <a:endParaRPr lang="en-US" sz="140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05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001FB-A234-7728-B4EE-11BA3EAF0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1790-DC58-E6CD-A7F1-8F383A5CF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3292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decorators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12E73-B63B-904D-2CEA-98D612CC3F72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7A5534A-F537-611E-CBAB-CE64047AE4A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190A8-2124-F681-5E8B-C97F54005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95306"/>
              </p:ext>
            </p:extLst>
          </p:nvPr>
        </p:nvGraphicFramePr>
        <p:xfrm>
          <a:off x="678872" y="1339850"/>
          <a:ext cx="10790876" cy="164592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162431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789805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4838640">
                  <a:extLst>
                    <a:ext uri="{9D8B030D-6E8A-4147-A177-3AD203B41FA5}">
                      <a16:colId xmlns:a16="http://schemas.microsoft.com/office/drawing/2014/main" val="2794701302"/>
                    </a:ext>
                  </a:extLst>
                </a:gridCol>
              </a:tblGrid>
              <a:tr h="198437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decorator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@classmethod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that is bound to the class and not the instance.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noProof="0" dirty="0">
                          <a:solidFill>
                            <a:schemeClr val="bg1"/>
                          </a:solidFill>
                          <a:latin typeface="+mj-lt"/>
                        </a:rPr>
                        <a:t>The first parameter is cls, which refers to the class itself.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class-level method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kern="1200" noProof="1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inheritance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251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@staticmethod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that does not receive an implicit first argument.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It behaves like a regular function that belongs to the class’s namespace.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utility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2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@property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 method as a property, which can be accessed like an attribute.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getter/setter methods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35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5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EE37D-23BC-2AC4-18DC-EFF8DBD2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E6F2-3192-15CF-7350-6C3B00A0C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173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8.1 abstraction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EEB34D-F694-CBE1-192F-7058C5543BF8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6FC109-D1FF-285A-FC31-43AA6CF41B1A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549825-D077-E6A1-628B-3AC2075CE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438788"/>
              </p:ext>
            </p:extLst>
          </p:nvPr>
        </p:nvGraphicFramePr>
        <p:xfrm>
          <a:off x="678872" y="1263967"/>
          <a:ext cx="7956424" cy="265176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656906">
                  <a:extLst>
                    <a:ext uri="{9D8B030D-6E8A-4147-A177-3AD203B41FA5}">
                      <a16:colId xmlns:a16="http://schemas.microsoft.com/office/drawing/2014/main" val="3257869399"/>
                    </a:ext>
                  </a:extLst>
                </a:gridCol>
                <a:gridCol w="4015232">
                  <a:extLst>
                    <a:ext uri="{9D8B030D-6E8A-4147-A177-3AD203B41FA5}">
                      <a16:colId xmlns:a16="http://schemas.microsoft.com/office/drawing/2014/main" val="3670951957"/>
                    </a:ext>
                  </a:extLst>
                </a:gridCol>
                <a:gridCol w="2284286">
                  <a:extLst>
                    <a:ext uri="{9D8B030D-6E8A-4147-A177-3AD203B41FA5}">
                      <a16:colId xmlns:a16="http://schemas.microsoft.com/office/drawing/2014/main" val="291479962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200" b="1" noProof="0" dirty="0">
                          <a:solidFill>
                            <a:schemeClr val="bg1"/>
                          </a:solidFill>
                          <a:latin typeface="+mj-lt"/>
                        </a:rPr>
                        <a:t>decorator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200" noProof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OOP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88812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method in an abstract base class.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617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@abstractclassmethod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class method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class-level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818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@abstractstaticmethod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static method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abstraction,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utility method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184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@abstractproperty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Defines an abstract property in an abstract base class.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Requires import from abc module.	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abstraction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encapsulation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inheritance</a:t>
                      </a:r>
                      <a:endParaRPr lang="en-US" sz="1200" noProof="0" dirty="0">
                        <a:solidFill>
                          <a:schemeClr val="bg1"/>
                        </a:solidFill>
                        <a:highlight>
                          <a:srgbClr val="808080"/>
                        </a:highlight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20170"/>
                  </a:ext>
                </a:extLst>
              </a:tr>
            </a:tbl>
          </a:graphicData>
        </a:graphic>
      </p:graphicFrame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FA43438-E304-93DA-1126-BF7E4792C063}"/>
              </a:ext>
            </a:extLst>
          </p:cNvPr>
          <p:cNvSpPr/>
          <p:nvPr/>
        </p:nvSpPr>
        <p:spPr>
          <a:xfrm>
            <a:off x="1000552" y="754456"/>
            <a:ext cx="2199889" cy="257369"/>
          </a:xfrm>
          <a:prstGeom prst="wedgeRectCallout">
            <a:avLst>
              <a:gd name="adj1" fmla="val 9661"/>
              <a:gd name="adj2" fmla="val 1249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Requires import from abc module.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A2C1AB-213A-BCCA-4825-8DC553261D7B}"/>
              </a:ext>
            </a:extLst>
          </p:cNvPr>
          <p:cNvGrpSpPr/>
          <p:nvPr/>
        </p:nvGrpSpPr>
        <p:grpSpPr>
          <a:xfrm>
            <a:off x="7088254" y="4017850"/>
            <a:ext cx="1547042" cy="289586"/>
            <a:chOff x="5881666" y="1590687"/>
            <a:chExt cx="154704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92E31127-2BED-0AD3-7295-6DD3619F5460}"/>
                </a:ext>
              </a:extLst>
            </p:cNvPr>
            <p:cNvSpPr/>
            <p:nvPr/>
          </p:nvSpPr>
          <p:spPr>
            <a:xfrm>
              <a:off x="6081095" y="1603274"/>
              <a:ext cx="13476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abstract base class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DAE85923-B6C3-4DCA-EA51-3147CD78F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16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8689A-C6B4-4CF7-B89A-AEB9C066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13" y="7645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137197" y="3199070"/>
            <a:ext cx="562779" cy="246221"/>
            <a:chOff x="5881666" y="1565584"/>
            <a:chExt cx="56277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class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8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6E514-1D28-4339-B86E-31F4FBF0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78348"/>
            <a:ext cx="4991797" cy="232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013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objects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00171" y="3264873"/>
            <a:ext cx="695829" cy="246221"/>
            <a:chOff x="5881666" y="1565584"/>
            <a:chExt cx="695829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5613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objects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28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D2AE8-830E-4825-89FC-AF4098F7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4904846" cy="14045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938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self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5496691" y="2259033"/>
            <a:ext cx="500263" cy="246221"/>
            <a:chOff x="5881666" y="1565584"/>
            <a:chExt cx="50026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36580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self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B4F3E-90D0-43A8-9101-ED1433800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793" y="688336"/>
            <a:ext cx="2949315" cy="23266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031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0A58D-7B0F-4073-8F17-AB2B6F70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1" y="656867"/>
            <a:ext cx="4259964" cy="30484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243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constructor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4848635" y="5531902"/>
            <a:ext cx="1381914" cy="246221"/>
            <a:chOff x="5881666" y="1565584"/>
            <a:chExt cx="1381914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2474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python-constructors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E459068-3F2D-4C06-9CD8-751FED527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194" y="4012074"/>
            <a:ext cx="5087806" cy="13361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90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DD0A72-4F1E-4A04-8910-25A8A274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117" y="3600938"/>
            <a:ext cx="4812243" cy="1340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564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inheritance 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2872515" y="2963376"/>
            <a:ext cx="1319397" cy="246221"/>
            <a:chOff x="5881666" y="1565584"/>
            <a:chExt cx="1319397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1849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python-inheritance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3CDD1F-8C00-4FB9-A1B0-89AF006B3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21" y="735762"/>
            <a:ext cx="3116146" cy="21080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537BD-8518-4F46-B886-6765606C1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927" y="735762"/>
            <a:ext cx="3116146" cy="1297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26412685-FBA3-48EB-BFA9-24B7C5D2C743}"/>
              </a:ext>
            </a:extLst>
          </p:cNvPr>
          <p:cNvSpPr/>
          <p:nvPr/>
        </p:nvSpPr>
        <p:spPr>
          <a:xfrm>
            <a:off x="284835" y="3908589"/>
            <a:ext cx="12729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overriding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796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A529F8-18F3-42E0-A387-3AE1B4A25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14" y="740052"/>
            <a:ext cx="2366660" cy="27324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287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data class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9083" y="73576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6997475" y="5418793"/>
            <a:ext cx="1356266" cy="246221"/>
            <a:chOff x="5881666" y="1565584"/>
            <a:chExt cx="13562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218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58400B-E201-47AC-B4CE-E1F350349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14" y="3853634"/>
            <a:ext cx="4995541" cy="438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A5766-5EEA-404C-B8DF-6600B18355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23" y="4590538"/>
            <a:ext cx="7429218" cy="6004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FE6361-17EE-4C22-BBCD-5CD0A59201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346" y="626319"/>
            <a:ext cx="3834263" cy="21634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28E4ABAC-769B-4F78-8FC7-4EA748465B24}"/>
              </a:ext>
            </a:extLst>
          </p:cNvPr>
          <p:cNvSpPr/>
          <p:nvPr/>
        </p:nvSpPr>
        <p:spPr>
          <a:xfrm>
            <a:off x="3225643" y="937571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json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90DEEE-9A12-4B3F-AC66-78777C130E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166" y="1634286"/>
            <a:ext cx="3401078" cy="4647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7DD0633-57C9-4D02-9108-5678D5CC9059}"/>
              </a:ext>
            </a:extLst>
          </p:cNvPr>
          <p:cNvGrpSpPr/>
          <p:nvPr/>
        </p:nvGrpSpPr>
        <p:grpSpPr>
          <a:xfrm>
            <a:off x="5417595" y="6385396"/>
            <a:ext cx="1989452" cy="246221"/>
            <a:chOff x="5881666" y="1565584"/>
            <a:chExt cx="1989452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B15AC59E-52EA-4ED5-9B63-277934B15ECF}"/>
                </a:ext>
              </a:extLst>
            </p:cNvPr>
            <p:cNvSpPr/>
            <p:nvPr/>
          </p:nvSpPr>
          <p:spPr>
            <a:xfrm>
              <a:off x="6016123" y="1565584"/>
              <a:ext cx="185499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how-to-use-python-data-classes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7F9BA1E-C471-4392-82C7-9619A4B3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EDD57A0-4717-44F3-89D6-BBA0C34D7D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4523" y="5573722"/>
            <a:ext cx="6329680" cy="6884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15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2FA5B-0366-A2CA-E6CA-ED92E290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4DD-F46C-687A-ECC0-9475B4B31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7.1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13E6ED-D293-8F61-4391-C3E210D98D6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0EC87-E98F-FBAF-E3BF-7B37FFA12D30}"/>
              </a:ext>
            </a:extLst>
          </p:cNvPr>
          <p:cNvGrpSpPr/>
          <p:nvPr/>
        </p:nvGrpSpPr>
        <p:grpSpPr>
          <a:xfrm>
            <a:off x="327315" y="741340"/>
            <a:ext cx="2436690" cy="246221"/>
            <a:chOff x="5881666" y="1565584"/>
            <a:chExt cx="2436690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98D95920-8B86-B181-992C-56A83885CDC8}"/>
                </a:ext>
              </a:extLst>
            </p:cNvPr>
            <p:cNvSpPr/>
            <p:nvPr/>
          </p:nvSpPr>
          <p:spPr>
            <a:xfrm>
              <a:off x="6016123" y="1565584"/>
              <a:ext cx="23022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tutorial: how-to-use-python-data-classes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B352DBA4-23A3-CF00-A0B8-F349E618D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2C03E-8874-1A9A-3EBE-613A84F5161A}"/>
              </a:ext>
            </a:extLst>
          </p:cNvPr>
          <p:cNvGrpSpPr/>
          <p:nvPr/>
        </p:nvGrpSpPr>
        <p:grpSpPr>
          <a:xfrm>
            <a:off x="352754" y="1014647"/>
            <a:ext cx="604457" cy="246221"/>
            <a:chOff x="5881666" y="1565584"/>
            <a:chExt cx="604457" cy="246221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A2DED6D-7302-57AE-82A9-6F0D9D9DAA36}"/>
                </a:ext>
              </a:extLst>
            </p:cNvPr>
            <p:cNvSpPr/>
            <p:nvPr/>
          </p:nvSpPr>
          <p:spPr>
            <a:xfrm>
              <a:off x="6016123" y="1565584"/>
              <a:ext cx="4700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video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F978E74-BB07-EC8C-A3D7-C486F1D9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26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18DE-29AC-2F06-6728-AE26FF36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F5F1-C705-0F9A-4CAC-A3A37DB73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98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7.2 what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E116C6-4D34-2EC3-5D31-229FD35A6E2D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017E1A-D30C-D07A-6A22-FBEEC5EC8AF5}"/>
              </a:ext>
            </a:extLst>
          </p:cNvPr>
          <p:cNvGrpSpPr/>
          <p:nvPr/>
        </p:nvGrpSpPr>
        <p:grpSpPr>
          <a:xfrm>
            <a:off x="9958995" y="1638976"/>
            <a:ext cx="957118" cy="246221"/>
            <a:chOff x="5881666" y="1565584"/>
            <a:chExt cx="957118" cy="246221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5A75D7BC-EDB3-6CCE-AA53-4BDB3F6765CD}"/>
                </a:ext>
              </a:extLst>
            </p:cNvPr>
            <p:cNvSpPr/>
            <p:nvPr/>
          </p:nvSpPr>
          <p:spPr>
            <a:xfrm>
              <a:off x="6016123" y="1565584"/>
              <a:ext cx="8226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 docs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9791765C-D29B-B73D-3E4A-124347F8F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9EAB22-127B-844A-077E-0FE59912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177" y="740052"/>
            <a:ext cx="9459645" cy="69542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3F41DCF-365E-64AC-12D5-149B96856861}"/>
              </a:ext>
            </a:extLst>
          </p:cNvPr>
          <p:cNvSpPr/>
          <p:nvPr/>
        </p:nvSpPr>
        <p:spPr>
          <a:xfrm>
            <a:off x="261441" y="740052"/>
            <a:ext cx="11655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definition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DAD604-C08C-EC84-4E95-94FF82F4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887" y="1885197"/>
            <a:ext cx="5589733" cy="214390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3364BE39-A4BA-D78F-5126-A9BE26CBEA59}"/>
              </a:ext>
            </a:extLst>
          </p:cNvPr>
          <p:cNvSpPr/>
          <p:nvPr/>
        </p:nvSpPr>
        <p:spPr>
          <a:xfrm>
            <a:off x="307098" y="1885197"/>
            <a:ext cx="10597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4674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64080</TotalTime>
  <Words>349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oop</vt:lpstr>
      <vt:lpstr>2. class</vt:lpstr>
      <vt:lpstr>3. objects</vt:lpstr>
      <vt:lpstr>4. self</vt:lpstr>
      <vt:lpstr>5. constructor</vt:lpstr>
      <vt:lpstr>6. inheritance </vt:lpstr>
      <vt:lpstr>7. data class</vt:lpstr>
      <vt:lpstr>7.1 sources</vt:lpstr>
      <vt:lpstr>7.2 what</vt:lpstr>
      <vt:lpstr>7.3 special methods</vt:lpstr>
      <vt:lpstr>7.4 tutorial</vt:lpstr>
      <vt:lpstr>8. decorators</vt:lpstr>
      <vt:lpstr>8.1 abstraction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1216</cp:revision>
  <dcterms:created xsi:type="dcterms:W3CDTF">2019-03-25T09:18:39Z</dcterms:created>
  <dcterms:modified xsi:type="dcterms:W3CDTF">2024-05-26T17:22:16Z</dcterms:modified>
</cp:coreProperties>
</file>