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397" r:id="rId4"/>
    <p:sldId id="404" r:id="rId5"/>
    <p:sldId id="408" r:id="rId6"/>
    <p:sldId id="405" r:id="rId7"/>
    <p:sldId id="399" r:id="rId8"/>
    <p:sldId id="403" r:id="rId9"/>
    <p:sldId id="407" r:id="rId10"/>
    <p:sldId id="406" r:id="rId11"/>
    <p:sldId id="401" r:id="rId12"/>
    <p:sldId id="402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hon.land/introduction-to-python/functions#:~:text=(result)-,None,-None%C2%A0is%20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keyword_pass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0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gloss_python_indentation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python-comme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mypy.readthedocs.io/en/stable/cheat_sheet_py3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python.org/3/library/functions.html#float" TargetMode="External"/><Relationship Id="rId21" Type="http://schemas.openxmlformats.org/officeDocument/2006/relationships/hyperlink" Target="https://docs.python.org/3/library/functions.html#divmod" TargetMode="External"/><Relationship Id="rId42" Type="http://schemas.openxmlformats.org/officeDocument/2006/relationships/hyperlink" Target="https://docs.python.org/3/library/functions.html#func-list" TargetMode="External"/><Relationship Id="rId47" Type="http://schemas.openxmlformats.org/officeDocument/2006/relationships/hyperlink" Target="https://docs.python.org/3/library/functions.html#min" TargetMode="External"/><Relationship Id="rId63" Type="http://schemas.openxmlformats.org/officeDocument/2006/relationships/hyperlink" Target="https://docs.python.org/3/library/functions.html#sorted" TargetMode="External"/><Relationship Id="rId68" Type="http://schemas.openxmlformats.org/officeDocument/2006/relationships/hyperlink" Target="https://docs.python.org/3/library/functions.html#func-tuple" TargetMode="External"/><Relationship Id="rId2" Type="http://schemas.openxmlformats.org/officeDocument/2006/relationships/hyperlink" Target="https://docs.python.org/3/library/functions.html#abs" TargetMode="External"/><Relationship Id="rId16" Type="http://schemas.openxmlformats.org/officeDocument/2006/relationships/hyperlink" Target="https://docs.python.org/3/library/functions.html#compile" TargetMode="External"/><Relationship Id="rId29" Type="http://schemas.openxmlformats.org/officeDocument/2006/relationships/hyperlink" Target="https://docs.python.org/3/library/functions.html#getattr" TargetMode="External"/><Relationship Id="rId11" Type="http://schemas.openxmlformats.org/officeDocument/2006/relationships/hyperlink" Target="https://docs.python.org/3/library/functions.html#func-bytearray" TargetMode="External"/><Relationship Id="rId24" Type="http://schemas.openxmlformats.org/officeDocument/2006/relationships/hyperlink" Target="https://docs.python.org/3/library/functions.html#exec" TargetMode="External"/><Relationship Id="rId32" Type="http://schemas.openxmlformats.org/officeDocument/2006/relationships/hyperlink" Target="https://docs.python.org/3/library/functions.html#hash" TargetMode="External"/><Relationship Id="rId37" Type="http://schemas.openxmlformats.org/officeDocument/2006/relationships/hyperlink" Target="https://docs.python.org/3/library/functions.html#int" TargetMode="External"/><Relationship Id="rId40" Type="http://schemas.openxmlformats.org/officeDocument/2006/relationships/hyperlink" Target="https://docs.python.org/3/library/functions.html#iter" TargetMode="External"/><Relationship Id="rId45" Type="http://schemas.openxmlformats.org/officeDocument/2006/relationships/hyperlink" Target="https://docs.python.org/3/library/functions.html#max" TargetMode="External"/><Relationship Id="rId53" Type="http://schemas.openxmlformats.org/officeDocument/2006/relationships/hyperlink" Target="https://docs.python.org/3/library/functions.html#pow" TargetMode="External"/><Relationship Id="rId58" Type="http://schemas.openxmlformats.org/officeDocument/2006/relationships/hyperlink" Target="https://docs.python.org/3/library/functions.html#reversed" TargetMode="External"/><Relationship Id="rId66" Type="http://schemas.openxmlformats.org/officeDocument/2006/relationships/hyperlink" Target="https://docs.python.org/3/library/functions.html#sum" TargetMode="External"/><Relationship Id="rId74" Type="http://schemas.openxmlformats.org/officeDocument/2006/relationships/image" Target="../media/image3.png"/><Relationship Id="rId5" Type="http://schemas.openxmlformats.org/officeDocument/2006/relationships/hyperlink" Target="https://docs.python.org/3/library/functions.html#anext" TargetMode="External"/><Relationship Id="rId61" Type="http://schemas.openxmlformats.org/officeDocument/2006/relationships/hyperlink" Target="https://docs.python.org/3/library/functions.html#setattr" TargetMode="External"/><Relationship Id="rId19" Type="http://schemas.openxmlformats.org/officeDocument/2006/relationships/hyperlink" Target="https://docs.python.org/3/library/functions.html#func-dict" TargetMode="External"/><Relationship Id="rId14" Type="http://schemas.openxmlformats.org/officeDocument/2006/relationships/hyperlink" Target="https://docs.python.org/3/library/functions.html#chr" TargetMode="External"/><Relationship Id="rId22" Type="http://schemas.openxmlformats.org/officeDocument/2006/relationships/hyperlink" Target="https://docs.python.org/3/library/functions.html#enumerate" TargetMode="External"/><Relationship Id="rId27" Type="http://schemas.openxmlformats.org/officeDocument/2006/relationships/hyperlink" Target="https://docs.python.org/3/library/functions.html#format" TargetMode="External"/><Relationship Id="rId30" Type="http://schemas.openxmlformats.org/officeDocument/2006/relationships/hyperlink" Target="https://docs.python.org/3/library/functions.html#globals" TargetMode="External"/><Relationship Id="rId35" Type="http://schemas.openxmlformats.org/officeDocument/2006/relationships/hyperlink" Target="https://docs.python.org/3/library/functions.html#id" TargetMode="External"/><Relationship Id="rId43" Type="http://schemas.openxmlformats.org/officeDocument/2006/relationships/hyperlink" Target="https://docs.python.org/3/library/functions.html#locals" TargetMode="External"/><Relationship Id="rId48" Type="http://schemas.openxmlformats.org/officeDocument/2006/relationships/hyperlink" Target="https://docs.python.org/3/library/functions.html#-1,-1,NEXT" TargetMode="External"/><Relationship Id="rId56" Type="http://schemas.openxmlformats.org/officeDocument/2006/relationships/hyperlink" Target="https://docs.python.org/3/library/functions.html#func-range" TargetMode="External"/><Relationship Id="rId64" Type="http://schemas.openxmlformats.org/officeDocument/2006/relationships/hyperlink" Target="https://docs.python.org/3/library/functions.html#staticmethod" TargetMode="External"/><Relationship Id="rId69" Type="http://schemas.openxmlformats.org/officeDocument/2006/relationships/hyperlink" Target="https://docs.python.org/3/library/functions.html#type" TargetMode="External"/><Relationship Id="rId8" Type="http://schemas.openxmlformats.org/officeDocument/2006/relationships/hyperlink" Target="https://docs.python.org/3/library/functions.html#bin" TargetMode="External"/><Relationship Id="rId51" Type="http://schemas.openxmlformats.org/officeDocument/2006/relationships/hyperlink" Target="https://docs.python.org/3/library/functions.html#open" TargetMode="External"/><Relationship Id="rId72" Type="http://schemas.openxmlformats.org/officeDocument/2006/relationships/hyperlink" Target="https://docs.python.org/3/library/functions.html#import__" TargetMode="External"/><Relationship Id="rId3" Type="http://schemas.openxmlformats.org/officeDocument/2006/relationships/hyperlink" Target="https://docs.python.org/3/library/functions.html#aiter" TargetMode="External"/><Relationship Id="rId12" Type="http://schemas.openxmlformats.org/officeDocument/2006/relationships/hyperlink" Target="https://docs.python.org/3/library/functions.html#func-bytes" TargetMode="External"/><Relationship Id="rId17" Type="http://schemas.openxmlformats.org/officeDocument/2006/relationships/hyperlink" Target="https://docs.python.org/3/library/functions.html#complex" TargetMode="External"/><Relationship Id="rId25" Type="http://schemas.openxmlformats.org/officeDocument/2006/relationships/hyperlink" Target="https://docs.python.org/3/library/functions.html#filter" TargetMode="External"/><Relationship Id="rId33" Type="http://schemas.openxmlformats.org/officeDocument/2006/relationships/hyperlink" Target="https://docs.python.org/3/library/functions.html#help" TargetMode="External"/><Relationship Id="rId38" Type="http://schemas.openxmlformats.org/officeDocument/2006/relationships/hyperlink" Target="https://docs.python.org/3/library/functions.html#isinstance" TargetMode="External"/><Relationship Id="rId46" Type="http://schemas.openxmlformats.org/officeDocument/2006/relationships/hyperlink" Target="https://docs.python.org/3/library/functions.html#func-memoryview" TargetMode="External"/><Relationship Id="rId59" Type="http://schemas.openxmlformats.org/officeDocument/2006/relationships/hyperlink" Target="https://docs.python.org/3/library/functions.html#round" TargetMode="External"/><Relationship Id="rId67" Type="http://schemas.openxmlformats.org/officeDocument/2006/relationships/hyperlink" Target="https://docs.python.org/3/library/functions.html#super" TargetMode="External"/><Relationship Id="rId20" Type="http://schemas.openxmlformats.org/officeDocument/2006/relationships/hyperlink" Target="https://docs.python.org/3/library/functions.html#dir" TargetMode="External"/><Relationship Id="rId41" Type="http://schemas.openxmlformats.org/officeDocument/2006/relationships/hyperlink" Target="https://docs.python.org/3/library/functions.html#len" TargetMode="External"/><Relationship Id="rId54" Type="http://schemas.openxmlformats.org/officeDocument/2006/relationships/hyperlink" Target="https://docs.python.org/3/library/functions.html#print" TargetMode="External"/><Relationship Id="rId62" Type="http://schemas.openxmlformats.org/officeDocument/2006/relationships/hyperlink" Target="https://docs.python.org/3/library/functions.html#slice" TargetMode="External"/><Relationship Id="rId70" Type="http://schemas.openxmlformats.org/officeDocument/2006/relationships/hyperlink" Target="https://docs.python.org/3/library/functions.html#var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python.org/3/library/functions.html#any" TargetMode="External"/><Relationship Id="rId15" Type="http://schemas.openxmlformats.org/officeDocument/2006/relationships/hyperlink" Target="https://docs.python.org/3/library/functions.html#classmethod" TargetMode="External"/><Relationship Id="rId23" Type="http://schemas.openxmlformats.org/officeDocument/2006/relationships/hyperlink" Target="https://docs.python.org/3/library/functions.html#eval" TargetMode="External"/><Relationship Id="rId28" Type="http://schemas.openxmlformats.org/officeDocument/2006/relationships/hyperlink" Target="https://docs.python.org/3/library/functions.html#func-frozenset" TargetMode="External"/><Relationship Id="rId36" Type="http://schemas.openxmlformats.org/officeDocument/2006/relationships/hyperlink" Target="https://docs.python.org/3/library/functions.html#input" TargetMode="External"/><Relationship Id="rId49" Type="http://schemas.openxmlformats.org/officeDocument/2006/relationships/hyperlink" Target="https://docs.python.org/3/library/functions.html#object" TargetMode="External"/><Relationship Id="rId57" Type="http://schemas.openxmlformats.org/officeDocument/2006/relationships/hyperlink" Target="https://docs.python.org/3/library/functions.html#repr" TargetMode="External"/><Relationship Id="rId10" Type="http://schemas.openxmlformats.org/officeDocument/2006/relationships/hyperlink" Target="https://docs.python.org/3/library/functions.html#breakpoint" TargetMode="External"/><Relationship Id="rId31" Type="http://schemas.openxmlformats.org/officeDocument/2006/relationships/hyperlink" Target="https://docs.python.org/3/library/functions.html#hasattr" TargetMode="External"/><Relationship Id="rId44" Type="http://schemas.openxmlformats.org/officeDocument/2006/relationships/hyperlink" Target="https://docs.python.org/3/library/functions.html#map" TargetMode="External"/><Relationship Id="rId52" Type="http://schemas.openxmlformats.org/officeDocument/2006/relationships/hyperlink" Target="https://docs.python.org/3/library/functions.html#ord" TargetMode="External"/><Relationship Id="rId60" Type="http://schemas.openxmlformats.org/officeDocument/2006/relationships/hyperlink" Target="https://docs.python.org/3/library/functions.html#func-set" TargetMode="External"/><Relationship Id="rId65" Type="http://schemas.openxmlformats.org/officeDocument/2006/relationships/hyperlink" Target="https://docs.python.org/3/library/functions.html#func-str" TargetMode="External"/><Relationship Id="rId73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docs.python.org/3/library/functions.html#all" TargetMode="External"/><Relationship Id="rId9" Type="http://schemas.openxmlformats.org/officeDocument/2006/relationships/hyperlink" Target="https://docs.python.org/3/library/functions.html#bool" TargetMode="External"/><Relationship Id="rId13" Type="http://schemas.openxmlformats.org/officeDocument/2006/relationships/hyperlink" Target="https://docs.python.org/3/library/functions.html#callable" TargetMode="External"/><Relationship Id="rId18" Type="http://schemas.openxmlformats.org/officeDocument/2006/relationships/hyperlink" Target="https://docs.python.org/3/library/functions.html#delattr" TargetMode="External"/><Relationship Id="rId39" Type="http://schemas.openxmlformats.org/officeDocument/2006/relationships/hyperlink" Target="https://docs.python.org/3/library/functions.html#issubclass" TargetMode="External"/><Relationship Id="rId34" Type="http://schemas.openxmlformats.org/officeDocument/2006/relationships/hyperlink" Target="https://docs.python.org/3/library/functions.html#hex" TargetMode="External"/><Relationship Id="rId50" Type="http://schemas.openxmlformats.org/officeDocument/2006/relationships/hyperlink" Target="https://docs.python.org/3/library/functions.html#oct" TargetMode="External"/><Relationship Id="rId55" Type="http://schemas.openxmlformats.org/officeDocument/2006/relationships/hyperlink" Target="https://docs.python.org/3/library/functions.html#property" TargetMode="External"/><Relationship Id="rId7" Type="http://schemas.openxmlformats.org/officeDocument/2006/relationships/hyperlink" Target="https://docs.python.org/3/library/functions.html#ascii" TargetMode="External"/><Relationship Id="rId71" Type="http://schemas.openxmlformats.org/officeDocument/2006/relationships/hyperlink" Target="https://docs.python.org/3/library/functions.html#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python-pri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your-first-program#:~:text=%3E%3E%3E-,name%20%3D%20input(%22Your%20name%3A%20%22),-%3C%20enter%20your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D:\ai\A3_python\_language\A3_input.py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hyperlink" Target="https://docs.python.org/3/library/functions.html#di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lessons/reserved-keywords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97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244698" cy="283293"/>
            <a:chOff x="5611636" y="5954426"/>
            <a:chExt cx="1244699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6051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none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162268" y="1760029"/>
            <a:ext cx="585221" cy="246221"/>
            <a:chOff x="5881666" y="1565584"/>
            <a:chExt cx="58522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none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88EC65-BDCD-46E0-838F-B9454F05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35" y="740052"/>
            <a:ext cx="2617765" cy="896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29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8C0592-C4BF-4A82-B78B-8AE5A52D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2639078" cy="8361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8678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pass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471388" y="1700001"/>
            <a:ext cx="1026048" cy="246221"/>
            <a:chOff x="5881666" y="1565584"/>
            <a:chExt cx="102604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8915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keyword pass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F82A7E-498B-4ABA-88E6-0B2111AC5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52" y="2166194"/>
            <a:ext cx="6096000" cy="7771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18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4BECB-1E55-4360-8B02-0061B5D8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740052"/>
            <a:ext cx="6502400" cy="18220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2018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indentation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809708" y="2685888"/>
            <a:ext cx="925058" cy="246221"/>
            <a:chOff x="5881666" y="1565584"/>
            <a:chExt cx="92505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7906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indentation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64C7D7-F5C5-4123-B08A-236B67A45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55" y="3076315"/>
            <a:ext cx="5374983" cy="1964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42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3F284-55CB-4E8F-B380-02D8BB2B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6525536" cy="10860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2298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comments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449028" y="1949859"/>
            <a:ext cx="1229629" cy="246221"/>
            <a:chOff x="5881666" y="1565584"/>
            <a:chExt cx="122962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95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python-comment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70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03317-035A-4E94-A226-922C42F7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3"/>
            <a:ext cx="4960910" cy="30547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9257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types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451467" y="3918567"/>
            <a:ext cx="644533" cy="246221"/>
            <a:chOff x="5881666" y="1565584"/>
            <a:chExt cx="644533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100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typing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C2FE27-6304-4F99-BD4A-0A4309F8B627}"/>
              </a:ext>
            </a:extLst>
          </p:cNvPr>
          <p:cNvGrpSpPr/>
          <p:nvPr/>
        </p:nvGrpSpPr>
        <p:grpSpPr>
          <a:xfrm>
            <a:off x="8623268" y="3780540"/>
            <a:ext cx="755140" cy="246221"/>
            <a:chOff x="5881666" y="1565584"/>
            <a:chExt cx="755140" cy="246221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E261DC0-E8FE-459B-A2E9-3BBB603ACC66}"/>
                </a:ext>
              </a:extLst>
            </p:cNvPr>
            <p:cNvSpPr/>
            <p:nvPr/>
          </p:nvSpPr>
          <p:spPr>
            <a:xfrm>
              <a:off x="6016123" y="1565584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hints list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9C5939F-9FC4-43C8-A4AF-A7D1EA7E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8BE75D-FD84-4685-9AD6-CFBEBD498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485" y="740052"/>
            <a:ext cx="2405379" cy="28403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317126A-F16C-45D9-A6EF-F40CF9D79F28}"/>
              </a:ext>
            </a:extLst>
          </p:cNvPr>
          <p:cNvSpPr/>
          <p:nvPr/>
        </p:nvSpPr>
        <p:spPr>
          <a:xfrm>
            <a:off x="2374199" y="4041677"/>
            <a:ext cx="774818" cy="257369"/>
          </a:xfrm>
          <a:prstGeom prst="wedgeRectCallout">
            <a:avLst>
              <a:gd name="adj1" fmla="val -35460"/>
              <a:gd name="adj2" fmla="val -1128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 3.5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64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A1C5DA-8192-4627-B7F4-B8E08C379188}"/>
              </a:ext>
            </a:extLst>
          </p:cNvPr>
          <p:cNvGraphicFramePr>
            <a:graphicFrameLocks noGrp="1"/>
          </p:cNvGraphicFramePr>
          <p:nvPr/>
        </p:nvGraphicFramePr>
        <p:xfrm>
          <a:off x="1000552" y="740052"/>
          <a:ext cx="4590860" cy="442904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147715">
                  <a:extLst>
                    <a:ext uri="{9D8B030D-6E8A-4147-A177-3AD203B41FA5}">
                      <a16:colId xmlns:a16="http://schemas.microsoft.com/office/drawing/2014/main" val="325772596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592062569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2604072879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251427245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/>
                      <a:r>
                        <a:rPr lang="pt-PT" sz="800" b="1">
                          <a:effectLst/>
                        </a:rPr>
                        <a:t>A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" tooltip="abs"/>
                        </a:rPr>
                        <a:t>abs()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3" tooltip="aiter"/>
                        </a:rPr>
                        <a:t>aiter()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4" tooltip="all"/>
                        </a:rPr>
                        <a:t>all()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5" tooltip="anext"/>
                        </a:rPr>
                        <a:t>anext()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6" tooltip="any"/>
                        </a:rPr>
                        <a:t>any()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7" tooltip="ascii"/>
                        </a:rPr>
                        <a:t>ascii()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B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8" tooltip="bin"/>
                        </a:rPr>
                        <a:t>bin()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9" tooltip="bool"/>
                        </a:rPr>
                        <a:t>bool()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0" tooltip="breakpoint"/>
                        </a:rPr>
                        <a:t>breakpoint()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1"/>
                        </a:rPr>
                        <a:t>bytearray()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2"/>
                        </a:rPr>
                        <a:t>bytes()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C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3" tooltip="callable"/>
                        </a:rPr>
                        <a:t>callable()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4" tooltip="chr"/>
                        </a:rPr>
                        <a:t>chr()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5" tooltip="classmethod"/>
                        </a:rPr>
                        <a:t>classmethod()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6" tooltip="compile"/>
                        </a:rPr>
                        <a:t>compile()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7" tooltip="complex"/>
                        </a:rPr>
                        <a:t>complex()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D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8" tooltip="delattr"/>
                        </a:rPr>
                        <a:t>delattr()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9"/>
                        </a:rPr>
                        <a:t>dict()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0" tooltip="dir"/>
                        </a:rPr>
                        <a:t>dir()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1" tooltip="divmod"/>
                        </a:rPr>
                        <a:t>divmod()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800" b="1" dirty="0">
                          <a:effectLst/>
                        </a:rPr>
                        <a:t>E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sng" dirty="0" err="1">
                          <a:solidFill>
                            <a:srgbClr val="00B0E4"/>
                          </a:solidFill>
                          <a:effectLst/>
                          <a:hlinkClick r:id="rId22" tooltip="enumerate"/>
                        </a:rPr>
                        <a:t>enumerate</a:t>
                      </a:r>
                      <a:r>
                        <a:rPr lang="pt-PT" sz="800" u="sng" dirty="0">
                          <a:solidFill>
                            <a:srgbClr val="00B0E4"/>
                          </a:solidFill>
                          <a:effectLst/>
                          <a:hlinkClick r:id="rId22" tooltip="enumerat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3" tooltip="eval"/>
                        </a:rPr>
                        <a:t>eval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3" tooltip="eval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4" tooltip="exec"/>
                        </a:rPr>
                        <a:t>exec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4" tooltip="exec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F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5" tooltip="filter"/>
                        </a:rPr>
                        <a:t>filter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5" tooltip="filt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6" tooltip="float"/>
                        </a:rPr>
                        <a:t>float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6" tooltip="floa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7" tooltip="format"/>
                        </a:rPr>
                        <a:t>format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7" tooltip="forma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8"/>
                        </a:rPr>
                        <a:t>frozenset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8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G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9" tooltip="getattr"/>
                        </a:rPr>
                        <a:t>getattr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9" tooltip="get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0" tooltip="globals"/>
                        </a:rPr>
                        <a:t>globals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0" tooltip="globals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H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1" tooltip="hasattr"/>
                        </a:rPr>
                        <a:t>hasattr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1" tooltip="has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2" tooltip="hash"/>
                        </a:rPr>
                        <a:t>hash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2" tooltip="hash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3" tooltip="help"/>
                        </a:rPr>
                        <a:t>help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3" tooltip="help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4" tooltip="hex"/>
                        </a:rPr>
                        <a:t>hex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4" tooltip="hex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I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5" tooltip="id"/>
                        </a:rPr>
                        <a:t>id()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6" tooltip="input"/>
                        </a:rPr>
                        <a:t>input()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7" tooltip="int"/>
                        </a:rPr>
                        <a:t>int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7" tooltip="in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8" tooltip="isinstance"/>
                        </a:rPr>
                        <a:t>isinstance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8" tooltip="isinstanc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9" tooltip="issubclass"/>
                        </a:rPr>
                        <a:t>issubclass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9" tooltip="issubclass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0" tooltip="iter"/>
                        </a:rPr>
                        <a:t>iter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40" tooltip="it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1" tooltip="len"/>
                        </a:rPr>
                        <a:t>len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1" tooltip="len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2"/>
                        </a:rPr>
                        <a:t>list()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3" tooltip="locals"/>
                        </a:rPr>
                        <a:t>locals()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M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4" tooltip="map"/>
                        </a:rPr>
                        <a:t>map()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5" tooltip="max"/>
                        </a:rPr>
                        <a:t>max()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6"/>
                        </a:rPr>
                        <a:t>memoryview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6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7" tooltip="min"/>
                        </a:rPr>
                        <a:t>min()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N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8" tooltip="next"/>
                        </a:rPr>
                        <a:t>next()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9" tooltip="object"/>
                        </a:rPr>
                        <a:t>object()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0" tooltip="oct"/>
                        </a:rPr>
                        <a:t>oct()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1" tooltip="open"/>
                        </a:rPr>
                        <a:t>open()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2" tooltip="ord"/>
                        </a:rPr>
                        <a:t>ord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2" tooltip="ord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P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3" tooltip="pow"/>
                        </a:rPr>
                        <a:t>pow()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4" tooltip="print"/>
                        </a:rPr>
                        <a:t>print()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5" tooltip="property"/>
                        </a:rPr>
                        <a:t>property()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800" b="1" dirty="0">
                          <a:effectLst/>
                        </a:rPr>
                        <a:t>R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6"/>
                        </a:rPr>
                        <a:t>range()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7" tooltip="repr"/>
                        </a:rPr>
                        <a:t>repr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7" tooltip="rep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8" tooltip="reversed"/>
                        </a:rPr>
                        <a:t>reversed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8" tooltip="reverse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9" tooltip="round"/>
                        </a:rPr>
                        <a:t>round()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S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0"/>
                        </a:rPr>
                        <a:t>set()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1" tooltip="setattr"/>
                        </a:rPr>
                        <a:t>setattr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1" tooltip="set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2" tooltip="slice"/>
                        </a:rPr>
                        <a:t>slice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2" tooltip="slic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3" tooltip="sorted"/>
                        </a:rPr>
                        <a:t>sorted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3" tooltip="sorte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4" tooltip="staticmethod"/>
                        </a:rPr>
                        <a:t>staticmethod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4" tooltip="staticmetho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5"/>
                        </a:rPr>
                        <a:t>str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5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6" tooltip="sum"/>
                        </a:rPr>
                        <a:t>sum()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7" tooltip="super"/>
                        </a:rPr>
                        <a:t>super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7" tooltip="sup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T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8"/>
                        </a:rPr>
                        <a:t>tuple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8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9" tooltip="type"/>
                        </a:rPr>
                        <a:t>type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9" tooltip="typ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V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0" tooltip="vars"/>
                        </a:rPr>
                        <a:t>vars()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Z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1" tooltip="zip"/>
                        </a:rPr>
                        <a:t>zip()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_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__</a:t>
                      </a:r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import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__()</a:t>
                      </a:r>
                      <a:endParaRPr lang="pt-PT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287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9295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build 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944294" y="5292897"/>
            <a:ext cx="803230" cy="246221"/>
            <a:chOff x="5881666" y="1565584"/>
            <a:chExt cx="80323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687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3"/>
                </a:rPr>
                <a:t>functions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94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1B4E4-C739-40E5-ADE9-BB149650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2762966" cy="14758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574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print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857468" y="2339727"/>
            <a:ext cx="979560" cy="246221"/>
            <a:chOff x="5881666" y="1565584"/>
            <a:chExt cx="97956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8451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python-print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8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D20379-2890-4369-A2A4-64C01CCB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1" y="740052"/>
            <a:ext cx="3460973" cy="16176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749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5.2 input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939508" y="2529340"/>
            <a:ext cx="593237" cy="246221"/>
            <a:chOff x="5881666" y="1565584"/>
            <a:chExt cx="59323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587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input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06CC0-339B-47B1-883D-BB9FECEFF3CF}"/>
              </a:ext>
            </a:extLst>
          </p:cNvPr>
          <p:cNvGrpSpPr/>
          <p:nvPr/>
        </p:nvGrpSpPr>
        <p:grpSpPr>
          <a:xfrm>
            <a:off x="261441" y="3914628"/>
            <a:ext cx="2865985" cy="299662"/>
            <a:chOff x="1643297" y="4045816"/>
            <a:chExt cx="2865985" cy="299662"/>
          </a:xfrm>
        </p:grpSpPr>
        <p:sp>
          <p:nvSpPr>
            <p:cNvPr id="14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CEED9960-69CC-4F26-A5B3-3F46F3582EC2}"/>
                </a:ext>
              </a:extLst>
            </p:cNvPr>
            <p:cNvSpPr txBox="1"/>
            <p:nvPr/>
          </p:nvSpPr>
          <p:spPr>
            <a:xfrm>
              <a:off x="1980063" y="4103314"/>
              <a:ext cx="252921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6" action="ppaction://hlinkfile"/>
                </a:rPr>
                <a:t>D:\ai\A3_python\_language\A3_input.py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5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6C251DA2-DA97-4039-BF66-0DA512AEE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0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A7048F-06A3-4940-AC3F-DCCCA0C8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2" y="740052"/>
            <a:ext cx="2713204" cy="20229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60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5.3 dir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BD7B2-3D41-43B9-B630-0F40C433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62" y="3128345"/>
            <a:ext cx="7704703" cy="6013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59DEB-4D30-45B6-8A76-2A212081FEFD}"/>
              </a:ext>
            </a:extLst>
          </p:cNvPr>
          <p:cNvGrpSpPr/>
          <p:nvPr/>
        </p:nvGrpSpPr>
        <p:grpSpPr>
          <a:xfrm>
            <a:off x="8206708" y="3848808"/>
            <a:ext cx="460187" cy="246221"/>
            <a:chOff x="5881666" y="1565584"/>
            <a:chExt cx="460187" cy="246221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1E93098-C35B-44F7-B7F8-CF68A7536D40}"/>
                </a:ext>
              </a:extLst>
            </p:cNvPr>
            <p:cNvSpPr/>
            <p:nvPr/>
          </p:nvSpPr>
          <p:spPr>
            <a:xfrm>
              <a:off x="6016123" y="1565584"/>
              <a:ext cx="3257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dir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74C8916-A7E5-410E-A48A-BCFFFF244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ED758E9-87B6-41E5-AACD-452C3AB9E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43" y="878551"/>
            <a:ext cx="6375423" cy="11312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9" name="Arrow: Right 5">
            <a:extLst>
              <a:ext uri="{FF2B5EF4-FFF2-40B4-BE49-F238E27FC236}">
                <a16:creationId xmlns:a16="http://schemas.microsoft.com/office/drawing/2014/main" id="{53AFB724-0744-45E8-8D82-F93E5E858178}"/>
              </a:ext>
            </a:extLst>
          </p:cNvPr>
          <p:cNvSpPr/>
          <p:nvPr/>
        </p:nvSpPr>
        <p:spPr>
          <a:xfrm>
            <a:off x="3705663" y="1017051"/>
            <a:ext cx="94750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dunder</a:t>
            </a:r>
          </a:p>
        </p:txBody>
      </p:sp>
    </p:spTree>
    <p:extLst>
      <p:ext uri="{BB962C8B-B14F-4D97-AF65-F5344CB8AC3E}">
        <p14:creationId xmlns:p14="http://schemas.microsoft.com/office/powerpoint/2010/main" val="316472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C3F636-1834-4712-A9AC-6CF0A18395FD}"/>
              </a:ext>
            </a:extLst>
          </p:cNvPr>
          <p:cNvGraphicFramePr>
            <a:graphicFrameLocks noGrp="1"/>
          </p:cNvGraphicFramePr>
          <p:nvPr/>
        </p:nvGraphicFramePr>
        <p:xfrm>
          <a:off x="1000552" y="740052"/>
          <a:ext cx="4358824" cy="329184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095359">
                  <a:extLst>
                    <a:ext uri="{9D8B030D-6E8A-4147-A177-3AD203B41FA5}">
                      <a16:colId xmlns:a16="http://schemas.microsoft.com/office/drawing/2014/main" val="1365108205"/>
                    </a:ext>
                  </a:extLst>
                </a:gridCol>
                <a:gridCol w="1095359">
                  <a:extLst>
                    <a:ext uri="{9D8B030D-6E8A-4147-A177-3AD203B41FA5}">
                      <a16:colId xmlns:a16="http://schemas.microsoft.com/office/drawing/2014/main" val="932557341"/>
                    </a:ext>
                  </a:extLst>
                </a:gridCol>
                <a:gridCol w="1095359">
                  <a:extLst>
                    <a:ext uri="{9D8B030D-6E8A-4147-A177-3AD203B41FA5}">
                      <a16:colId xmlns:a16="http://schemas.microsoft.com/office/drawing/2014/main" val="2433783044"/>
                    </a:ext>
                  </a:extLst>
                </a:gridCol>
                <a:gridCol w="1072747">
                  <a:extLst>
                    <a:ext uri="{9D8B030D-6E8A-4147-A177-3AD203B41FA5}">
                      <a16:colId xmlns:a16="http://schemas.microsoft.com/office/drawing/2014/main" val="1604471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def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raise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3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del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import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return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3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elif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try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44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else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except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lambda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with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5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assert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finally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yield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99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for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PT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8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PT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2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continue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dirty="0">
                          <a:solidFill>
                            <a:schemeClr val="bg1"/>
                          </a:solidFill>
                          <a:effectLst/>
                        </a:rPr>
                        <a:t>global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dirty="0" err="1">
                          <a:solidFill>
                            <a:schemeClr val="bg1"/>
                          </a:solidFill>
                          <a:effectLst/>
                        </a:rPr>
                        <a:t>pass</a:t>
                      </a:r>
                      <a:endParaRPr lang="pt-P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431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75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reserved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616490" y="4155697"/>
            <a:ext cx="775979" cy="246221"/>
            <a:chOff x="5881666" y="1565584"/>
            <a:chExt cx="77597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415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reserved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3039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63958</TotalTime>
  <Words>341</Words>
  <Application>Microsoft Office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do Office</vt:lpstr>
      <vt:lpstr>Office Theme</vt:lpstr>
      <vt:lpstr>1. syntax</vt:lpstr>
      <vt:lpstr>2. indentation</vt:lpstr>
      <vt:lpstr>3. comments</vt:lpstr>
      <vt:lpstr>4. types</vt:lpstr>
      <vt:lpstr>5. build in</vt:lpstr>
      <vt:lpstr>5.1 print</vt:lpstr>
      <vt:lpstr>5.2 input</vt:lpstr>
      <vt:lpstr>5.3 dir</vt:lpstr>
      <vt:lpstr>6. reserved</vt:lpstr>
      <vt:lpstr>6.1 none</vt:lpstr>
      <vt:lpstr>6.2 pass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1203</cp:revision>
  <dcterms:created xsi:type="dcterms:W3CDTF">2019-03-25T09:18:39Z</dcterms:created>
  <dcterms:modified xsi:type="dcterms:W3CDTF">2024-01-31T12:09:24Z</dcterms:modified>
</cp:coreProperties>
</file>