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391" r:id="rId3"/>
    <p:sldId id="392" r:id="rId4"/>
    <p:sldId id="393" r:id="rId5"/>
    <p:sldId id="390" r:id="rId6"/>
    <p:sldId id="396" r:id="rId7"/>
    <p:sldId id="398" r:id="rId8"/>
    <p:sldId id="37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python.land/introduction-to-python/variable" TargetMode="External"/><Relationship Id="rId7" Type="http://schemas.openxmlformats.org/officeDocument/2006/relationships/hyperlink" Target="../../_language/A2_variables.p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Windows\explorer.exe%20F:\ides\AZ_vStudio2017" TargetMode="External"/><Relationship Id="rId11" Type="http://schemas.openxmlformats.org/officeDocument/2006/relationships/hyperlink" Target="../../python.pptx" TargetMode="External"/><Relationship Id="rId5" Type="http://schemas.openxmlformats.org/officeDocument/2006/relationships/image" Target="../media/image3.png"/><Relationship Id="rId10" Type="http://schemas.openxmlformats.org/officeDocument/2006/relationships/hyperlink" Target="../language.pptx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python.land/python-data-type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ython.land/introduction-to-python/strings" TargetMode="External"/><Relationship Id="rId5" Type="http://schemas.openxmlformats.org/officeDocument/2006/relationships/hyperlink" Target="https://python.land/introduction-to-python/booleans-and-conditionals" TargetMode="External"/><Relationship Id="rId4" Type="http://schemas.openxmlformats.org/officeDocument/2006/relationships/hyperlink" Target="https://python.land/python-datatypes/python-intege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python-data-types/python-integer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hyperlink" Target="https://python.land/introduction-to-python/the-repl#:~:text=as%20a%20calculator.-,Arithmetic%20operators,-OK%2C%20so%20Python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stdtypes.html#string-methods" TargetMode="Externa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2.png"/><Relationship Id="rId10" Type="http://schemas.openxmlformats.org/officeDocument/2006/relationships/image" Target="../media/image15.png"/><Relationship Id="rId4" Type="http://schemas.openxmlformats.org/officeDocument/2006/relationships/hyperlink" Target="https://python.land/introduction-to-python/strings" TargetMode="External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python.land/introduction-to-python/python-boolean-and-operators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4.png"/><Relationship Id="rId2" Type="http://schemas.openxmlformats.org/officeDocument/2006/relationships/image" Target="../media/image2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4.png"/><Relationship Id="rId9" Type="http://schemas.openxmlformats.org/officeDocument/2006/relationships/image" Target="../media/image26.svg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1A1F47-622B-453F-8C37-A289531AC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5946616" cy="26468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306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variables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164777" y="3534417"/>
            <a:ext cx="782391" cy="246221"/>
            <a:chOff x="5881666" y="1565584"/>
            <a:chExt cx="782391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64793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variables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DEA4582-857A-4F5C-B266-2CB88E9637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115" y="3953289"/>
            <a:ext cx="6159965" cy="176372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0DEAAD0-C8E4-40D4-9FD1-ED3B91678C50}"/>
              </a:ext>
            </a:extLst>
          </p:cNvPr>
          <p:cNvGrpSpPr/>
          <p:nvPr/>
        </p:nvGrpSpPr>
        <p:grpSpPr>
          <a:xfrm>
            <a:off x="248908" y="6069276"/>
            <a:ext cx="2256202" cy="299662"/>
            <a:chOff x="1643297" y="4045816"/>
            <a:chExt cx="2256202" cy="299662"/>
          </a:xfrm>
        </p:grpSpPr>
        <p:sp>
          <p:nvSpPr>
            <p:cNvPr id="14" name="CaixaDeTexto 17">
              <a:hlinkClick r:id="rId6" action="ppaction://program"/>
              <a:extLst>
                <a:ext uri="{FF2B5EF4-FFF2-40B4-BE49-F238E27FC236}">
                  <a16:creationId xmlns:a16="http://schemas.microsoft.com/office/drawing/2014/main" id="{4F1725BB-A87D-4DB9-935B-58761B4E47EC}"/>
                </a:ext>
              </a:extLst>
            </p:cNvPr>
            <p:cNvSpPr txBox="1"/>
            <p:nvPr/>
          </p:nvSpPr>
          <p:spPr>
            <a:xfrm>
              <a:off x="1980063" y="4103314"/>
              <a:ext cx="191943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7" action="ppaction://hlinkfile"/>
                </a:rPr>
                <a:t>..\..\_language\A2_variables.py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5" name="Imagem 18">
              <a:hlinkClick r:id="rId6" action="ppaction://program"/>
              <a:extLst>
                <a:ext uri="{FF2B5EF4-FFF2-40B4-BE49-F238E27FC236}">
                  <a16:creationId xmlns:a16="http://schemas.microsoft.com/office/drawing/2014/main" id="{3133AFB5-24BA-4E52-B022-5360A833F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4A01C8D-8676-492B-AD1A-A242C7E0E7E2}"/>
              </a:ext>
            </a:extLst>
          </p:cNvPr>
          <p:cNvGrpSpPr/>
          <p:nvPr/>
        </p:nvGrpSpPr>
        <p:grpSpPr>
          <a:xfrm>
            <a:off x="10622267" y="123804"/>
            <a:ext cx="1244698" cy="283293"/>
            <a:chOff x="5611636" y="5954426"/>
            <a:chExt cx="1244699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19E65256-27CE-4574-9E93-6FF573EE8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D5D51D82-4DA5-4BD3-887B-AEE991DFFA5D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7CBF65-9760-47C0-8FB4-3CB34FA18B02}"/>
              </a:ext>
            </a:extLst>
          </p:cNvPr>
          <p:cNvGrpSpPr/>
          <p:nvPr/>
        </p:nvGrpSpPr>
        <p:grpSpPr>
          <a:xfrm>
            <a:off x="10622267" y="477455"/>
            <a:ext cx="1122870" cy="283293"/>
            <a:chOff x="5611636" y="5954426"/>
            <a:chExt cx="1122871" cy="283293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E6116C8F-AF8E-41E4-9E21-EA3D7DEDA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7E08C557-B427-4683-A5D0-6C50B472BFFF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3588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2242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types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88177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simple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2327865" y="1706594"/>
            <a:ext cx="1280925" cy="246221"/>
            <a:chOff x="5881666" y="1565584"/>
            <a:chExt cx="1280925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1464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python-data-types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E97E5CC-F70D-4036-9822-0E577ED34AC5}"/>
              </a:ext>
            </a:extLst>
          </p:cNvPr>
          <p:cNvSpPr txBox="1"/>
          <p:nvPr/>
        </p:nvSpPr>
        <p:spPr>
          <a:xfrm>
            <a:off x="1180552" y="740052"/>
            <a:ext cx="2294626" cy="900246"/>
          </a:xfrm>
          <a:prstGeom prst="rect">
            <a:avLst/>
          </a:prstGeom>
          <a:solidFill>
            <a:schemeClr val="tx1"/>
          </a:solidFill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u="sng" dirty="0">
                <a:solidFill>
                  <a:srgbClr val="000000"/>
                </a:solidFill>
                <a:effectLst/>
                <a:latin typeface="+mj-lt"/>
                <a:hlinkClick r:id="rId4"/>
              </a:rPr>
              <a:t>Integers</a:t>
            </a:r>
            <a:endParaRPr lang="en-US" sz="105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+mj-lt"/>
              </a:rPr>
              <a:t>Floating point numbers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+mj-lt"/>
              </a:rPr>
              <a:t>Complex numbers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rgbClr val="1E73BE"/>
                </a:solidFill>
                <a:effectLst/>
                <a:latin typeface="+mj-lt"/>
                <a:hlinkClick r:id="rId5"/>
              </a:rPr>
              <a:t>Booleans</a:t>
            </a:r>
            <a:endParaRPr lang="en-US" sz="1050" b="0" i="0" dirty="0">
              <a:solidFill>
                <a:srgbClr val="222222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050" b="0" i="0" u="none" strike="noStrike" dirty="0">
                <a:solidFill>
                  <a:srgbClr val="1E73BE"/>
                </a:solidFill>
                <a:effectLst/>
                <a:latin typeface="+mj-lt"/>
                <a:hlinkClick r:id="rId6"/>
              </a:rPr>
              <a:t>Strings</a:t>
            </a:r>
            <a:endParaRPr lang="en-US" sz="1050" b="0" i="0" dirty="0">
              <a:solidFill>
                <a:srgbClr val="222222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4371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0877EF-3A3C-454E-AD9B-C1C7174C1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219" y="782128"/>
            <a:ext cx="5498910" cy="15137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802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integers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88177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simple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571964" y="2461805"/>
            <a:ext cx="1101388" cy="246221"/>
            <a:chOff x="5881666" y="1565584"/>
            <a:chExt cx="1101388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96693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python-integer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5917E4-AA92-419D-A8A4-8DCF9263E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472" y="3369879"/>
            <a:ext cx="5333657" cy="207618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Arrow: Right 5">
            <a:extLst>
              <a:ext uri="{FF2B5EF4-FFF2-40B4-BE49-F238E27FC236}">
                <a16:creationId xmlns:a16="http://schemas.microsoft.com/office/drawing/2014/main" id="{DB3B22E8-8C3B-4267-9AEB-88A0D28475E5}"/>
              </a:ext>
            </a:extLst>
          </p:cNvPr>
          <p:cNvSpPr/>
          <p:nvPr/>
        </p:nvSpPr>
        <p:spPr>
          <a:xfrm>
            <a:off x="307098" y="3433791"/>
            <a:ext cx="100521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165816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96CF16-D2F0-49BF-9753-C0A4DFA78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5052525" cy="14380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94098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2.1.1 operators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65ABA-FEB1-42E1-BA4B-AE24C4ACC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92" y="2547248"/>
            <a:ext cx="5703716" cy="13020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692437" y="3972205"/>
            <a:ext cx="828878" cy="246221"/>
            <a:chOff x="5881666" y="1565584"/>
            <a:chExt cx="828878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69442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operators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622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6B27C2A-E324-4E60-8042-1651F5B2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71" y="2415972"/>
            <a:ext cx="4534198" cy="235232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78BE4-94A4-4DA5-BE8E-F26D6A23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76" y="1019145"/>
            <a:ext cx="3270708" cy="9468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43507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strings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1223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quotes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3231142" y="2062015"/>
            <a:ext cx="663769" cy="246221"/>
            <a:chOff x="5881666" y="1565584"/>
            <a:chExt cx="66376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52931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strings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13" name="Arrow: Right 5">
            <a:extLst>
              <a:ext uri="{FF2B5EF4-FFF2-40B4-BE49-F238E27FC236}">
                <a16:creationId xmlns:a16="http://schemas.microsoft.com/office/drawing/2014/main" id="{DB3B22E8-8C3B-4267-9AEB-88A0D28475E5}"/>
              </a:ext>
            </a:extLst>
          </p:cNvPr>
          <p:cNvSpPr/>
          <p:nvPr/>
        </p:nvSpPr>
        <p:spPr>
          <a:xfrm>
            <a:off x="256158" y="2215030"/>
            <a:ext cx="118154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operators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8D0959-BF91-465D-BE25-18FB0FC75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7244" y="998919"/>
            <a:ext cx="3657311" cy="103426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B79D405-D5FD-48FD-AA8B-2996FD48B00C}"/>
              </a:ext>
            </a:extLst>
          </p:cNvPr>
          <p:cNvSpPr/>
          <p:nvPr/>
        </p:nvSpPr>
        <p:spPr>
          <a:xfrm>
            <a:off x="5717066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4F901378-BC9E-41D2-A777-BCA4435CD067}"/>
              </a:ext>
            </a:extLst>
          </p:cNvPr>
          <p:cNvSpPr/>
          <p:nvPr/>
        </p:nvSpPr>
        <p:spPr>
          <a:xfrm>
            <a:off x="5829349" y="737965"/>
            <a:ext cx="108375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escaping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9FEC39D-6B20-46EE-97A6-979A5F0D9E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93168" y="2478712"/>
            <a:ext cx="4985535" cy="105625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1" name="Arrow: Right 5">
            <a:extLst>
              <a:ext uri="{FF2B5EF4-FFF2-40B4-BE49-F238E27FC236}">
                <a16:creationId xmlns:a16="http://schemas.microsoft.com/office/drawing/2014/main" id="{81D059BF-5CED-42D8-82C9-37A781ECE0E7}"/>
              </a:ext>
            </a:extLst>
          </p:cNvPr>
          <p:cNvSpPr/>
          <p:nvPr/>
        </p:nvSpPr>
        <p:spPr>
          <a:xfrm>
            <a:off x="5829349" y="2201713"/>
            <a:ext cx="76475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triple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4A1BA8-B6F0-4D7E-AB74-C489608A9CF7}"/>
              </a:ext>
            </a:extLst>
          </p:cNvPr>
          <p:cNvGrpSpPr/>
          <p:nvPr/>
        </p:nvGrpSpPr>
        <p:grpSpPr>
          <a:xfrm>
            <a:off x="7014653" y="3857386"/>
            <a:ext cx="1114212" cy="246221"/>
            <a:chOff x="5881666" y="1565584"/>
            <a:chExt cx="1114212" cy="246221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683D2F89-972B-4927-8E81-94C0F1EB164D}"/>
                </a:ext>
              </a:extLst>
            </p:cNvPr>
            <p:cNvSpPr/>
            <p:nvPr/>
          </p:nvSpPr>
          <p:spPr>
            <a:xfrm>
              <a:off x="6016123" y="1565584"/>
              <a:ext cx="97975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/>
                </a:rPr>
                <a:t>string-methods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AC28C4AE-EA68-452F-94F4-B416E72CE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25" name="Arrow: Right 5">
            <a:extLst>
              <a:ext uri="{FF2B5EF4-FFF2-40B4-BE49-F238E27FC236}">
                <a16:creationId xmlns:a16="http://schemas.microsoft.com/office/drawing/2014/main" id="{075E3FDA-9AA7-4A26-98DE-F8301A712EAD}"/>
              </a:ext>
            </a:extLst>
          </p:cNvPr>
          <p:cNvSpPr/>
          <p:nvPr/>
        </p:nvSpPr>
        <p:spPr>
          <a:xfrm>
            <a:off x="5829349" y="3857386"/>
            <a:ext cx="109497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methods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587D7E6-A676-4642-97D3-B89CED4DDD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9610" y="5005554"/>
            <a:ext cx="3859028" cy="6573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AE5D634-352E-4913-A048-4A3C8DD17B4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-1" b="11314"/>
          <a:stretch/>
        </p:blipFill>
        <p:spPr>
          <a:xfrm>
            <a:off x="6518355" y="4426024"/>
            <a:ext cx="1841803" cy="720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0" name="Arrow: Right 5">
            <a:extLst>
              <a:ext uri="{FF2B5EF4-FFF2-40B4-BE49-F238E27FC236}">
                <a16:creationId xmlns:a16="http://schemas.microsoft.com/office/drawing/2014/main" id="{9BE5EDBB-5DC3-44DC-9E24-A23F60BB0A11}"/>
              </a:ext>
            </a:extLst>
          </p:cNvPr>
          <p:cNvSpPr/>
          <p:nvPr/>
        </p:nvSpPr>
        <p:spPr>
          <a:xfrm>
            <a:off x="5839341" y="4403160"/>
            <a:ext cx="63010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squar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lists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C727B54-1723-43D5-8317-5BA2F00449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1916" y="4426024"/>
            <a:ext cx="2366966" cy="58370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8A3C31D-ADD8-4A28-A7CB-165AD2DBC0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95801" y="5468441"/>
            <a:ext cx="2394305" cy="6940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5" name="Arrow: Right 5">
            <a:extLst>
              <a:ext uri="{FF2B5EF4-FFF2-40B4-BE49-F238E27FC236}">
                <a16:creationId xmlns:a16="http://schemas.microsoft.com/office/drawing/2014/main" id="{2220A419-A0FD-4B0C-B8C1-466AE62F72FF}"/>
              </a:ext>
            </a:extLst>
          </p:cNvPr>
          <p:cNvSpPr/>
          <p:nvPr/>
        </p:nvSpPr>
        <p:spPr>
          <a:xfrm>
            <a:off x="5815670" y="5456772"/>
            <a:ext cx="93788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f-string</a:t>
            </a:r>
          </a:p>
        </p:txBody>
      </p:sp>
    </p:spTree>
    <p:extLst>
      <p:ext uri="{BB962C8B-B14F-4D97-AF65-F5344CB8AC3E}">
        <p14:creationId xmlns:p14="http://schemas.microsoft.com/office/powerpoint/2010/main" val="167943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488363-E571-4C74-88CD-36BFEA105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330" y="1557060"/>
            <a:ext cx="2674364" cy="114950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9210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2.3 boolean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581814" y="1310839"/>
            <a:ext cx="1933347" cy="246221"/>
            <a:chOff x="5881666" y="1565584"/>
            <a:chExt cx="1933347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79889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python-</a:t>
              </a:r>
              <a:r>
                <a:rPr kumimoji="0" lang="en-US" sz="1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boolean</a:t>
              </a: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-and-operators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4B3D66B-C2EE-4193-B035-015066D994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639" y="734911"/>
            <a:ext cx="6296904" cy="45726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C106D6-B010-4AC6-9DF5-6B83287D2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0283" y="3018933"/>
            <a:ext cx="1881411" cy="34418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5" name="Arrow: Right 5">
            <a:extLst>
              <a:ext uri="{FF2B5EF4-FFF2-40B4-BE49-F238E27FC236}">
                <a16:creationId xmlns:a16="http://schemas.microsoft.com/office/drawing/2014/main" id="{97BF9B40-A2A2-4C0C-9162-BF3856998C62}"/>
              </a:ext>
            </a:extLst>
          </p:cNvPr>
          <p:cNvSpPr/>
          <p:nvPr/>
        </p:nvSpPr>
        <p:spPr>
          <a:xfrm>
            <a:off x="248908" y="1569768"/>
            <a:ext cx="39286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if</a:t>
            </a:r>
          </a:p>
        </p:txBody>
      </p:sp>
      <p:sp>
        <p:nvSpPr>
          <p:cNvPr id="16" name="Arrow: Right 5">
            <a:extLst>
              <a:ext uri="{FF2B5EF4-FFF2-40B4-BE49-F238E27FC236}">
                <a16:creationId xmlns:a16="http://schemas.microsoft.com/office/drawing/2014/main" id="{DFDED63A-F499-47E6-A5F8-AE62B5F476DE}"/>
              </a:ext>
            </a:extLst>
          </p:cNvPr>
          <p:cNvSpPr/>
          <p:nvPr/>
        </p:nvSpPr>
        <p:spPr>
          <a:xfrm>
            <a:off x="261441" y="3018933"/>
            <a:ext cx="118154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operators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B8E9C08-E4AA-40AF-8327-5E8801B8A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792" y="2952585"/>
            <a:ext cx="1732146" cy="14098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74AC2B-AF3D-4B04-B388-F0A53A3F3B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6272" y="2853099"/>
            <a:ext cx="1498216" cy="21913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487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63954</TotalTime>
  <Words>107</Words>
  <Application>Microsoft Office PowerPoint</Application>
  <PresentationFormat>Widescreen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Tema do Office</vt:lpstr>
      <vt:lpstr>Office Theme</vt:lpstr>
      <vt:lpstr>1. variables</vt:lpstr>
      <vt:lpstr>2. types</vt:lpstr>
      <vt:lpstr>2.1 integers</vt:lpstr>
      <vt:lpstr>2.1.1 operators</vt:lpstr>
      <vt:lpstr>2.2 strings</vt:lpstr>
      <vt:lpstr>2.3 boolean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1205</cp:revision>
  <dcterms:created xsi:type="dcterms:W3CDTF">2019-03-25T09:18:39Z</dcterms:created>
  <dcterms:modified xsi:type="dcterms:W3CDTF">2024-01-25T20:06:54Z</dcterms:modified>
</cp:coreProperties>
</file>