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389" r:id="rId3"/>
    <p:sldId id="390" r:id="rId4"/>
    <p:sldId id="393" r:id="rId5"/>
    <p:sldId id="392" r:id="rId6"/>
    <p:sldId id="396" r:id="rId7"/>
    <p:sldId id="394" r:id="rId8"/>
    <p:sldId id="395" r:id="rId9"/>
    <p:sldId id="397" r:id="rId10"/>
    <p:sldId id="398" r:id="rId11"/>
    <p:sldId id="399" r:id="rId12"/>
    <p:sldId id="377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16849" autoAdjust="0"/>
    <p:restoredTop sz="86410" autoAdjust="0"/>
  </p:normalViewPr>
  <p:slideViewPr>
    <p:cSldViewPr snapToGrid="0">
      <p:cViewPr varScale="1">
        <p:scale>
          <a:sx n="159" d="100"/>
          <a:sy n="159" d="100"/>
        </p:scale>
        <p:origin x="176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14/06/2024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youtube.com/watch?v=owPhPu8EZKI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ithub.com/microsoft/autogen/blob/main/autogen/agentchat/contrib/web_surfer.py" TargetMode="External"/><Relationship Id="rId4" Type="http://schemas.openxmlformats.org/officeDocument/2006/relationships/hyperlink" Target="https://github.com/microsoft/autogen/blob/main/notebook/agentchat_surfer.ipynb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4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11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5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3.svg"/><Relationship Id="rId1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autogen/_projects" TargetMode="External"/><Relationship Id="rId2" Type="http://schemas.openxmlformats.org/officeDocument/2006/relationships/hyperlink" Target="file:///C:\Windows\explorer.exe%20F:\ides\AZ_vStudio2017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microsoft.github.io/autogen/docs/tutorial/conversation-patterns#two-agent-chat-and-chat-result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portal.azure.com/#view/Microsoft_Bing_Api/KeySetting.ReactView/id/%2Fsubscriptions%2F6b18b854-398b-4dc7-9828-c492ac221f23%2FresourceGroups%2Fskunkworks-poc-fr-rg%2Fproviders%2FMicrosoft.Bing%2Faccounts%2Fsknuk_search_BING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portal.azure.com/#view/HubsExtension/DeploymentDetailsBlade/~/overview/id/%2Fsubscriptions%2F6b18b854-398b-4dc7-9828-c492ac221f23%2FresourceGroups%2Fskunkworks-poc-fr-rg%2Fproviders%2FMicrosoft.Resources%2Fdeployments%2FMicrosoft.BingSearch-20240612134822/packageId/Microsoft.BingSearch/packageIconUri/https%3A%2F%2Fcatalogartifact.azureedge.net%2Fpublicartifacts%2FMicrosoft.BingSearch-1.0.17%2FMedium.png/primaryResourceId//createBlade~/%7B%22bladeName%22%3A%22CreateForm_Dx%22%2C%22extension%22%3A%22Microsoft_Azure_CreateUIDef%22%2C%22telemetryId%22%3A%22bfb675bf-a982-4553-97d5-99ffbd2b40da%22%7D" TargetMode="External"/><Relationship Id="rId2" Type="http://schemas.openxmlformats.org/officeDocument/2006/relationships/hyperlink" Target="https://portal.azure.com/#create/microsoft.bingsearch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hyperlink" Target="https://www.microsoft.com/en-us/bing/apis/pricing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8600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autogen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02240" y="180000"/>
            <a:ext cx="1227065" cy="283293"/>
            <a:chOff x="5611636" y="5954426"/>
            <a:chExt cx="1227066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6985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tutorials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E99FE8-18E8-C6AA-31CE-D1B9262DA316}"/>
              </a:ext>
            </a:extLst>
          </p:cNvPr>
          <p:cNvGrpSpPr/>
          <p:nvPr/>
        </p:nvGrpSpPr>
        <p:grpSpPr>
          <a:xfrm>
            <a:off x="296735" y="287234"/>
            <a:ext cx="5032290" cy="289586"/>
            <a:chOff x="5881666" y="1590687"/>
            <a:chExt cx="5032290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13562B8-B0FE-8958-8206-6B920876B719}"/>
                </a:ext>
              </a:extLst>
            </p:cNvPr>
            <p:cNvSpPr/>
            <p:nvPr/>
          </p:nvSpPr>
          <p:spPr>
            <a:xfrm>
              <a:off x="6081095" y="1603274"/>
              <a:ext cx="483286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2"/>
                </a:rPr>
                <a:t>AutoGen Tutorial | How to Surf the Web with a </a:t>
              </a:r>
              <a:r>
                <a:rPr lang="en-US" sz="1200" dirty="0" err="1">
                  <a:hlinkClick r:id="rId2"/>
                </a:rPr>
                <a:t>WebSurferAgent</a:t>
              </a:r>
              <a:r>
                <a:rPr lang="en-US" sz="1200" dirty="0">
                  <a:hlinkClick r:id="rId2"/>
                </a:rPr>
                <a:t> - YouTube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1D02AE98-98D8-39F5-6913-89CB972B0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7E4EB33-8DF6-AE2F-0A46-9268CD0C37A9}"/>
              </a:ext>
            </a:extLst>
          </p:cNvPr>
          <p:cNvGrpSpPr/>
          <p:nvPr/>
        </p:nvGrpSpPr>
        <p:grpSpPr>
          <a:xfrm>
            <a:off x="320991" y="646745"/>
            <a:ext cx="5664515" cy="289586"/>
            <a:chOff x="5881666" y="1590687"/>
            <a:chExt cx="5664515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02DBA0BA-4F1F-BB9F-4D04-13CD848A3377}"/>
                </a:ext>
              </a:extLst>
            </p:cNvPr>
            <p:cNvSpPr/>
            <p:nvPr/>
          </p:nvSpPr>
          <p:spPr>
            <a:xfrm>
              <a:off x="6081095" y="1603274"/>
              <a:ext cx="546508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pt-PT" sz="1200" dirty="0">
                  <a:hlinkClick r:id="rId4"/>
                </a:rPr>
                <a:t>autogen/</a:t>
              </a:r>
              <a:r>
                <a:rPr lang="pt-PT" sz="1200" dirty="0" err="1">
                  <a:hlinkClick r:id="rId4"/>
                </a:rPr>
                <a:t>notebook</a:t>
              </a:r>
              <a:r>
                <a:rPr lang="pt-PT" sz="1200" dirty="0">
                  <a:hlinkClick r:id="rId4"/>
                </a:rPr>
                <a:t>/</a:t>
              </a:r>
              <a:r>
                <a:rPr lang="pt-PT" sz="1200" dirty="0" err="1">
                  <a:hlinkClick r:id="rId4"/>
                </a:rPr>
                <a:t>agentchat_surfer.ipynb</a:t>
              </a:r>
              <a:r>
                <a:rPr lang="pt-PT" sz="1200" dirty="0">
                  <a:hlinkClick r:id="rId4"/>
                </a:rPr>
                <a:t> </a:t>
              </a:r>
              <a:r>
                <a:rPr lang="pt-PT" sz="1200" dirty="0" err="1">
                  <a:hlinkClick r:id="rId4"/>
                </a:rPr>
                <a:t>at</a:t>
              </a:r>
              <a:r>
                <a:rPr lang="pt-PT" sz="1200" dirty="0">
                  <a:hlinkClick r:id="rId4"/>
                </a:rPr>
                <a:t> </a:t>
              </a:r>
              <a:r>
                <a:rPr lang="pt-PT" sz="1200" dirty="0" err="1">
                  <a:hlinkClick r:id="rId4"/>
                </a:rPr>
                <a:t>main</a:t>
              </a:r>
              <a:r>
                <a:rPr lang="pt-PT" sz="1200" dirty="0">
                  <a:hlinkClick r:id="rId4"/>
                </a:rPr>
                <a:t> · microsoft/autogen (github.com)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AA1ADBF0-0185-0C17-9C1F-6C20936C79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F31F9A-C5F5-295A-3060-1D13D3D2C29A}"/>
              </a:ext>
            </a:extLst>
          </p:cNvPr>
          <p:cNvGrpSpPr/>
          <p:nvPr/>
        </p:nvGrpSpPr>
        <p:grpSpPr>
          <a:xfrm>
            <a:off x="320991" y="936331"/>
            <a:ext cx="6203701" cy="289586"/>
            <a:chOff x="5881666" y="1590687"/>
            <a:chExt cx="6203701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F86AE0D8-DABC-4FC0-39E5-D13FDF8E9CB0}"/>
                </a:ext>
              </a:extLst>
            </p:cNvPr>
            <p:cNvSpPr/>
            <p:nvPr/>
          </p:nvSpPr>
          <p:spPr>
            <a:xfrm>
              <a:off x="6081095" y="1603274"/>
              <a:ext cx="600427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pt-PT" sz="1200" dirty="0">
                  <a:hlinkClick r:id="rId5"/>
                </a:rPr>
                <a:t>autogen/autogen/agentchat/contrib/web_surfer.py </a:t>
              </a:r>
              <a:r>
                <a:rPr lang="pt-PT" sz="1200" dirty="0" err="1">
                  <a:hlinkClick r:id="rId5"/>
                </a:rPr>
                <a:t>at</a:t>
              </a:r>
              <a:r>
                <a:rPr lang="pt-PT" sz="1200" dirty="0">
                  <a:hlinkClick r:id="rId5"/>
                </a:rPr>
                <a:t> </a:t>
              </a:r>
              <a:r>
                <a:rPr lang="pt-PT" sz="1200" dirty="0" err="1">
                  <a:hlinkClick r:id="rId5"/>
                </a:rPr>
                <a:t>main</a:t>
              </a:r>
              <a:r>
                <a:rPr lang="pt-PT" sz="1200" dirty="0">
                  <a:hlinkClick r:id="rId5"/>
                </a:rPr>
                <a:t> · microsoft/autogen (github.com)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B064535C-BD7F-3DE9-51AD-1C868E58D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6286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7576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10750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732A6E-29E2-1DC7-7FF6-79431D8D482A}"/>
              </a:ext>
            </a:extLst>
          </p:cNvPr>
          <p:cNvGrpSpPr/>
          <p:nvPr/>
        </p:nvGrpSpPr>
        <p:grpSpPr>
          <a:xfrm>
            <a:off x="248908" y="244372"/>
            <a:ext cx="1475668" cy="299662"/>
            <a:chOff x="1643297" y="4045816"/>
            <a:chExt cx="1475668" cy="299662"/>
          </a:xfrm>
        </p:grpSpPr>
        <p:sp>
          <p:nvSpPr>
            <p:cNvPr id="4" name="CaixaDeTexto 17">
              <a:hlinkClick r:id="rId2" action="ppaction://program"/>
              <a:extLst>
                <a:ext uri="{FF2B5EF4-FFF2-40B4-BE49-F238E27FC236}">
                  <a16:creationId xmlns:a16="http://schemas.microsoft.com/office/drawing/2014/main" id="{EC545E85-628D-E773-03DC-49F7E0250E39}"/>
                </a:ext>
              </a:extLst>
            </p:cNvPr>
            <p:cNvSpPr txBox="1"/>
            <p:nvPr/>
          </p:nvSpPr>
          <p:spPr>
            <a:xfrm>
              <a:off x="1980063" y="4103314"/>
              <a:ext cx="1138902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3" action="ppaction://hlinkfile"/>
                </a:rPr>
                <a:t>autogen\_projects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6" name="Imagem 18">
              <a:hlinkClick r:id="rId2" action="ppaction://program"/>
              <a:extLst>
                <a:ext uri="{FF2B5EF4-FFF2-40B4-BE49-F238E27FC236}">
                  <a16:creationId xmlns:a16="http://schemas.microsoft.com/office/drawing/2014/main" id="{9FAB9C22-9D89-ED86-0DF8-8D840991E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0695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patterns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8360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0695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two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5EE544-6D0E-08DC-714A-2A5032D6424D}"/>
              </a:ext>
            </a:extLst>
          </p:cNvPr>
          <p:cNvGrpSpPr/>
          <p:nvPr/>
        </p:nvGrpSpPr>
        <p:grpSpPr>
          <a:xfrm>
            <a:off x="1039008" y="1293213"/>
            <a:ext cx="2320844" cy="289586"/>
            <a:chOff x="5881666" y="1590687"/>
            <a:chExt cx="2320844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0013230F-14C6-18FA-8BAB-4CDBE435A2C1}"/>
                </a:ext>
              </a:extLst>
            </p:cNvPr>
            <p:cNvSpPr/>
            <p:nvPr/>
          </p:nvSpPr>
          <p:spPr>
            <a:xfrm>
              <a:off x="6081095" y="1603274"/>
              <a:ext cx="21214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solidFill>
                    <a:prstClr val="black"/>
                  </a:solidFill>
                  <a:latin typeface="Calibri Light" panose="020F0302020204030204"/>
                  <a:hlinkClick r:id="rId2"/>
                </a:rPr>
                <a:t>two-agent-chat-and-chat-result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8D04FAD1-810D-3FBD-B119-D0989C6EF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ADBC2158-13EF-4D84-5890-F0080E4C7EAC}"/>
              </a:ext>
            </a:extLst>
          </p:cNvPr>
          <p:cNvSpPr/>
          <p:nvPr/>
        </p:nvSpPr>
        <p:spPr>
          <a:xfrm>
            <a:off x="1039008" y="297180"/>
            <a:ext cx="1600365" cy="996033"/>
          </a:xfrm>
          <a:prstGeom prst="wedgeRectCallout">
            <a:avLst>
              <a:gd name="adj1" fmla="val -45160"/>
              <a:gd name="adj2" fmla="val -2840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wo-agent chat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 simplest form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of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conversation pattern</a:t>
            </a:r>
          </a:p>
        </p:txBody>
      </p:sp>
      <p:sp>
        <p:nvSpPr>
          <p:cNvPr id="26" name="Arrow: Right 5">
            <a:extLst>
              <a:ext uri="{FF2B5EF4-FFF2-40B4-BE49-F238E27FC236}">
                <a16:creationId xmlns:a16="http://schemas.microsoft.com/office/drawing/2014/main" id="{7D5E8707-56CB-2E44-078D-AE180E18B018}"/>
              </a:ext>
            </a:extLst>
          </p:cNvPr>
          <p:cNvSpPr/>
          <p:nvPr/>
        </p:nvSpPr>
        <p:spPr>
          <a:xfrm>
            <a:off x="299897" y="29718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356249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5757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2.1.1 initiate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872EE7B-61CA-8D63-DB40-2CCE232955AB}"/>
              </a:ext>
            </a:extLst>
          </p:cNvPr>
          <p:cNvGrpSpPr/>
          <p:nvPr/>
        </p:nvGrpSpPr>
        <p:grpSpPr>
          <a:xfrm>
            <a:off x="1039008" y="297180"/>
            <a:ext cx="4143546" cy="2429094"/>
            <a:chOff x="898634" y="3066017"/>
            <a:chExt cx="4143546" cy="2429094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910A386-621C-1939-A70C-D39321AFBF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8634" y="3066017"/>
              <a:ext cx="4143546" cy="2429094"/>
            </a:xfrm>
            <a:prstGeom prst="rect">
              <a:avLst/>
            </a:prstGeom>
            <a:ln w="50800">
              <a:solidFill>
                <a:srgbClr val="70AD47">
                  <a:lumMod val="60000"/>
                  <a:lumOff val="40000"/>
                </a:srgbClr>
              </a:solidFill>
            </a:ln>
            <a:effectLst>
              <a:outerShdw blurRad="50800" dist="127000" dir="2700000" algn="tl" rotWithShape="0">
                <a:sysClr val="window" lastClr="FFFFFF">
                  <a:alpha val="40000"/>
                </a:sysClr>
              </a:outerShdw>
            </a:effectLst>
          </p:spPr>
        </p:pic>
        <p:sp>
          <p:nvSpPr>
            <p:cNvPr id="25" name="Retângulo 20">
              <a:extLst>
                <a:ext uri="{FF2B5EF4-FFF2-40B4-BE49-F238E27FC236}">
                  <a16:creationId xmlns:a16="http://schemas.microsoft.com/office/drawing/2014/main" id="{16A768BC-86DC-9C36-218B-F40482AE3BB3}"/>
                </a:ext>
              </a:extLst>
            </p:cNvPr>
            <p:cNvSpPr/>
            <p:nvPr/>
          </p:nvSpPr>
          <p:spPr>
            <a:xfrm>
              <a:off x="2127903" y="4733184"/>
              <a:ext cx="623844" cy="19774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Arrow: Right 5">
            <a:extLst>
              <a:ext uri="{FF2B5EF4-FFF2-40B4-BE49-F238E27FC236}">
                <a16:creationId xmlns:a16="http://schemas.microsoft.com/office/drawing/2014/main" id="{C6A1FDCF-23FE-51FF-D6EE-92300324738D}"/>
              </a:ext>
            </a:extLst>
          </p:cNvPr>
          <p:cNvSpPr/>
          <p:nvPr/>
        </p:nvSpPr>
        <p:spPr>
          <a:xfrm>
            <a:off x="299897" y="29718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24A1E349-DCB1-8CF1-3027-2FFF4EF7EAE5}"/>
              </a:ext>
            </a:extLst>
          </p:cNvPr>
          <p:cNvSpPr/>
          <p:nvPr/>
        </p:nvSpPr>
        <p:spPr>
          <a:xfrm>
            <a:off x="3053564" y="1894684"/>
            <a:ext cx="2039588" cy="1180699"/>
          </a:xfrm>
          <a:prstGeom prst="wedgeRectCallout">
            <a:avLst>
              <a:gd name="adj1" fmla="val -54033"/>
              <a:gd name="adj2" fmla="val -282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we start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using the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highlight>
                  <a:srgbClr val="808080"/>
                </a:highlight>
                <a:latin typeface="Calibri Light" panose="020F0302020204030204"/>
              </a:rPr>
              <a:t>initiate_chat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method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of every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srgbClr val="FF0000"/>
                </a:solidFill>
                <a:highlight>
                  <a:srgbClr val="808080"/>
                </a:highlight>
                <a:latin typeface="Calibri Light" panose="020F0302020204030204"/>
              </a:rPr>
              <a:t>ConversableAgent</a:t>
            </a:r>
          </a:p>
        </p:txBody>
      </p:sp>
    </p:spTree>
    <p:extLst>
      <p:ext uri="{BB962C8B-B14F-4D97-AF65-F5344CB8AC3E}">
        <p14:creationId xmlns:p14="http://schemas.microsoft.com/office/powerpoint/2010/main" val="173978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1403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2.1.2 inputs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091A9F2E-9133-C1B6-045B-6DA885166BFB}"/>
              </a:ext>
            </a:extLst>
          </p:cNvPr>
          <p:cNvSpPr/>
          <p:nvPr/>
        </p:nvSpPr>
        <p:spPr>
          <a:xfrm>
            <a:off x="957131" y="189698"/>
            <a:ext cx="3770831" cy="534368"/>
          </a:xfrm>
          <a:prstGeom prst="wedgeRectCallout">
            <a:avLst>
              <a:gd name="adj1" fmla="val 25197"/>
              <a:gd name="adj2" fmla="val 3074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two </a:t>
            </a:r>
            <a:r>
              <a:rPr lang="en-US" sz="1000" dirty="0">
                <a:solidFill>
                  <a:srgbClr val="FF0000"/>
                </a:solidFill>
                <a:highlight>
                  <a:srgbClr val="808080"/>
                </a:highlight>
                <a:latin typeface="Calibri Light" panose="020F0302020204030204"/>
              </a:rPr>
              <a:t>inputs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a </a:t>
            </a:r>
            <a:r>
              <a:rPr lang="en-US" sz="100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message</a:t>
            </a: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: which is a string provided by the caller;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a </a:t>
            </a:r>
            <a:r>
              <a:rPr lang="en-US" sz="100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context:</a:t>
            </a: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 which specifies various parameters of the chat. 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EEEFCC-B543-A09E-EC18-AD259345901A}"/>
              </a:ext>
            </a:extLst>
          </p:cNvPr>
          <p:cNvGrpSpPr/>
          <p:nvPr/>
        </p:nvGrpSpPr>
        <p:grpSpPr>
          <a:xfrm>
            <a:off x="788400" y="1129207"/>
            <a:ext cx="4366230" cy="2491289"/>
            <a:chOff x="942224" y="2701634"/>
            <a:chExt cx="4366230" cy="2491289"/>
          </a:xfrm>
        </p:grpSpPr>
        <p:pic>
          <p:nvPicPr>
            <p:cNvPr id="1026" name="Picture 2" descr="Two-agent chat">
              <a:extLst>
                <a:ext uri="{FF2B5EF4-FFF2-40B4-BE49-F238E27FC236}">
                  <a16:creationId xmlns:a16="http://schemas.microsoft.com/office/drawing/2014/main" id="{DAC943F4-8A6D-E0D5-DDF5-E3640B99C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224" y="2701634"/>
              <a:ext cx="4366230" cy="2491289"/>
            </a:xfrm>
            <a:prstGeom prst="rect">
              <a:avLst/>
            </a:prstGeom>
            <a:ln w="50800">
              <a:solidFill>
                <a:srgbClr val="70AD47">
                  <a:lumMod val="60000"/>
                  <a:lumOff val="40000"/>
                </a:srgbClr>
              </a:solidFill>
            </a:ln>
            <a:effectLst>
              <a:outerShdw blurRad="50800" dist="127000" dir="2700000" algn="tl" rotWithShape="0">
                <a:sysClr val="window" lastClr="FFFFFF">
                  <a:alpha val="40000"/>
                </a:sys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Retângulo 20">
              <a:extLst>
                <a:ext uri="{FF2B5EF4-FFF2-40B4-BE49-F238E27FC236}">
                  <a16:creationId xmlns:a16="http://schemas.microsoft.com/office/drawing/2014/main" id="{500AA7E7-F722-EFE0-39E4-B6CB10FEE869}"/>
                </a:ext>
              </a:extLst>
            </p:cNvPr>
            <p:cNvSpPr/>
            <p:nvPr/>
          </p:nvSpPr>
          <p:spPr>
            <a:xfrm>
              <a:off x="1790041" y="3096336"/>
              <a:ext cx="495960" cy="19795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Retângulo 20">
              <a:extLst>
                <a:ext uri="{FF2B5EF4-FFF2-40B4-BE49-F238E27FC236}">
                  <a16:creationId xmlns:a16="http://schemas.microsoft.com/office/drawing/2014/main" id="{556E3CD5-11B2-7BC0-B4DE-39F9CB8828F8}"/>
                </a:ext>
              </a:extLst>
            </p:cNvPr>
            <p:cNvSpPr/>
            <p:nvPr/>
          </p:nvSpPr>
          <p:spPr>
            <a:xfrm>
              <a:off x="1790041" y="4628500"/>
              <a:ext cx="495960" cy="197953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7B6A84F-C3CB-B3BE-4F52-2EF1D0385BD4}"/>
                </a:ext>
              </a:extLst>
            </p:cNvPr>
            <p:cNvCxnSpPr>
              <a:stCxn id="11" idx="1"/>
              <a:endCxn id="17" idx="1"/>
            </p:cNvCxnSpPr>
            <p:nvPr/>
          </p:nvCxnSpPr>
          <p:spPr>
            <a:xfrm rot="10800000" flipV="1">
              <a:off x="1790041" y="3195313"/>
              <a:ext cx="12700" cy="1532164"/>
            </a:xfrm>
            <a:prstGeom prst="bentConnector3">
              <a:avLst>
                <a:gd name="adj1" fmla="val 1800000"/>
              </a:avLst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9826DFD-2830-D50F-C7E6-65EEF111A31C}"/>
                </a:ext>
              </a:extLst>
            </p:cNvPr>
            <p:cNvSpPr/>
            <p:nvPr/>
          </p:nvSpPr>
          <p:spPr>
            <a:xfrm>
              <a:off x="1405778" y="3816857"/>
              <a:ext cx="276873" cy="276999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solidFill>
                <a:srgbClr val="FFC000">
                  <a:lumMod val="60000"/>
                  <a:lumOff val="40000"/>
                </a:srgbClr>
              </a:solidFill>
              <a:prstDash val="solid"/>
              <a:miter lim="800000"/>
            </a:ln>
            <a:effectLst>
              <a:outerShdw blurRad="1270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200" b="0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Calibri Light" panose="020F0302020204030204"/>
                  <a:ea typeface="+mn-ea"/>
                  <a:cs typeface="+mn-cs"/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BA773B2-1D4B-0440-C3F6-9F4C50742E33}"/>
              </a:ext>
            </a:extLst>
          </p:cNvPr>
          <p:cNvGrpSpPr/>
          <p:nvPr/>
        </p:nvGrpSpPr>
        <p:grpSpPr>
          <a:xfrm>
            <a:off x="5474907" y="1129207"/>
            <a:ext cx="4143546" cy="2429094"/>
            <a:chOff x="5897924" y="2732731"/>
            <a:chExt cx="4143546" cy="242909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2BA9194-F329-412B-4431-D0E09FF94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897924" y="2732731"/>
              <a:ext cx="4143546" cy="2429094"/>
            </a:xfrm>
            <a:prstGeom prst="rect">
              <a:avLst/>
            </a:prstGeom>
            <a:ln w="50800">
              <a:solidFill>
                <a:srgbClr val="70AD47">
                  <a:lumMod val="60000"/>
                  <a:lumOff val="40000"/>
                </a:srgbClr>
              </a:solidFill>
            </a:ln>
            <a:effectLst>
              <a:outerShdw blurRad="50800" dist="127000" dir="2700000" algn="tl" rotWithShape="0">
                <a:sysClr val="window" lastClr="FFFFFF">
                  <a:alpha val="40000"/>
                </a:sysClr>
              </a:outerShdw>
            </a:effectLst>
          </p:spPr>
        </p:pic>
        <p:sp>
          <p:nvSpPr>
            <p:cNvPr id="23" name="Retângulo 20">
              <a:extLst>
                <a:ext uri="{FF2B5EF4-FFF2-40B4-BE49-F238E27FC236}">
                  <a16:creationId xmlns:a16="http://schemas.microsoft.com/office/drawing/2014/main" id="{A6C36C77-312B-DF3C-518D-1E2D1CF5742F}"/>
                </a:ext>
              </a:extLst>
            </p:cNvPr>
            <p:cNvSpPr/>
            <p:nvPr/>
          </p:nvSpPr>
          <p:spPr>
            <a:xfrm>
              <a:off x="6079766" y="4670277"/>
              <a:ext cx="1739635" cy="243555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" name="Arrow: Right 5">
            <a:extLst>
              <a:ext uri="{FF2B5EF4-FFF2-40B4-BE49-F238E27FC236}">
                <a16:creationId xmlns:a16="http://schemas.microsoft.com/office/drawing/2014/main" id="{4314B8BC-72C8-D9EF-66CA-D434C1E09AE4}"/>
              </a:ext>
            </a:extLst>
          </p:cNvPr>
          <p:cNvSpPr/>
          <p:nvPr/>
        </p:nvSpPr>
        <p:spPr>
          <a:xfrm>
            <a:off x="257150" y="25146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</p:spTree>
    <p:extLst>
      <p:ext uri="{BB962C8B-B14F-4D97-AF65-F5344CB8AC3E}">
        <p14:creationId xmlns:p14="http://schemas.microsoft.com/office/powerpoint/2010/main" val="189379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9672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2.1.3 start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A9194-F329-412B-4431-D0E09FF9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924" y="2732731"/>
            <a:ext cx="4143546" cy="242909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026" name="Picture 2" descr="Two-agent chat">
            <a:extLst>
              <a:ext uri="{FF2B5EF4-FFF2-40B4-BE49-F238E27FC236}">
                <a16:creationId xmlns:a16="http://schemas.microsoft.com/office/drawing/2014/main" id="{DAC943F4-8A6D-E0D5-DDF5-E3640B99C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24" y="2701633"/>
            <a:ext cx="4366230" cy="249128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7A980F6-DE61-CEBC-7620-D36C18F476CA}"/>
              </a:ext>
            </a:extLst>
          </p:cNvPr>
          <p:cNvSpPr/>
          <p:nvPr/>
        </p:nvSpPr>
        <p:spPr>
          <a:xfrm>
            <a:off x="996261" y="236613"/>
            <a:ext cx="1722578" cy="626701"/>
          </a:xfrm>
          <a:prstGeom prst="wedgeRectCallout">
            <a:avLst>
              <a:gd name="adj1" fmla="val 28033"/>
              <a:gd name="adj2" fmla="val 48958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sender agent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uses its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chat initializer method </a:t>
            </a:r>
          </a:p>
        </p:txBody>
      </p:sp>
      <p:sp>
        <p:nvSpPr>
          <p:cNvPr id="11" name="Retângulo 20">
            <a:extLst>
              <a:ext uri="{FF2B5EF4-FFF2-40B4-BE49-F238E27FC236}">
                <a16:creationId xmlns:a16="http://schemas.microsoft.com/office/drawing/2014/main" id="{500AA7E7-F722-EFE0-39E4-B6CB10FEE869}"/>
              </a:ext>
            </a:extLst>
          </p:cNvPr>
          <p:cNvSpPr/>
          <p:nvPr/>
        </p:nvSpPr>
        <p:spPr>
          <a:xfrm>
            <a:off x="2328426" y="3687510"/>
            <a:ext cx="495960" cy="3290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tângulo 20">
            <a:extLst>
              <a:ext uri="{FF2B5EF4-FFF2-40B4-BE49-F238E27FC236}">
                <a16:creationId xmlns:a16="http://schemas.microsoft.com/office/drawing/2014/main" id="{A6C36C77-312B-DF3C-518D-1E2D1CF5742F}"/>
              </a:ext>
            </a:extLst>
          </p:cNvPr>
          <p:cNvSpPr/>
          <p:nvPr/>
        </p:nvSpPr>
        <p:spPr>
          <a:xfrm>
            <a:off x="6494237" y="4449698"/>
            <a:ext cx="641501" cy="1217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E6BE520-64C5-961C-9D12-221729478ECE}"/>
              </a:ext>
            </a:extLst>
          </p:cNvPr>
          <p:cNvSpPr/>
          <p:nvPr/>
        </p:nvSpPr>
        <p:spPr>
          <a:xfrm>
            <a:off x="2539954" y="4571475"/>
            <a:ext cx="1573499" cy="1180699"/>
          </a:xfrm>
          <a:prstGeom prst="wedgeRectCallout">
            <a:avLst>
              <a:gd name="adj1" fmla="val -22857"/>
              <a:gd name="adj2" fmla="val -56799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sender agent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is the agent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whose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initiate_chat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method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is called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CABC01A7-C846-38F3-4CA3-3D19D7EB4CFE}"/>
              </a:ext>
            </a:extLst>
          </p:cNvPr>
          <p:cNvSpPr/>
          <p:nvPr/>
        </p:nvSpPr>
        <p:spPr>
          <a:xfrm>
            <a:off x="2572174" y="2783333"/>
            <a:ext cx="1509058" cy="626701"/>
          </a:xfrm>
          <a:prstGeom prst="wedgeRectCallout">
            <a:avLst>
              <a:gd name="adj1" fmla="val -22118"/>
              <a:gd name="adj2" fmla="val 5758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recipient agent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other agent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894369B4-2A9A-B4B9-0450-92AD131D46E0}"/>
              </a:ext>
            </a:extLst>
          </p:cNvPr>
          <p:cNvSpPr/>
          <p:nvPr/>
        </p:nvSpPr>
        <p:spPr>
          <a:xfrm>
            <a:off x="2862791" y="231310"/>
            <a:ext cx="1860500" cy="811367"/>
          </a:xfrm>
          <a:prstGeom prst="wedgeRectCallout">
            <a:avLst>
              <a:gd name="adj1" fmla="val -57938"/>
              <a:gd name="adj2" fmla="val -23259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to generate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an </a:t>
            </a:r>
            <a:r>
              <a:rPr lang="en-US" sz="1200" dirty="0">
                <a:solidFill>
                  <a:srgbClr val="FF0000"/>
                </a:solidFill>
                <a:highlight>
                  <a:srgbClr val="808080"/>
                </a:highlight>
                <a:latin typeface="Calibri Light" panose="020F0302020204030204"/>
              </a:rPr>
              <a:t>initial message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inputs</a:t>
            </a: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80FF28E2-EE04-FC7D-DE80-0123E54E98C7}"/>
              </a:ext>
            </a:extLst>
          </p:cNvPr>
          <p:cNvSpPr/>
          <p:nvPr/>
        </p:nvSpPr>
        <p:spPr>
          <a:xfrm>
            <a:off x="257150" y="25146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24" name="Retângulo 20">
            <a:extLst>
              <a:ext uri="{FF2B5EF4-FFF2-40B4-BE49-F238E27FC236}">
                <a16:creationId xmlns:a16="http://schemas.microsoft.com/office/drawing/2014/main" id="{D0F7F666-5FB4-C983-F39D-CC6A7CD2A4AA}"/>
              </a:ext>
            </a:extLst>
          </p:cNvPr>
          <p:cNvSpPr/>
          <p:nvPr/>
        </p:nvSpPr>
        <p:spPr>
          <a:xfrm>
            <a:off x="6061250" y="4565254"/>
            <a:ext cx="641501" cy="12177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540CC2B0-61FA-1E80-A786-1D8FB284E177}"/>
              </a:ext>
            </a:extLst>
          </p:cNvPr>
          <p:cNvSpPr/>
          <p:nvPr/>
        </p:nvSpPr>
        <p:spPr>
          <a:xfrm>
            <a:off x="533628" y="1140790"/>
            <a:ext cx="2376091" cy="811367"/>
          </a:xfrm>
          <a:prstGeom prst="wedgeRectCallout">
            <a:avLst>
              <a:gd name="adj1" fmla="val -14227"/>
              <a:gd name="adj2" fmla="val -78486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i.e.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generate_init_message()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of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ConversableAgent </a:t>
            </a:r>
          </a:p>
        </p:txBody>
      </p:sp>
      <p:sp>
        <p:nvSpPr>
          <p:cNvPr id="26" name="Speech Bubble: Rectangle 25">
            <a:extLst>
              <a:ext uri="{FF2B5EF4-FFF2-40B4-BE49-F238E27FC236}">
                <a16:creationId xmlns:a16="http://schemas.microsoft.com/office/drawing/2014/main" id="{13C6C92F-0BB8-BE09-78CA-90546C01B906}"/>
              </a:ext>
            </a:extLst>
          </p:cNvPr>
          <p:cNvSpPr/>
          <p:nvPr/>
        </p:nvSpPr>
        <p:spPr>
          <a:xfrm>
            <a:off x="4831497" y="231310"/>
            <a:ext cx="1509058" cy="1180699"/>
          </a:xfrm>
          <a:prstGeom prst="wedgeRectCallout">
            <a:avLst>
              <a:gd name="adj1" fmla="val -61273"/>
              <a:gd name="adj2" fmla="val -23621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and sends it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recipient agent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to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start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chat</a:t>
            </a:r>
          </a:p>
        </p:txBody>
      </p:sp>
    </p:spTree>
    <p:extLst>
      <p:ext uri="{BB962C8B-B14F-4D97-AF65-F5344CB8AC3E}">
        <p14:creationId xmlns:p14="http://schemas.microsoft.com/office/powerpoint/2010/main" val="1887612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6495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2.1.4 end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A9194-F329-412B-4431-D0E09FF949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924" y="2732731"/>
            <a:ext cx="4143546" cy="242909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026" name="Picture 2" descr="Two-agent chat">
            <a:extLst>
              <a:ext uri="{FF2B5EF4-FFF2-40B4-BE49-F238E27FC236}">
                <a16:creationId xmlns:a16="http://schemas.microsoft.com/office/drawing/2014/main" id="{DAC943F4-8A6D-E0D5-DDF5-E3640B99C1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24" y="2701633"/>
            <a:ext cx="4366230" cy="249128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B7A980F6-DE61-CEBC-7620-D36C18F476CA}"/>
              </a:ext>
            </a:extLst>
          </p:cNvPr>
          <p:cNvSpPr/>
          <p:nvPr/>
        </p:nvSpPr>
        <p:spPr>
          <a:xfrm>
            <a:off x="996261" y="231310"/>
            <a:ext cx="1310350" cy="626701"/>
          </a:xfrm>
          <a:prstGeom prst="wedgeRectCallout">
            <a:avLst>
              <a:gd name="adj1" fmla="val 28033"/>
              <a:gd name="adj2" fmla="val 48958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once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chat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terminates</a:t>
            </a:r>
          </a:p>
        </p:txBody>
      </p:sp>
      <p:sp>
        <p:nvSpPr>
          <p:cNvPr id="11" name="Retângulo 20">
            <a:extLst>
              <a:ext uri="{FF2B5EF4-FFF2-40B4-BE49-F238E27FC236}">
                <a16:creationId xmlns:a16="http://schemas.microsoft.com/office/drawing/2014/main" id="{500AA7E7-F722-EFE0-39E4-B6CB10FEE869}"/>
              </a:ext>
            </a:extLst>
          </p:cNvPr>
          <p:cNvSpPr/>
          <p:nvPr/>
        </p:nvSpPr>
        <p:spPr>
          <a:xfrm>
            <a:off x="3247098" y="3782770"/>
            <a:ext cx="1068528" cy="36621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Arrow: Right 5">
            <a:extLst>
              <a:ext uri="{FF2B5EF4-FFF2-40B4-BE49-F238E27FC236}">
                <a16:creationId xmlns:a16="http://schemas.microsoft.com/office/drawing/2014/main" id="{80FF28E2-EE04-FC7D-DE80-0123E54E98C7}"/>
              </a:ext>
            </a:extLst>
          </p:cNvPr>
          <p:cNvSpPr/>
          <p:nvPr/>
        </p:nvSpPr>
        <p:spPr>
          <a:xfrm>
            <a:off x="257150" y="25146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24" name="Retângulo 20">
            <a:extLst>
              <a:ext uri="{FF2B5EF4-FFF2-40B4-BE49-F238E27FC236}">
                <a16:creationId xmlns:a16="http://schemas.microsoft.com/office/drawing/2014/main" id="{D0F7F666-5FB4-C983-F39D-CC6A7CD2A4AA}"/>
              </a:ext>
            </a:extLst>
          </p:cNvPr>
          <p:cNvSpPr/>
          <p:nvPr/>
        </p:nvSpPr>
        <p:spPr>
          <a:xfrm>
            <a:off x="6096000" y="4795989"/>
            <a:ext cx="1650763" cy="12211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5F60718E-DCFA-8273-C182-4427A39769D5}"/>
              </a:ext>
            </a:extLst>
          </p:cNvPr>
          <p:cNvSpPr/>
          <p:nvPr/>
        </p:nvSpPr>
        <p:spPr>
          <a:xfrm>
            <a:off x="2375261" y="3152816"/>
            <a:ext cx="1220453" cy="534368"/>
          </a:xfrm>
          <a:prstGeom prst="wedgeRectCallout">
            <a:avLst>
              <a:gd name="adj1" fmla="val 35583"/>
              <a:gd name="adj2" fmla="val 69553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summarizes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the chat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history 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0B9B646F-7C5B-E004-8F4D-CC40BB1F046E}"/>
              </a:ext>
            </a:extLst>
          </p:cNvPr>
          <p:cNvSpPr/>
          <p:nvPr/>
        </p:nvSpPr>
        <p:spPr>
          <a:xfrm>
            <a:off x="7580701" y="3750213"/>
            <a:ext cx="1949820" cy="842145"/>
          </a:xfrm>
          <a:prstGeom prst="wedgeRectCallout">
            <a:avLst>
              <a:gd name="adj1" fmla="val -41216"/>
              <a:gd name="adj2" fmla="val 67731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You can configure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the type of summary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using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the </a:t>
            </a:r>
            <a:r>
              <a:rPr lang="en-US" sz="1000" dirty="0">
                <a:solidFill>
                  <a:prstClr val="white"/>
                </a:solidFill>
                <a:highlight>
                  <a:srgbClr val="808080"/>
                </a:highlight>
                <a:latin typeface="Calibri Light" panose="020F0302020204030204"/>
              </a:rPr>
              <a:t>summary_method</a:t>
            </a: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parameter</a:t>
            </a: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C0430E91-CCEF-11C3-6025-845FFBB082A4}"/>
              </a:ext>
            </a:extLst>
          </p:cNvPr>
          <p:cNvSpPr/>
          <p:nvPr/>
        </p:nvSpPr>
        <p:spPr>
          <a:xfrm>
            <a:off x="2375261" y="231310"/>
            <a:ext cx="1902884" cy="811367"/>
          </a:xfrm>
          <a:prstGeom prst="wedgeRectCallout">
            <a:avLst>
              <a:gd name="adj1" fmla="val -53927"/>
              <a:gd name="adj2" fmla="val -21610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the </a:t>
            </a:r>
            <a:r>
              <a:rPr lang="en-US" sz="1200" dirty="0">
                <a:solidFill>
                  <a:srgbClr val="FF0000"/>
                </a:solidFill>
                <a:highlight>
                  <a:srgbClr val="808080"/>
                </a:highlight>
                <a:latin typeface="Calibri Light" panose="020F0302020204030204"/>
              </a:rPr>
              <a:t>history</a:t>
            </a: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 of the chat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is processed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by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white"/>
                </a:solidFill>
                <a:latin typeface="Calibri Light" panose="020F0302020204030204"/>
              </a:rPr>
              <a:t>a chat </a:t>
            </a:r>
            <a:r>
              <a:rPr lang="en-US" sz="1200" dirty="0">
                <a:solidFill>
                  <a:srgbClr val="FF0000"/>
                </a:solidFill>
                <a:highlight>
                  <a:srgbClr val="808080"/>
                </a:highlight>
                <a:latin typeface="Calibri Light" panose="020F0302020204030204"/>
              </a:rPr>
              <a:t>summarizer</a:t>
            </a:r>
          </a:p>
        </p:txBody>
      </p:sp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23DBD09E-6013-7583-6104-7A820BC3E819}"/>
              </a:ext>
            </a:extLst>
          </p:cNvPr>
          <p:cNvSpPr/>
          <p:nvPr/>
        </p:nvSpPr>
        <p:spPr>
          <a:xfrm>
            <a:off x="3664306" y="3215845"/>
            <a:ext cx="1292589" cy="534368"/>
          </a:xfrm>
          <a:prstGeom prst="wedgeRectCallout">
            <a:avLst>
              <a:gd name="adj1" fmla="val -20434"/>
              <a:gd name="adj2" fmla="val 59158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calculates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the token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000" dirty="0">
                <a:solidFill>
                  <a:prstClr val="white"/>
                </a:solidFill>
                <a:latin typeface="Calibri Light" panose="020F0302020204030204"/>
              </a:rPr>
              <a:t>usage </a:t>
            </a:r>
          </a:p>
        </p:txBody>
      </p:sp>
    </p:spTree>
    <p:extLst>
      <p:ext uri="{BB962C8B-B14F-4D97-AF65-F5344CB8AC3E}">
        <p14:creationId xmlns:p14="http://schemas.microsoft.com/office/powerpoint/2010/main" val="4139107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3534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web search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EE99FE8-18E8-C6AA-31CE-D1B9262DA316}"/>
              </a:ext>
            </a:extLst>
          </p:cNvPr>
          <p:cNvGrpSpPr/>
          <p:nvPr/>
        </p:nvGrpSpPr>
        <p:grpSpPr>
          <a:xfrm>
            <a:off x="296735" y="287234"/>
            <a:ext cx="2782316" cy="289586"/>
            <a:chOff x="5881666" y="1590687"/>
            <a:chExt cx="2782316" cy="289586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713562B8-B0FE-8958-8206-6B920876B719}"/>
                </a:ext>
              </a:extLst>
            </p:cNvPr>
            <p:cNvSpPr/>
            <p:nvPr/>
          </p:nvSpPr>
          <p:spPr>
            <a:xfrm>
              <a:off x="6081095" y="1603274"/>
              <a:ext cx="258288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2"/>
                </a:rPr>
                <a:t>create a bing search - Microsoft Azure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1D02AE98-98D8-39F5-6913-89CB972B0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0943B6CE-7246-2701-C9B3-9CBC5816E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08" y="687898"/>
            <a:ext cx="3218669" cy="426580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C4E673-EFF6-9EB7-D61E-FFD823D89B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8160" y="687898"/>
            <a:ext cx="3093311" cy="10398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811DD71-A608-A2B3-5C6C-9A4982DAD0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3758" y="2471266"/>
            <a:ext cx="1865337" cy="126673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2F2D2098-57B5-B11C-558C-CE23D403B6DD}"/>
              </a:ext>
            </a:extLst>
          </p:cNvPr>
          <p:cNvGrpSpPr/>
          <p:nvPr/>
        </p:nvGrpSpPr>
        <p:grpSpPr>
          <a:xfrm>
            <a:off x="4165458" y="1999041"/>
            <a:ext cx="3977579" cy="289586"/>
            <a:chOff x="5881666" y="1590687"/>
            <a:chExt cx="3977579" cy="289586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0C1D8E65-FB5E-4F70-A15F-62DF1A573530}"/>
                </a:ext>
              </a:extLst>
            </p:cNvPr>
            <p:cNvSpPr/>
            <p:nvPr/>
          </p:nvSpPr>
          <p:spPr>
            <a:xfrm>
              <a:off x="6081095" y="1603274"/>
              <a:ext cx="37781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pt-PT" sz="1200" dirty="0">
                  <a:hlinkClick r:id="rId7"/>
                </a:rPr>
                <a:t>Microsoft.BingSearch-20240612134822 - Microsoft </a:t>
              </a:r>
              <a:r>
                <a:rPr lang="pt-PT" sz="1200" dirty="0" err="1">
                  <a:hlinkClick r:id="rId7"/>
                </a:rPr>
                <a:t>Azure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6CFD7139-284B-05E6-1CE7-8BAB642D3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AA8C2B8-70D6-113A-E32E-66FBCBFD993F}"/>
              </a:ext>
            </a:extLst>
          </p:cNvPr>
          <p:cNvGrpSpPr/>
          <p:nvPr/>
        </p:nvGrpSpPr>
        <p:grpSpPr>
          <a:xfrm>
            <a:off x="4228160" y="3966254"/>
            <a:ext cx="2156183" cy="289586"/>
            <a:chOff x="5881666" y="1590687"/>
            <a:chExt cx="2156183" cy="289586"/>
          </a:xfrm>
        </p:grpSpPr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EF941DEA-2874-AE1B-5156-58E71096021A}"/>
                </a:ext>
              </a:extLst>
            </p:cNvPr>
            <p:cNvSpPr/>
            <p:nvPr/>
          </p:nvSpPr>
          <p:spPr>
            <a:xfrm>
              <a:off x="6081095" y="1603274"/>
              <a:ext cx="19567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pt-PT" sz="1200" dirty="0" err="1">
                  <a:hlinkClick r:id="rId8"/>
                </a:rPr>
                <a:t>KeySetting</a:t>
              </a:r>
              <a:r>
                <a:rPr lang="pt-PT" sz="1200" dirty="0">
                  <a:hlinkClick r:id="rId8"/>
                </a:rPr>
                <a:t> - Microsoft </a:t>
              </a:r>
              <a:r>
                <a:rPr lang="pt-PT" sz="1200" dirty="0" err="1">
                  <a:hlinkClick r:id="rId8"/>
                </a:rPr>
                <a:t>Azure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30" name="Picture 29" descr="Icon&#10;&#10;Description automatically generated">
              <a:extLst>
                <a:ext uri="{FF2B5EF4-FFF2-40B4-BE49-F238E27FC236}">
                  <a16:creationId xmlns:a16="http://schemas.microsoft.com/office/drawing/2014/main" id="{32FEE860-610A-62E3-9C80-D09D689C98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D4B99C62-494E-98BD-0889-E9A4F07C73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28160" y="4438479"/>
            <a:ext cx="2128997" cy="166407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24CF93BB-341D-2A52-820A-DC1AEE73926F}"/>
              </a:ext>
            </a:extLst>
          </p:cNvPr>
          <p:cNvSpPr/>
          <p:nvPr/>
        </p:nvSpPr>
        <p:spPr>
          <a:xfrm>
            <a:off x="6591277" y="4438479"/>
            <a:ext cx="2720864" cy="442035"/>
          </a:xfrm>
          <a:prstGeom prst="wedgeRectCallout">
            <a:avLst>
              <a:gd name="adj1" fmla="val 22031"/>
              <a:gd name="adj2" fmla="val 3716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fb2b0f8b77fc430da7e58e7aa4ef9207</a:t>
            </a:r>
          </a:p>
          <a:p>
            <a:pPr marL="228592" lvl="0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5de4d354691c42a3b2510cd8fe72f133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0AEBDFF-1F3B-9CA6-6D35-1571FFBB93F0}"/>
              </a:ext>
            </a:extLst>
          </p:cNvPr>
          <p:cNvGrpSpPr/>
          <p:nvPr/>
        </p:nvGrpSpPr>
        <p:grpSpPr>
          <a:xfrm>
            <a:off x="8666347" y="1954294"/>
            <a:ext cx="2860799" cy="289586"/>
            <a:chOff x="5881666" y="1590687"/>
            <a:chExt cx="2860799" cy="289586"/>
          </a:xfrm>
        </p:grpSpPr>
        <p:sp>
          <p:nvSpPr>
            <p:cNvPr id="35" name="Retângulo 5">
              <a:extLst>
                <a:ext uri="{FF2B5EF4-FFF2-40B4-BE49-F238E27FC236}">
                  <a16:creationId xmlns:a16="http://schemas.microsoft.com/office/drawing/2014/main" id="{74C16E02-C6D7-D1B8-122A-E9507537FD2C}"/>
                </a:ext>
              </a:extLst>
            </p:cNvPr>
            <p:cNvSpPr/>
            <p:nvPr/>
          </p:nvSpPr>
          <p:spPr>
            <a:xfrm>
              <a:off x="6081095" y="1603274"/>
              <a:ext cx="266137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defTabSz="914369">
                <a:defRPr/>
              </a:pPr>
              <a:r>
                <a:rPr lang="en-US" sz="1200" dirty="0">
                  <a:hlinkClick r:id="rId10"/>
                </a:rPr>
                <a:t>Bing Search API Pricing | Microsoft Bing</a:t>
              </a:r>
              <a:endParaRPr lang="en-US" sz="1200" dirty="0">
                <a:solidFill>
                  <a:prstClr val="black"/>
                </a:solidFill>
                <a:latin typeface="Calibri Light" panose="020F0302020204030204"/>
              </a:endParaRPr>
            </a:p>
          </p:txBody>
        </p:sp>
        <p:pic>
          <p:nvPicPr>
            <p:cNvPr id="36" name="Picture 35" descr="Icon&#10;&#10;Description automatically generated">
              <a:extLst>
                <a:ext uri="{FF2B5EF4-FFF2-40B4-BE49-F238E27FC236}">
                  <a16:creationId xmlns:a16="http://schemas.microsoft.com/office/drawing/2014/main" id="{C325EE08-82AE-F50F-F766-1F805CC12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B0593644-3AD5-F8CF-BDAA-CE643D5F05D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50425" y="2471266"/>
            <a:ext cx="3301068" cy="101388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9389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66257</TotalTime>
  <Words>311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autogen</vt:lpstr>
      <vt:lpstr>1.1 index</vt:lpstr>
      <vt:lpstr>2. patterns</vt:lpstr>
      <vt:lpstr>2.1 two</vt:lpstr>
      <vt:lpstr>2.1.1 initiate</vt:lpstr>
      <vt:lpstr>2.1.2 inputs</vt:lpstr>
      <vt:lpstr>2.1.3 start</vt:lpstr>
      <vt:lpstr>2.1.4 end</vt:lpstr>
      <vt:lpstr>3. web search</vt:lpstr>
      <vt:lpstr>3.1 tutorials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1234</cp:revision>
  <dcterms:created xsi:type="dcterms:W3CDTF">2019-03-25T09:18:39Z</dcterms:created>
  <dcterms:modified xsi:type="dcterms:W3CDTF">2024-06-14T10:49:47Z</dcterms:modified>
</cp:coreProperties>
</file>