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89" r:id="rId3"/>
    <p:sldId id="390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37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364" autoAdjust="0"/>
    <p:restoredTop sz="86410" autoAdjust="0"/>
  </p:normalViewPr>
  <p:slideViewPr>
    <p:cSldViewPr snapToGrid="0">
      <p:cViewPr>
        <p:scale>
          <a:sx n="100" d="100"/>
          <a:sy n="100" d="100"/>
        </p:scale>
        <p:origin x="2988" y="13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06/06/2024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06/06/2024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06/06/2024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architecture.pptx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5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3.svg"/><Relationship Id="rId1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book/_resources/Fundamentals_of_Software_Architecture_(2020).pdf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312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book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517760" y="180000"/>
            <a:ext cx="1227065" cy="283293"/>
            <a:chOff x="5611636" y="5954426"/>
            <a:chExt cx="1227066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C847D1-ADDC-F4CF-8248-F703EB332608}"/>
              </a:ext>
            </a:extLst>
          </p:cNvPr>
          <p:cNvGrpSpPr/>
          <p:nvPr/>
        </p:nvGrpSpPr>
        <p:grpSpPr>
          <a:xfrm>
            <a:off x="10517761" y="525440"/>
            <a:ext cx="1443470" cy="283293"/>
            <a:chOff x="5611636" y="5954426"/>
            <a:chExt cx="1443471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23C73022-FD9F-A000-FEF8-11CC894F5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B7ACB03-ACBB-9CE0-6E17-38F2CAA3C3F5}"/>
                </a:ext>
              </a:extLst>
            </p:cNvPr>
            <p:cNvSpPr/>
            <p:nvPr/>
          </p:nvSpPr>
          <p:spPr>
            <a:xfrm>
              <a:off x="6107411" y="5954426"/>
              <a:ext cx="9476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architecture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1053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resources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D317C9-C5F0-B5A9-EEAC-1D5F179C708A}"/>
              </a:ext>
            </a:extLst>
          </p:cNvPr>
          <p:cNvGrpSpPr/>
          <p:nvPr/>
        </p:nvGrpSpPr>
        <p:grpSpPr>
          <a:xfrm>
            <a:off x="248908" y="198000"/>
            <a:ext cx="3059306" cy="299662"/>
            <a:chOff x="1643297" y="4045816"/>
            <a:chExt cx="3059306" cy="299662"/>
          </a:xfrm>
        </p:grpSpPr>
        <p:sp>
          <p:nvSpPr>
            <p:cNvPr id="19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E757B7F3-E888-F99F-0371-B5B6F3FCF8D5}"/>
                </a:ext>
              </a:extLst>
            </p:cNvPr>
            <p:cNvSpPr txBox="1"/>
            <p:nvPr/>
          </p:nvSpPr>
          <p:spPr>
            <a:xfrm>
              <a:off x="1980063" y="4103314"/>
              <a:ext cx="272254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3" action="ppaction://hlinkfile"/>
                </a:rPr>
                <a:t>fundamentals of software architecture 2020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20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6BAA8859-FD97-C8C9-4299-913F0F433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6367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ABBD2471-1030-3348-9D42-2097C4C0005A}"/>
              </a:ext>
            </a:extLst>
          </p:cNvPr>
          <p:cNvSpPr/>
          <p:nvPr/>
        </p:nvSpPr>
        <p:spPr>
          <a:xfrm>
            <a:off x="248908" y="262532"/>
            <a:ext cx="131298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description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CCE8A0D-3C17-4065-DED2-7A8EBB5667C7}"/>
              </a:ext>
            </a:extLst>
          </p:cNvPr>
          <p:cNvSpPr/>
          <p:nvPr/>
        </p:nvSpPr>
        <p:spPr>
          <a:xfrm>
            <a:off x="1561894" y="216036"/>
            <a:ext cx="2448353" cy="996033"/>
          </a:xfrm>
          <a:prstGeom prst="wedgeRectCallout">
            <a:avLst>
              <a:gd name="adj1" fmla="val 21165"/>
              <a:gd name="adj2" fmla="val 232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consists of  (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808080"/>
                </a:highlight>
                <a:uLnTx/>
                <a:uFillTx/>
                <a:latin typeface="Calibri Light" panose="020F0302020204030204"/>
              </a:rPr>
              <a:t>dimensions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)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structure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architecture characteristics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architecture decisions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design principles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C31E73-BFE5-74C9-0907-1979C8677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894" y="1546877"/>
            <a:ext cx="3175000" cy="3175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0211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7885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structure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ABBD2471-1030-3348-9D42-2097C4C0005A}"/>
              </a:ext>
            </a:extLst>
          </p:cNvPr>
          <p:cNvSpPr/>
          <p:nvPr/>
        </p:nvSpPr>
        <p:spPr>
          <a:xfrm>
            <a:off x="248908" y="262532"/>
            <a:ext cx="131298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description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CCE8A0D-3C17-4065-DED2-7A8EBB5667C7}"/>
              </a:ext>
            </a:extLst>
          </p:cNvPr>
          <p:cNvSpPr/>
          <p:nvPr/>
        </p:nvSpPr>
        <p:spPr>
          <a:xfrm>
            <a:off x="1561894" y="216036"/>
            <a:ext cx="3235428" cy="1365365"/>
          </a:xfrm>
          <a:prstGeom prst="wedgeRectCallout">
            <a:avLst>
              <a:gd name="adj1" fmla="val 21165"/>
              <a:gd name="adj2" fmla="val 232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refers to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type of </a:t>
            </a:r>
            <a:r>
              <a:rPr lang="en-US" sz="1200" kern="0" dirty="0">
                <a:solidFill>
                  <a:srgbClr val="FF0000"/>
                </a:solidFill>
                <a:highlight>
                  <a:srgbClr val="808080"/>
                </a:highlight>
                <a:latin typeface="Calibri Light" panose="020F0302020204030204"/>
              </a:rPr>
              <a:t>architecture style 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(or styles)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system is implemented 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such as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microservices,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layered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microkernel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A9B999-34FD-666A-0268-1AF75F20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544" y="1734820"/>
            <a:ext cx="4792980" cy="479298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167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29881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 characteristics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CCE8A0D-3C17-4065-DED2-7A8EBB5667C7}"/>
              </a:ext>
            </a:extLst>
          </p:cNvPr>
          <p:cNvSpPr/>
          <p:nvPr/>
        </p:nvSpPr>
        <p:spPr>
          <a:xfrm>
            <a:off x="1352344" y="180000"/>
            <a:ext cx="2002719" cy="1550031"/>
          </a:xfrm>
          <a:prstGeom prst="wedgeRectCallout">
            <a:avLst>
              <a:gd name="adj1" fmla="val 21165"/>
              <a:gd name="adj2" fmla="val 232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define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</a:t>
            </a:r>
            <a:r>
              <a:rPr lang="en-US" sz="1200" kern="0" dirty="0">
                <a:solidFill>
                  <a:srgbClr val="FF0000"/>
                </a:solidFill>
                <a:highlight>
                  <a:srgbClr val="808080"/>
                </a:highlight>
                <a:latin typeface="Calibri Light" panose="020F0302020204030204"/>
              </a:rPr>
              <a:t>success criteria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a system,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which is orthogonal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functionality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system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44967E0-24B3-1E4A-5D2F-54EB7A5B8826}"/>
              </a:ext>
            </a:extLst>
          </p:cNvPr>
          <p:cNvSpPr/>
          <p:nvPr/>
        </p:nvSpPr>
        <p:spPr>
          <a:xfrm>
            <a:off x="3485944" y="187884"/>
            <a:ext cx="2906812" cy="1550031"/>
          </a:xfrm>
          <a:prstGeom prst="wedgeRectCallout">
            <a:avLst>
              <a:gd name="adj1" fmla="val -56167"/>
              <a:gd name="adj2" fmla="val -3244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Notice that all of the characteristics listed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do not require knowledge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functionality of the system,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yet they are required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order for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system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function properly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9E6536E-B363-2EF9-AA43-932F81EFFE7A}"/>
              </a:ext>
            </a:extLst>
          </p:cNvPr>
          <p:cNvSpPr/>
          <p:nvPr/>
        </p:nvSpPr>
        <p:spPr>
          <a:xfrm>
            <a:off x="6657493" y="187884"/>
            <a:ext cx="3405347" cy="1550031"/>
          </a:xfrm>
          <a:prstGeom prst="wedgeRectCallout">
            <a:avLst>
              <a:gd name="adj1" fmla="val -60137"/>
              <a:gd name="adj2" fmla="val -3285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the mathematical context, "orthogonal" means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"perpendicular"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"independent"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When two things are orthogonal,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they have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direct relationship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each other</a:t>
            </a: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ABBD2471-1030-3348-9D42-2097C4C0005A}"/>
              </a:ext>
            </a:extLst>
          </p:cNvPr>
          <p:cNvSpPr/>
          <p:nvPr/>
        </p:nvSpPr>
        <p:spPr>
          <a:xfrm>
            <a:off x="224727" y="435578"/>
            <a:ext cx="131298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description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5D0692-3566-6EDA-18A1-67E144A3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74" y="1985609"/>
            <a:ext cx="4505531" cy="450553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0875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8135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2.3 decisions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CCE8A0D-3C17-4065-DED2-7A8EBB5667C7}"/>
              </a:ext>
            </a:extLst>
          </p:cNvPr>
          <p:cNvSpPr/>
          <p:nvPr/>
        </p:nvSpPr>
        <p:spPr>
          <a:xfrm>
            <a:off x="1460294" y="287950"/>
            <a:ext cx="1542657" cy="1180699"/>
          </a:xfrm>
          <a:prstGeom prst="wedgeRectCallout">
            <a:avLst>
              <a:gd name="adj1" fmla="val 21165"/>
              <a:gd name="adj2" fmla="val 232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define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rules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how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system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should be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constructed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144967E0-24B3-1E4A-5D2F-54EB7A5B8826}"/>
              </a:ext>
            </a:extLst>
          </p:cNvPr>
          <p:cNvSpPr/>
          <p:nvPr/>
        </p:nvSpPr>
        <p:spPr>
          <a:xfrm>
            <a:off x="7784894" y="287950"/>
            <a:ext cx="3515953" cy="1919363"/>
          </a:xfrm>
          <a:prstGeom prst="wedgeRectCallout">
            <a:avLst>
              <a:gd name="adj1" fmla="val 21165"/>
              <a:gd name="adj2" fmla="val 232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example: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architect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might make an architecture decision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only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business 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services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layers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can access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database 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9E6536E-B363-2EF9-AA43-932F81EFFE7A}"/>
              </a:ext>
            </a:extLst>
          </p:cNvPr>
          <p:cNvSpPr/>
          <p:nvPr/>
        </p:nvSpPr>
        <p:spPr>
          <a:xfrm>
            <a:off x="3130083" y="287950"/>
            <a:ext cx="2065236" cy="811367"/>
          </a:xfrm>
          <a:prstGeom prst="wedgeRectCallout">
            <a:avLst>
              <a:gd name="adj1" fmla="val -58777"/>
              <a:gd name="adj2" fmla="val -3308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architecture decisions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form the </a:t>
            </a:r>
            <a:r>
              <a:rPr lang="en-US" sz="1200" kern="0" dirty="0">
                <a:solidFill>
                  <a:srgbClr val="FF0000"/>
                </a:solidFill>
                <a:highlight>
                  <a:srgbClr val="808080"/>
                </a:highlight>
                <a:latin typeface="Calibri Light" panose="020F0302020204030204"/>
              </a:rPr>
              <a:t>constraints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system </a:t>
            </a: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ABBD2471-1030-3348-9D42-2097C4C0005A}"/>
              </a:ext>
            </a:extLst>
          </p:cNvPr>
          <p:cNvSpPr/>
          <p:nvPr/>
        </p:nvSpPr>
        <p:spPr>
          <a:xfrm>
            <a:off x="224727" y="435578"/>
            <a:ext cx="131298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81BD59-E014-3A76-B7CD-68E7FF808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02" y="1993493"/>
            <a:ext cx="4307242" cy="430724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5872A28-FB6B-8E99-DBD4-4A4F1B804BCF}"/>
              </a:ext>
            </a:extLst>
          </p:cNvPr>
          <p:cNvSpPr/>
          <p:nvPr/>
        </p:nvSpPr>
        <p:spPr>
          <a:xfrm>
            <a:off x="5322451" y="287950"/>
            <a:ext cx="2278435" cy="1365365"/>
          </a:xfrm>
          <a:prstGeom prst="wedgeRectCallout">
            <a:avLst>
              <a:gd name="adj1" fmla="val -56314"/>
              <a:gd name="adj2" fmla="val -325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direct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development teams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what is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what isn’t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allowed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AE68EE7-6DD4-614D-0772-723CEE0BB7EC}"/>
              </a:ext>
            </a:extLst>
          </p:cNvPr>
          <p:cNvSpPr/>
          <p:nvPr/>
        </p:nvSpPr>
        <p:spPr>
          <a:xfrm>
            <a:off x="7784894" y="2288200"/>
            <a:ext cx="2171034" cy="996033"/>
          </a:xfrm>
          <a:prstGeom prst="wedgeRectCallout">
            <a:avLst>
              <a:gd name="adj1" fmla="val -21638"/>
              <a:gd name="adj2" fmla="val -5580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restricting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presentation layer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making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direct database calls</a:t>
            </a: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31776A5A-30E9-A193-67D3-DC1D34E48585}"/>
              </a:ext>
            </a:extLst>
          </p:cNvPr>
          <p:cNvSpPr/>
          <p:nvPr/>
        </p:nvSpPr>
        <p:spPr>
          <a:xfrm>
            <a:off x="5627990" y="3986697"/>
            <a:ext cx="105490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variance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2A3AA02-725F-1051-A597-7C003B40942F}"/>
              </a:ext>
            </a:extLst>
          </p:cNvPr>
          <p:cNvSpPr/>
          <p:nvPr/>
        </p:nvSpPr>
        <p:spPr>
          <a:xfrm>
            <a:off x="6682892" y="3950345"/>
            <a:ext cx="2382631" cy="626701"/>
          </a:xfrm>
          <a:prstGeom prst="wedgeRectCallout">
            <a:avLst>
              <a:gd name="adj1" fmla="val -20838"/>
              <a:gd name="adj2" fmla="val -3351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decision (or rule) can be broken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through something called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variance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D52CE231-5BED-1461-DC66-780A07EBB8A6}"/>
              </a:ext>
            </a:extLst>
          </p:cNvPr>
          <p:cNvSpPr/>
          <p:nvPr/>
        </p:nvSpPr>
        <p:spPr>
          <a:xfrm>
            <a:off x="9195668" y="3573768"/>
            <a:ext cx="2453163" cy="1365365"/>
          </a:xfrm>
          <a:prstGeom prst="wedgeRectCallout">
            <a:avLst>
              <a:gd name="adj1" fmla="val -54395"/>
              <a:gd name="adj2" fmla="val 18657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most organizations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have variance models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are used by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architecture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review board (ARB)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chief architect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3618C23D-29FB-D233-5C1E-40FC24201C5B}"/>
              </a:ext>
            </a:extLst>
          </p:cNvPr>
          <p:cNvSpPr/>
          <p:nvPr/>
        </p:nvSpPr>
        <p:spPr>
          <a:xfrm>
            <a:off x="6682892" y="4761756"/>
            <a:ext cx="2127753" cy="1550031"/>
          </a:xfrm>
          <a:prstGeom prst="wedgeRectCallout">
            <a:avLst>
              <a:gd name="adj1" fmla="val -24145"/>
              <a:gd name="adj2" fmla="val -5640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those models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formalize the process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seeking a variance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particular standard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architecture decision</a:t>
            </a:r>
          </a:p>
        </p:txBody>
      </p:sp>
    </p:spTree>
    <p:extLst>
      <p:ext uri="{BB962C8B-B14F-4D97-AF65-F5344CB8AC3E}">
        <p14:creationId xmlns:p14="http://schemas.microsoft.com/office/powerpoint/2010/main" val="1090973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3AE68EE7-6DD4-614D-0772-723CEE0BB7EC}"/>
              </a:ext>
            </a:extLst>
          </p:cNvPr>
          <p:cNvSpPr/>
          <p:nvPr/>
        </p:nvSpPr>
        <p:spPr>
          <a:xfrm>
            <a:off x="4197144" y="287950"/>
            <a:ext cx="3262679" cy="1365365"/>
          </a:xfrm>
          <a:prstGeom prst="wedgeRectCallout">
            <a:avLst>
              <a:gd name="adj1" fmla="val -54919"/>
              <a:gd name="adj2" fmla="val -323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example,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design principle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states that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development teams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should leverage 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asynchronous messaging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between services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DDF6A8-0331-7F78-05CD-B8E6328F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86" y="2029765"/>
            <a:ext cx="4579565" cy="457956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44462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2.4 design principles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CCE8A0D-3C17-4065-DED2-7A8EBB5667C7}"/>
              </a:ext>
            </a:extLst>
          </p:cNvPr>
          <p:cNvSpPr/>
          <p:nvPr/>
        </p:nvSpPr>
        <p:spPr>
          <a:xfrm>
            <a:off x="1460294" y="287950"/>
            <a:ext cx="2592624" cy="1180699"/>
          </a:xfrm>
          <a:prstGeom prst="wedgeRectCallout">
            <a:avLst>
              <a:gd name="adj1" fmla="val 21165"/>
              <a:gd name="adj2" fmla="val 232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differs from an architecture decision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that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design principle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a </a:t>
            </a:r>
            <a:r>
              <a:rPr lang="en-US" sz="1200" kern="0" dirty="0">
                <a:solidFill>
                  <a:srgbClr val="FF0000"/>
                </a:solidFill>
                <a:highlight>
                  <a:srgbClr val="808080"/>
                </a:highlight>
                <a:latin typeface="Calibri Light" panose="020F0302020204030204"/>
              </a:rPr>
              <a:t>guideline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rather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than a hard-and-fast rule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ABBD2471-1030-3348-9D42-2097C4C0005A}"/>
              </a:ext>
            </a:extLst>
          </p:cNvPr>
          <p:cNvSpPr/>
          <p:nvPr/>
        </p:nvSpPr>
        <p:spPr>
          <a:xfrm>
            <a:off x="224727" y="435578"/>
            <a:ext cx="131298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description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9D1909A-36C3-FD45-8B57-E9D566010444}"/>
              </a:ext>
            </a:extLst>
          </p:cNvPr>
          <p:cNvSpPr/>
          <p:nvPr/>
        </p:nvSpPr>
        <p:spPr>
          <a:xfrm>
            <a:off x="8496094" y="248670"/>
            <a:ext cx="2220727" cy="1365365"/>
          </a:xfrm>
          <a:prstGeom prst="wedgeRectCallout">
            <a:avLst>
              <a:gd name="adj1" fmla="val -38069"/>
              <a:gd name="adj2" fmla="val -2851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an architecture decision (rule)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could never cover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every condition 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option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for communication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>
                <a:solidFill>
                  <a:prstClr val="white"/>
                </a:solidFill>
                <a:latin typeface="Calibri Light" panose="020F0302020204030204"/>
              </a:rPr>
              <a:t>between services, </a:t>
            </a:r>
            <a:endParaRPr lang="en-US" sz="1200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893A562-ABE1-B4A8-4BE1-A64EBA3AB478}"/>
              </a:ext>
            </a:extLst>
          </p:cNvPr>
          <p:cNvSpPr/>
          <p:nvPr/>
        </p:nvSpPr>
        <p:spPr>
          <a:xfrm>
            <a:off x="8496094" y="1779020"/>
            <a:ext cx="1911348" cy="996033"/>
          </a:xfrm>
          <a:prstGeom prst="wedgeRectCallout">
            <a:avLst>
              <a:gd name="adj1" fmla="val -23374"/>
              <a:gd name="adj2" fmla="val -6249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so a design principle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can be used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provide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guidance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the preferred method 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853B515D-B4AB-EE08-E400-7667855CFF72}"/>
              </a:ext>
            </a:extLst>
          </p:cNvPr>
          <p:cNvSpPr/>
          <p:nvPr/>
        </p:nvSpPr>
        <p:spPr>
          <a:xfrm>
            <a:off x="8496094" y="2940038"/>
            <a:ext cx="2788190" cy="1550031"/>
          </a:xfrm>
          <a:prstGeom prst="wedgeRectCallout">
            <a:avLst>
              <a:gd name="adj1" fmla="val -23784"/>
              <a:gd name="adj2" fmla="val -5938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allow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developer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choose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more appropriate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communication protocol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(such as REST or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gRPC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)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given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specific circumstance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D066173-C906-03ED-64C1-69E5C548B9E1}"/>
              </a:ext>
            </a:extLst>
          </p:cNvPr>
          <p:cNvSpPr/>
          <p:nvPr/>
        </p:nvSpPr>
        <p:spPr>
          <a:xfrm>
            <a:off x="5868639" y="1779020"/>
            <a:ext cx="2081266" cy="811367"/>
          </a:xfrm>
          <a:prstGeom prst="wedgeRectCallout">
            <a:avLst>
              <a:gd name="adj1" fmla="val -23435"/>
              <a:gd name="adj2" fmla="val -6525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within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microservices architecture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increase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84300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A06C1CE-2FBE-7B95-F3A0-F518C0BAC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9" y="238660"/>
            <a:ext cx="4508500" cy="3302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3609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design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ABBD2471-1030-3348-9D42-2097C4C0005A}"/>
              </a:ext>
            </a:extLst>
          </p:cNvPr>
          <p:cNvSpPr/>
          <p:nvPr/>
        </p:nvSpPr>
        <p:spPr>
          <a:xfrm>
            <a:off x="248908" y="841978"/>
            <a:ext cx="85933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classic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3D066173-C906-03ED-64C1-69E5C548B9E1}"/>
              </a:ext>
            </a:extLst>
          </p:cNvPr>
          <p:cNvSpPr/>
          <p:nvPr/>
        </p:nvSpPr>
        <p:spPr>
          <a:xfrm>
            <a:off x="570850" y="3681647"/>
            <a:ext cx="2419499" cy="2473360"/>
          </a:xfrm>
          <a:prstGeom prst="wedgeRectCallout">
            <a:avLst>
              <a:gd name="adj1" fmla="val -29684"/>
              <a:gd name="adj2" fmla="val -546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analyzing business requirements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extract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define the architectural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characteristics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(“-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ilities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”),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selecting which architecture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patterns and styles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would fit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problem domain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creating components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building blocks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the system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EF866E4-DA23-62E6-B422-90B3556D4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000" y="236020"/>
            <a:ext cx="4408331" cy="338348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4" name="Arrow: Right 5">
            <a:extLst>
              <a:ext uri="{FF2B5EF4-FFF2-40B4-BE49-F238E27FC236}">
                <a16:creationId xmlns:a16="http://schemas.microsoft.com/office/drawing/2014/main" id="{F151F8B0-6856-1997-25BA-C09FD72DF60D}"/>
              </a:ext>
            </a:extLst>
          </p:cNvPr>
          <p:cNvSpPr/>
          <p:nvPr/>
        </p:nvSpPr>
        <p:spPr>
          <a:xfrm>
            <a:off x="5198276" y="1254728"/>
            <a:ext cx="96032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current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84CB9ED5-085B-91A8-6DA9-6906C1C6005F}"/>
              </a:ext>
            </a:extLst>
          </p:cNvPr>
          <p:cNvSpPr/>
          <p:nvPr/>
        </p:nvSpPr>
        <p:spPr>
          <a:xfrm>
            <a:off x="3144945" y="3681647"/>
            <a:ext cx="2236757" cy="996033"/>
          </a:xfrm>
          <a:prstGeom prst="wedgeRectCallout">
            <a:avLst>
              <a:gd name="adj1" fmla="val -29684"/>
              <a:gd name="adj2" fmla="val -546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creating class diagrams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each component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creating user interface screens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developing and testing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source code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4926CBB-65FF-F913-25F1-74225B43CF84}"/>
              </a:ext>
            </a:extLst>
          </p:cNvPr>
          <p:cNvSpPr/>
          <p:nvPr/>
        </p:nvSpPr>
        <p:spPr>
          <a:xfrm>
            <a:off x="5969000" y="3795947"/>
            <a:ext cx="1978674" cy="1919363"/>
          </a:xfrm>
          <a:prstGeom prst="wedgeRectCallout">
            <a:avLst>
              <a:gd name="adj1" fmla="val -29684"/>
              <a:gd name="adj2" fmla="val -546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make architecture work,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physical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virtual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barriers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exist between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architects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developers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must be broken down,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09BEAF41-A94F-9B48-8B80-1891B887752E}"/>
              </a:ext>
            </a:extLst>
          </p:cNvPr>
          <p:cNvSpPr/>
          <p:nvPr/>
        </p:nvSpPr>
        <p:spPr>
          <a:xfrm>
            <a:off x="8173165" y="3737628"/>
            <a:ext cx="2076457" cy="1180699"/>
          </a:xfrm>
          <a:prstGeom prst="wedgeRectCallout">
            <a:avLst>
              <a:gd name="adj1" fmla="val -29684"/>
              <a:gd name="adj2" fmla="val -546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thus forming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strong bidirectional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relationship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between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architects 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development teams</a:t>
            </a:r>
          </a:p>
        </p:txBody>
      </p:sp>
    </p:spTree>
    <p:extLst>
      <p:ext uri="{BB962C8B-B14F-4D97-AF65-F5344CB8AC3E}">
        <p14:creationId xmlns:p14="http://schemas.microsoft.com/office/powerpoint/2010/main" val="31170046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65765</TotalTime>
  <Words>483</Words>
  <Application>Microsoft Office PowerPoint</Application>
  <PresentationFormat>Widescreen</PresentationFormat>
  <Paragraphs>201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book</vt:lpstr>
      <vt:lpstr>1.1 index</vt:lpstr>
      <vt:lpstr>1.2 resources</vt:lpstr>
      <vt:lpstr>2. what</vt:lpstr>
      <vt:lpstr>2.1 structure</vt:lpstr>
      <vt:lpstr>2.2 characteristics</vt:lpstr>
      <vt:lpstr>2.3 decisions</vt:lpstr>
      <vt:lpstr>2.4 design principles</vt:lpstr>
      <vt:lpstr>3. design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1231</cp:revision>
  <dcterms:created xsi:type="dcterms:W3CDTF">2019-03-25T09:18:39Z</dcterms:created>
  <dcterms:modified xsi:type="dcterms:W3CDTF">2024-06-06T21:56:44Z</dcterms:modified>
</cp:coreProperties>
</file>