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3885" autoAdjust="0"/>
    <p:restoredTop sz="86410" autoAdjust="0"/>
  </p:normalViewPr>
  <p:slideViewPr>
    <p:cSldViewPr snapToGrid="0">
      <p:cViewPr varScale="1">
        <p:scale>
          <a:sx n="82" d="100"/>
          <a:sy n="82" d="100"/>
        </p:scale>
        <p:origin x="274" y="7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1E1B31-7CA8-46F8-9F14-69E1D4405232}" type="datetimeFigureOut">
              <a:rPr lang="pt-PT" smtClean="0"/>
              <a:t>09/02/2021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C2FFC4-503D-4B5F-8E19-61F58C30E7B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07184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C2FFC4-503D-4B5F-8E19-61F58C30E7B4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91891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4D900-928E-403C-BF53-CAAB2E2C48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18B940-75D1-4C46-9CFE-647476392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A2CD6-5FB1-46E7-BBF2-06C11EFE0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09/02/2021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AF7F0-99C0-4949-9F3A-098A33A79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BC4E3-3A90-4903-AA2B-BEE787AB0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08146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18B47-6B5B-4C41-A6E1-3490CE204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8EDB63-0281-4D84-A4C5-17B0CFFB2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29AA0-B865-40C8-A653-6197F492B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09/02/2021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8ED7A-C5C7-4968-BFBA-53DA7EDE0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9E3A9-78F3-4296-A92C-D732DADD0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96851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5582FE-E45E-4458-AC02-44F4A62E36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92EF0A-6E63-4D2C-B998-E3CF727CC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DC659-7D8F-4CAA-ACB0-ED17AC7A0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09/02/2021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14C8E-083A-481C-A107-4A809F2AB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10F76-989E-49D9-B4AD-276E51C79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26152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A0CBE-4D75-4070-9727-D6568849B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48656-59AB-4DDA-BA5E-906CE3CE4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0D26C-F7F1-4295-850E-F65B6A182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09/02/2021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31830-C80B-4D82-9540-948794ACE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3081E-0503-4818-8F70-5B7EF7115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55700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C5B21-4830-48A5-862B-ABDF25C51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6B740-92E9-4F69-A3BC-3370B88AD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D8454-4F6E-410A-9B06-56F8E8B98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09/02/2021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50F26-960E-41B7-A0CF-5FD4D9392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60EE7-FD8B-4114-B0D7-C530EA445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9187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1C6DB-0704-453E-AA7A-EDB8E503E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81CFE-81A7-43F6-9DE8-5001C3319A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6F9B9-C2D3-4E58-BF2D-86CBBBCF7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2E05F8-F9B8-4595-9172-117938DFF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09/02/2021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670A2-41C2-4D8A-B93D-8F4D34BB2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1016F9-4DB7-42E2-8D0A-65B7CD30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61418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96546-7AA6-4539-810A-0AC166A58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A938C-8040-48C6-8939-B3F0A9E7D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760B8-4D37-4E87-8073-042AF52A4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D81F80-B628-4BD3-B94F-CCC211B693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9E79D3-9A2B-4BCE-AF53-894A2D5B8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FA42F1-1652-4482-A407-F5D97A884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09/02/2021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43F25A-7E30-4A66-9495-AA5714A2C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CE7AC5-D765-47F7-89A4-DA8F32904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844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B22E3-31A6-4D0E-AA4C-B0AA18235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2934A3-5AE1-40D8-8067-9E1D252E9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09/02/2021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FEFDC3-F146-471F-82E0-FB6C2D901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E55F47-05F6-49F9-BE0C-B927C558E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39866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DA7C86-FE30-4F3E-A72C-139359D01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09/02/2021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2663B0-D551-4DBD-BFF2-A571F75E9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62710-B633-46B8-B335-87D5DE318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43974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46708-3CEB-435E-8498-6562E3777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97C09-A03A-43E5-9A11-7273458D3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52C248-11E6-4154-A326-1B8F7D2EE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DC9D5-C4A3-4FDE-9E36-375F2B348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09/02/2021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2A057-54CB-4E24-80E7-736BFC2E1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9B1B1-0646-4C4C-92B7-B3E145870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96612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9F7D4-D633-427F-9E9A-6B5549734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D3F0D6-3084-4516-AED5-37221D1D77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047CDB-4B6C-48AA-A9BA-59A1994D8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84827-B00B-446A-B5F1-D65E98FDD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09/02/2021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21318-5825-42BF-9ACA-060A59DCB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A1AE2-4E68-4683-B3D6-D2D421FF7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09979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2791A7-C9A5-46D8-9C81-1E4A5947E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E0097-E8D6-43DE-AF41-81E590C1A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8699B-64E4-49C2-80D7-484D6DAA32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AF87E-A15D-4480-B791-15D75F8AF848}" type="datetimeFigureOut">
              <a:rPr lang="pt-PT" smtClean="0"/>
              <a:t>09/02/2021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15122-A6FE-41E7-BB00-91A147638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013BE-7A46-476B-B9E5-FD0F38D9F2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41994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luralsight.com/courses/csharp-clean-coding-principle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file:///C:\Windows\explorer.exe%20F:\ides\AZ_vStudio2017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file:///C:\Windows\explorer.exe%20D:\bibliography\A1_calibre\design\Paulo%20Gandra\A1A1%20Software%20%20Architecture%20(2)\A1A1%20Software%20%20Architecture%20-%20Paulo%20Gandra.pdf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80D97F1-9659-45A2-9585-0E7B77CBD97A}"/>
              </a:ext>
            </a:extLst>
          </p:cNvPr>
          <p:cNvSpPr/>
          <p:nvPr/>
        </p:nvSpPr>
        <p:spPr>
          <a:xfrm>
            <a:off x="797913" y="719052"/>
            <a:ext cx="251307" cy="210500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38" y="134672"/>
            <a:ext cx="979755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none" anchor="t">
            <a:spAutoFit/>
          </a:bodyPr>
          <a:lstStyle/>
          <a:p>
            <a:pPr algn="l"/>
            <a:r>
              <a:rPr lang="en-US" sz="2000" dirty="0"/>
              <a:t>1. clean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86598" y="641131"/>
            <a:ext cx="207692" cy="5990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FCC47E0-2088-4672-929D-7C225F092546}"/>
              </a:ext>
            </a:extLst>
          </p:cNvPr>
          <p:cNvSpPr/>
          <p:nvPr/>
        </p:nvSpPr>
        <p:spPr>
          <a:xfrm>
            <a:off x="190444" y="711680"/>
            <a:ext cx="651267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0" rIns="180000" bIns="0" rtlCol="0" anchor="ctr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+mj-lt"/>
              </a:rPr>
              <a:t>why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4427F4-3C8E-4870-9DB6-9CF2579EA072}"/>
              </a:ext>
            </a:extLst>
          </p:cNvPr>
          <p:cNvSpPr txBox="1"/>
          <p:nvPr/>
        </p:nvSpPr>
        <p:spPr>
          <a:xfrm>
            <a:off x="1059493" y="178284"/>
            <a:ext cx="4476738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pt-PT" sz="1200" dirty="0">
                <a:hlinkClick r:id="rId3"/>
              </a:rPr>
              <a:t>https://www.pluralsight.com/courses/csharp-clean-coding-principles</a:t>
            </a:r>
            <a:endParaRPr lang="pt-PT" sz="1200" dirty="0"/>
          </a:p>
        </p:txBody>
      </p:sp>
      <p:sp>
        <p:nvSpPr>
          <p:cNvPr id="11" name="Texto Explicativo em Elipse 25">
            <a:extLst>
              <a:ext uri="{FF2B5EF4-FFF2-40B4-BE49-F238E27FC236}">
                <a16:creationId xmlns:a16="http://schemas.microsoft.com/office/drawing/2014/main" id="{F7714C43-04C0-4A04-B441-EF96E4EAE700}"/>
              </a:ext>
            </a:extLst>
          </p:cNvPr>
          <p:cNvSpPr/>
          <p:nvPr/>
        </p:nvSpPr>
        <p:spPr>
          <a:xfrm>
            <a:off x="4651954" y="382770"/>
            <a:ext cx="5193146" cy="1211818"/>
          </a:xfrm>
          <a:prstGeom prst="wedgeEllipseCallout">
            <a:avLst>
              <a:gd name="adj1" fmla="val -78963"/>
              <a:gd name="adj2" fmla="val 25645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1400" dirty="0"/>
              <a:t>the implied cost of additional rework </a:t>
            </a:r>
          </a:p>
          <a:p>
            <a:pPr algn="ctr"/>
            <a:r>
              <a:rPr lang="en-US" sz="1400" dirty="0"/>
              <a:t>caused by choosing an easy (limited) solution now </a:t>
            </a:r>
          </a:p>
          <a:p>
            <a:pPr algn="ctr"/>
            <a:r>
              <a:rPr lang="en-US" sz="1400" dirty="0"/>
              <a:t>instead of using a better approach </a:t>
            </a:r>
          </a:p>
          <a:p>
            <a:pPr algn="ctr"/>
            <a:r>
              <a:rPr lang="en-US" sz="1400" dirty="0"/>
              <a:t>that would take longer</a:t>
            </a:r>
            <a:endParaRPr lang="en-PH" sz="140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A166EE1-F790-4AA2-973C-05BE3E294136}"/>
              </a:ext>
            </a:extLst>
          </p:cNvPr>
          <p:cNvSpPr/>
          <p:nvPr/>
        </p:nvSpPr>
        <p:spPr>
          <a:xfrm>
            <a:off x="945557" y="1629560"/>
            <a:ext cx="5373522" cy="23836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0" bIns="0" rtlCol="0" anchor="t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+mj-lt"/>
              </a:rPr>
              <a:t>less work (it compensates to write clean code know then review it later)</a:t>
            </a:r>
            <a:endParaRPr lang="pt-PT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51C9303-AAE4-4E5C-8E39-95E9351EE587}"/>
              </a:ext>
            </a:extLst>
          </p:cNvPr>
          <p:cNvSpPr/>
          <p:nvPr/>
        </p:nvSpPr>
        <p:spPr>
          <a:xfrm>
            <a:off x="945557" y="1193213"/>
            <a:ext cx="2194435" cy="23836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0" bIns="0" rtlCol="0" anchor="t">
            <a:spAutoFit/>
          </a:bodyPr>
          <a:lstStyle/>
          <a:p>
            <a:r>
              <a:rPr lang="en-US" sz="1400">
                <a:solidFill>
                  <a:schemeClr val="tx1"/>
                </a:solidFill>
                <a:latin typeface="+mj-lt"/>
              </a:rPr>
              <a:t>technical debt is depressing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EEF3915-7596-46A9-96A1-68FD81DE770A}"/>
              </a:ext>
            </a:extLst>
          </p:cNvPr>
          <p:cNvSpPr/>
          <p:nvPr/>
        </p:nvSpPr>
        <p:spPr>
          <a:xfrm>
            <a:off x="945557" y="729427"/>
            <a:ext cx="2479140" cy="23836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0" bIns="0" rtlCol="0" anchor="t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+mj-lt"/>
              </a:rPr>
              <a:t>write code is easy read it is hard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E206901-F648-4954-8979-D8858A201B47}"/>
              </a:ext>
            </a:extLst>
          </p:cNvPr>
          <p:cNvSpPr/>
          <p:nvPr/>
        </p:nvSpPr>
        <p:spPr>
          <a:xfrm>
            <a:off x="953282" y="2120785"/>
            <a:ext cx="1188056" cy="23836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0" bIns="0" rtlCol="0" anchor="t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+mj-lt"/>
              </a:rPr>
              <a:t>sloppy is slow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1C54359-79F0-4989-9CFA-E6B762A2BA31}"/>
              </a:ext>
            </a:extLst>
          </p:cNvPr>
          <p:cNvSpPr/>
          <p:nvPr/>
        </p:nvSpPr>
        <p:spPr>
          <a:xfrm>
            <a:off x="953282" y="2557132"/>
            <a:ext cx="1293380" cy="23836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0" bIns="0" rtlCol="0" anchor="t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+mj-lt"/>
              </a:rPr>
              <a:t>don´t be a verb</a:t>
            </a:r>
          </a:p>
        </p:txBody>
      </p:sp>
    </p:spTree>
    <p:extLst>
      <p:ext uri="{BB962C8B-B14F-4D97-AF65-F5344CB8AC3E}">
        <p14:creationId xmlns:p14="http://schemas.microsoft.com/office/powerpoint/2010/main" val="2512862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745" y="152089"/>
            <a:ext cx="1352166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none" anchor="t">
            <a:spAutoFit/>
          </a:bodyPr>
          <a:lstStyle/>
          <a:p>
            <a:pPr algn="l"/>
            <a:r>
              <a:rPr lang="en-US" sz="2000" dirty="0"/>
              <a:t>Z. template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45527F9-4C71-4FD1-97FE-603A67D18C65}"/>
              </a:ext>
            </a:extLst>
          </p:cNvPr>
          <p:cNvSpPr/>
          <p:nvPr/>
        </p:nvSpPr>
        <p:spPr>
          <a:xfrm>
            <a:off x="161745" y="641131"/>
            <a:ext cx="207692" cy="5990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Arrow: Right 5">
            <a:extLst>
              <a:ext uri="{FF2B5EF4-FFF2-40B4-BE49-F238E27FC236}">
                <a16:creationId xmlns:a16="http://schemas.microsoft.com/office/drawing/2014/main" id="{15583092-ACAE-4A9B-A248-CB9F0C2D4189}"/>
              </a:ext>
            </a:extLst>
          </p:cNvPr>
          <p:cNvSpPr/>
          <p:nvPr/>
        </p:nvSpPr>
        <p:spPr>
          <a:xfrm>
            <a:off x="519361" y="748131"/>
            <a:ext cx="1311832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0" rIns="180000" bIns="0" rtlCol="0" anchor="ctr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+mj-lt"/>
              </a:rPr>
              <a:t>description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C01DAE-6C2F-45A6-8E2F-137AD4E3C30A}"/>
              </a:ext>
            </a:extLst>
          </p:cNvPr>
          <p:cNvSpPr txBox="1"/>
          <p:nvPr/>
        </p:nvSpPr>
        <p:spPr>
          <a:xfrm>
            <a:off x="519361" y="1483022"/>
            <a:ext cx="3095014" cy="52322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dirty="0" err="1">
                <a:latin typeface="+mj-lt"/>
              </a:rPr>
              <a:t>joão</a:t>
            </a:r>
            <a:r>
              <a:rPr lang="en-US" sz="1400" dirty="0">
                <a:latin typeface="+mj-lt"/>
              </a:rPr>
              <a:t> silva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+mj-lt"/>
              </a:rPr>
              <a:t>The guy that gave me the computer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403D45-1200-4AD5-A02E-64701E2A43EF}"/>
              </a:ext>
            </a:extLst>
          </p:cNvPr>
          <p:cNvSpPr/>
          <p:nvPr/>
        </p:nvSpPr>
        <p:spPr>
          <a:xfrm>
            <a:off x="566059" y="3553466"/>
            <a:ext cx="3001617" cy="87464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7" name="Imagem 1">
            <a:hlinkClick r:id="" action="ppaction://noaction"/>
            <a:extLst>
              <a:ext uri="{FF2B5EF4-FFF2-40B4-BE49-F238E27FC236}">
                <a16:creationId xmlns:a16="http://schemas.microsoft.com/office/drawing/2014/main" id="{E7708ED6-860E-480C-A95D-368672549A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61" y="4835194"/>
            <a:ext cx="480503" cy="479695"/>
          </a:xfrm>
          <a:prstGeom prst="rect">
            <a:avLst/>
          </a:prstGeom>
        </p:spPr>
      </p:pic>
      <p:sp>
        <p:nvSpPr>
          <p:cNvPr id="8" name="CaixaDeTexto 17">
            <a:hlinkClick r:id="rId3" action="ppaction://program"/>
            <a:extLst>
              <a:ext uri="{FF2B5EF4-FFF2-40B4-BE49-F238E27FC236}">
                <a16:creationId xmlns:a16="http://schemas.microsoft.com/office/drawing/2014/main" id="{5B19E4C7-9080-4AF1-A95E-7C0C29ED4254}"/>
              </a:ext>
            </a:extLst>
          </p:cNvPr>
          <p:cNvSpPr txBox="1"/>
          <p:nvPr/>
        </p:nvSpPr>
        <p:spPr>
          <a:xfrm>
            <a:off x="2358327" y="4922893"/>
            <a:ext cx="3403368" cy="276999"/>
          </a:xfrm>
          <a:prstGeom prst="rect">
            <a:avLst/>
          </a:prstGeom>
          <a:noFill/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rtlCol="0">
            <a:spAutoFit/>
          </a:bodyPr>
          <a:lstStyle/>
          <a:p>
            <a:r>
              <a:rPr lang="en-US" u="sng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d:\research\A2_se\A2_architecthure</a:t>
            </a:r>
          </a:p>
        </p:txBody>
      </p:sp>
      <p:pic>
        <p:nvPicPr>
          <p:cNvPr id="9" name="Imagem 18">
            <a:hlinkClick r:id="rId3" action="ppaction://program"/>
            <a:extLst>
              <a:ext uri="{FF2B5EF4-FFF2-40B4-BE49-F238E27FC236}">
                <a16:creationId xmlns:a16="http://schemas.microsoft.com/office/drawing/2014/main" id="{67F63697-B63A-4E62-8BC8-55C8310A360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197" y="4807897"/>
            <a:ext cx="500206" cy="506992"/>
          </a:xfrm>
          <a:prstGeom prst="rect">
            <a:avLst/>
          </a:prstGeom>
        </p:spPr>
      </p:pic>
      <p:sp>
        <p:nvSpPr>
          <p:cNvPr id="11" name="Seta para a Direita 19">
            <a:extLst>
              <a:ext uri="{FF2B5EF4-FFF2-40B4-BE49-F238E27FC236}">
                <a16:creationId xmlns:a16="http://schemas.microsoft.com/office/drawing/2014/main" id="{DCB72233-7B73-48AB-A37D-017F889F6E94}"/>
              </a:ext>
            </a:extLst>
          </p:cNvPr>
          <p:cNvSpPr/>
          <p:nvPr/>
        </p:nvSpPr>
        <p:spPr>
          <a:xfrm>
            <a:off x="566059" y="2068645"/>
            <a:ext cx="1143662" cy="550247"/>
          </a:xfrm>
          <a:prstGeom prst="rightArrow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empty</a:t>
            </a:r>
          </a:p>
        </p:txBody>
      </p:sp>
      <p:pic>
        <p:nvPicPr>
          <p:cNvPr id="12" name="Imagem 11">
            <a:hlinkClick r:id="rId5" action="ppaction://program"/>
            <a:extLst>
              <a:ext uri="{FF2B5EF4-FFF2-40B4-BE49-F238E27FC236}">
                <a16:creationId xmlns:a16="http://schemas.microsoft.com/office/drawing/2014/main" id="{A4B78070-9A30-4A58-BB53-336817DB7E7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67" y="4745930"/>
            <a:ext cx="568959" cy="568959"/>
          </a:xfrm>
          <a:prstGeom prst="rect">
            <a:avLst/>
          </a:prstGeom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Texto Explicativo 1 23">
            <a:extLst>
              <a:ext uri="{FF2B5EF4-FFF2-40B4-BE49-F238E27FC236}">
                <a16:creationId xmlns:a16="http://schemas.microsoft.com/office/drawing/2014/main" id="{6B35C30D-5346-4430-84B3-6495F30F26A7}"/>
              </a:ext>
            </a:extLst>
          </p:cNvPr>
          <p:cNvSpPr/>
          <p:nvPr/>
        </p:nvSpPr>
        <p:spPr>
          <a:xfrm flipH="1">
            <a:off x="614498" y="2806782"/>
            <a:ext cx="1379095" cy="553998"/>
          </a:xfrm>
          <a:prstGeom prst="borderCallout1">
            <a:avLst>
              <a:gd name="adj1" fmla="val 57951"/>
              <a:gd name="adj2" fmla="val -2146"/>
              <a:gd name="adj3" fmla="val -108706"/>
              <a:gd name="adj4" fmla="val -25813"/>
            </a:avLst>
          </a:prstGeom>
          <a:solidFill>
            <a:schemeClr val="tx2"/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just"/>
            <a:r>
              <a:rPr lang="en-US" sz="1200" dirty="0"/>
              <a:t>every key-frame</a:t>
            </a:r>
          </a:p>
          <a:p>
            <a:pPr algn="just"/>
            <a:r>
              <a:rPr lang="en-US" sz="1200" dirty="0"/>
              <a:t>defines the operation </a:t>
            </a:r>
          </a:p>
          <a:p>
            <a:pPr algn="just"/>
            <a:r>
              <a:rPr lang="en-US" sz="1200" dirty="0"/>
              <a:t>being executed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1CF8EB1-B785-48E0-B81C-8246A015D631}"/>
              </a:ext>
            </a:extLst>
          </p:cNvPr>
          <p:cNvSpPr/>
          <p:nvPr/>
        </p:nvSpPr>
        <p:spPr>
          <a:xfrm>
            <a:off x="4409217" y="382630"/>
            <a:ext cx="251307" cy="308193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Texto Explicativo em Elipse 25">
            <a:extLst>
              <a:ext uri="{FF2B5EF4-FFF2-40B4-BE49-F238E27FC236}">
                <a16:creationId xmlns:a16="http://schemas.microsoft.com/office/drawing/2014/main" id="{39DBFCC4-6424-4992-93BE-ECD6C2B47E79}"/>
              </a:ext>
            </a:extLst>
          </p:cNvPr>
          <p:cNvSpPr/>
          <p:nvPr/>
        </p:nvSpPr>
        <p:spPr>
          <a:xfrm>
            <a:off x="4892689" y="877113"/>
            <a:ext cx="2842363" cy="605909"/>
          </a:xfrm>
          <a:prstGeom prst="wedgeEllipseCallout">
            <a:avLst>
              <a:gd name="adj1" fmla="val -52460"/>
              <a:gd name="adj2" fmla="val 43568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PH" sz="1400" dirty="0"/>
              <a:t>not important because of </a:t>
            </a:r>
          </a:p>
          <a:p>
            <a:pPr algn="ctr"/>
            <a:r>
              <a:rPr lang="en-PH" sz="1400" dirty="0"/>
              <a:t>composition over extension</a:t>
            </a:r>
          </a:p>
        </p:txBody>
      </p:sp>
    </p:spTree>
    <p:extLst>
      <p:ext uri="{BB962C8B-B14F-4D97-AF65-F5344CB8AC3E}">
        <p14:creationId xmlns:p14="http://schemas.microsoft.com/office/powerpoint/2010/main" val="1630123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6641</TotalTime>
  <Words>117</Words>
  <Application>Microsoft Office PowerPoint</Application>
  <PresentationFormat>Widescreen</PresentationFormat>
  <Paragraphs>24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1. clean</vt:lpstr>
      <vt:lpstr>Z.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omnia</dc:title>
  <dc:creator>Evaristo</dc:creator>
  <cp:lastModifiedBy>Evaristo Figueiredo</cp:lastModifiedBy>
  <cp:revision>33</cp:revision>
  <dcterms:created xsi:type="dcterms:W3CDTF">2021-01-30T13:56:46Z</dcterms:created>
  <dcterms:modified xsi:type="dcterms:W3CDTF">2021-02-09T14:06:47Z</dcterms:modified>
</cp:coreProperties>
</file>