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4" r:id="rId3"/>
    <p:sldId id="305" r:id="rId4"/>
    <p:sldId id="306" r:id="rId5"/>
    <p:sldId id="307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55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19" autoAdjust="0"/>
    <p:restoredTop sz="86410" autoAdjust="0"/>
  </p:normalViewPr>
  <p:slideViewPr>
    <p:cSldViewPr snapToGrid="0">
      <p:cViewPr varScale="1">
        <p:scale>
          <a:sx n="116" d="100"/>
          <a:sy n="116" d="100"/>
        </p:scale>
        <p:origin x="141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E1B31-7CA8-46F8-9F14-69E1D4405232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2FFC4-503D-4B5F-8E19-61F58C30E7B4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184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0636E-53A0-461E-B4DA-47B90EBA88BA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814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68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152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9290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47740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76491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50433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26867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493771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52557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3305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57007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6801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97641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738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18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4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84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39866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397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61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97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18/05/2022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4199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18/05/2022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0255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player?course=clean-architecture-patterns-practices-principles&amp;author=matthew-renze&amp;name=clean-architecture-patterns-practices-principles-m5&amp;clip=1&amp;mode=live&amp;start=377&amp;noteid=6ca8122b-384c-4171-b0fd-42a1b9fb1ff4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ckoverflow.com/questions/1925498/is-there-any-way-to-develop-in-smalltalk-without-using-a-vm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pp.pluralsight.com/course-player?clipId=62100582-6f34-4eef-9115-948d05e9aeec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luralsight.com/course-player?clipId=62100582-6f34-4eef-9115-948d05e9aeec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pp.pluralsight.com/course-player?clipId=62100582-6f34-4eef-9115-948d05e9aeec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97975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 clean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algn="ctr"/>
            <a:endParaRPr lang="pt-PT" kern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37658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21379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4. domain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B6B8AE-5D0B-486F-ADB2-27A8A99F2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15" y="641131"/>
            <a:ext cx="1686160" cy="286742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D36A443-CD12-4229-A44C-139A5FF2172D}"/>
              </a:ext>
            </a:extLst>
          </p:cNvPr>
          <p:cNvSpPr/>
          <p:nvPr/>
        </p:nvSpPr>
        <p:spPr>
          <a:xfrm>
            <a:off x="2622110" y="574736"/>
            <a:ext cx="2495811" cy="646331"/>
          </a:xfrm>
          <a:prstGeom prst="wedgeRectCallout">
            <a:avLst>
              <a:gd name="adj1" fmla="val -86689"/>
              <a:gd name="adj2" fmla="val 97388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functional cohesion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aggregate root entities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DDD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7D5B6E-606F-424B-8ED2-8D5B0264CB41}"/>
              </a:ext>
            </a:extLst>
          </p:cNvPr>
          <p:cNvSpPr txBox="1"/>
          <p:nvPr/>
        </p:nvSpPr>
        <p:spPr>
          <a:xfrm>
            <a:off x="3510976" y="1059180"/>
            <a:ext cx="211224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the topmost entities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with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persistent identity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graph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of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dependent entities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and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value objects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924634-A211-4667-A492-F606A263F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148" y="2095390"/>
            <a:ext cx="1181265" cy="419158"/>
          </a:xfrm>
          <a:prstGeom prst="rect">
            <a:avLst/>
          </a:prstGeom>
        </p:spPr>
      </p:pic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7CE37965-5738-4539-A3DF-EEF023B9EE02}"/>
              </a:ext>
            </a:extLst>
          </p:cNvPr>
          <p:cNvSpPr/>
          <p:nvPr/>
        </p:nvSpPr>
        <p:spPr>
          <a:xfrm>
            <a:off x="7444117" y="2237103"/>
            <a:ext cx="1775230" cy="1723549"/>
          </a:xfrm>
          <a:prstGeom prst="wedgeRectCallout">
            <a:avLst>
              <a:gd name="adj1" fmla="val -69476"/>
              <a:gd name="adj2" fmla="val -41793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Common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classes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and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interfaces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for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 entities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</a:rPr>
              <a:t>shared by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 aggregate roots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6E785-55BF-4CC4-B464-A8C2A26FC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118" y="465797"/>
            <a:ext cx="2916327" cy="116869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FA4442E-175A-41E6-9CF2-5DCD4CCBFC2C}"/>
              </a:ext>
            </a:extLst>
          </p:cNvPr>
          <p:cNvSpPr/>
          <p:nvPr/>
        </p:nvSpPr>
        <p:spPr>
          <a:xfrm>
            <a:off x="9368636" y="1155758"/>
            <a:ext cx="1888466" cy="1077218"/>
          </a:xfrm>
          <a:prstGeom prst="wedgeRectCallout">
            <a:avLst>
              <a:gd name="adj1" fmla="val -92040"/>
              <a:gd name="adj2" fmla="val -51306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POCO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methods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named 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the domain language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65156B4-B844-451C-9F9E-F5111802EFC5}"/>
              </a:ext>
            </a:extLst>
          </p:cNvPr>
          <p:cNvSpPr/>
          <p:nvPr/>
        </p:nvSpPr>
        <p:spPr>
          <a:xfrm>
            <a:off x="5257180" y="3205692"/>
            <a:ext cx="1677639" cy="861774"/>
          </a:xfrm>
          <a:prstGeom prst="wedgeRectCallout">
            <a:avLst>
              <a:gd name="adj1" fmla="val 30211"/>
              <a:gd name="adj2" fmla="val -144760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 err="1">
                <a:solidFill>
                  <a:prstClr val="black"/>
                </a:solidFill>
                <a:latin typeface="Calibri" panose="020F0502020204030204"/>
              </a:rPr>
              <a:t>IEntity</a:t>
            </a:r>
            <a:endParaRPr lang="en-US" sz="1400" b="1" dirty="0">
              <a:solidFill>
                <a:prstClr val="black"/>
              </a:solidFill>
              <a:latin typeface="Calibri" panose="020F0502020204030204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all entities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with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persistent identity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32E8E8C-28B4-45F3-950A-EC30512183DB}"/>
              </a:ext>
            </a:extLst>
          </p:cNvPr>
          <p:cNvSpPr/>
          <p:nvPr/>
        </p:nvSpPr>
        <p:spPr>
          <a:xfrm>
            <a:off x="3973377" y="3960652"/>
            <a:ext cx="1144544" cy="646331"/>
          </a:xfrm>
          <a:prstGeom prst="wedgeRectCallout">
            <a:avLst>
              <a:gd name="adj1" fmla="val 68031"/>
              <a:gd name="adj2" fmla="val -85210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classes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with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ID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28A9E-267B-40D8-8A56-7F13E6819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015" y="4758610"/>
            <a:ext cx="2938873" cy="144800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0" name="Explosion: 14 Points 19">
            <a:extLst>
              <a:ext uri="{FF2B5EF4-FFF2-40B4-BE49-F238E27FC236}">
                <a16:creationId xmlns:a16="http://schemas.microsoft.com/office/drawing/2014/main" id="{CF42D590-48C9-420B-9EB1-B6C4B0AB2E23}"/>
              </a:ext>
            </a:extLst>
          </p:cNvPr>
          <p:cNvSpPr/>
          <p:nvPr/>
        </p:nvSpPr>
        <p:spPr>
          <a:xfrm>
            <a:off x="47633" y="3349951"/>
            <a:ext cx="3403059" cy="2697837"/>
          </a:xfrm>
          <a:prstGeom prst="irregularSeal2">
            <a:avLst/>
          </a:prstGeom>
          <a:ln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persistence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infrastructure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presentation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128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02592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5. 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2C351A-FAFE-4604-A4E3-320F15940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9" y="785310"/>
            <a:ext cx="3714046" cy="228446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E441BEF-94A1-4757-93E3-0218E2379D1A}"/>
              </a:ext>
            </a:extLst>
          </p:cNvPr>
          <p:cNvSpPr txBox="1"/>
          <p:nvPr/>
        </p:nvSpPr>
        <p:spPr>
          <a:xfrm>
            <a:off x="592699" y="3556166"/>
            <a:ext cx="1832296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Layers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are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boundaries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or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vertical partitions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of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an application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C0F6F-078B-45A5-A95E-D2FA27640E30}"/>
              </a:ext>
            </a:extLst>
          </p:cNvPr>
          <p:cNvSpPr txBox="1"/>
          <p:nvPr/>
        </p:nvSpPr>
        <p:spPr>
          <a:xfrm>
            <a:off x="4654820" y="535900"/>
            <a:ext cx="3896195" cy="28931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designed to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represent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different levels 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of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abstraction,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maintain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single responsibility principle,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isolate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developer roles and skills,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help support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multiple implementations,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assist with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varying rates of change.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E4350F-1BB8-44F4-96E2-6E9D7877F971}"/>
              </a:ext>
            </a:extLst>
          </p:cNvPr>
          <p:cNvSpPr txBox="1"/>
          <p:nvPr/>
        </p:nvSpPr>
        <p:spPr>
          <a:xfrm>
            <a:off x="8412141" y="3859887"/>
            <a:ext cx="2772169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Essentially,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layers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are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way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that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we slice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an application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into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manageable units 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of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32864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12242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5.1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66900-9ADF-4F02-89E8-9F2135282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606" y="994671"/>
            <a:ext cx="3848637" cy="409632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2B91A224-EFD0-49C7-B435-2BAC2C5822C6}"/>
              </a:ext>
            </a:extLst>
          </p:cNvPr>
          <p:cNvSpPr/>
          <p:nvPr/>
        </p:nvSpPr>
        <p:spPr>
          <a:xfrm>
            <a:off x="4575897" y="2410960"/>
            <a:ext cx="884281" cy="215444"/>
          </a:xfrm>
          <a:prstGeom prst="wedgeRectCallout">
            <a:avLst>
              <a:gd name="adj1" fmla="val -61205"/>
              <a:gd name="adj2" fmla="val 99312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ok for CRUD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6AB063-417D-4B3D-96B0-2D45BD1C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115" y="927987"/>
            <a:ext cx="4620270" cy="416300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CB1308A3-F411-495D-813E-BDDB8DD6FD64}"/>
              </a:ext>
            </a:extLst>
          </p:cNvPr>
          <p:cNvSpPr/>
          <p:nvPr/>
        </p:nvSpPr>
        <p:spPr>
          <a:xfrm>
            <a:off x="10345244" y="641131"/>
            <a:ext cx="578685" cy="215444"/>
          </a:xfrm>
          <a:prstGeom prst="wedgeRectCallout">
            <a:avLst>
              <a:gd name="adj1" fmla="val -61205"/>
              <a:gd name="adj2" fmla="val 99312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modern</a:t>
            </a:r>
          </a:p>
        </p:txBody>
      </p:sp>
    </p:spTree>
    <p:extLst>
      <p:ext uri="{BB962C8B-B14F-4D97-AF65-F5344CB8AC3E}">
        <p14:creationId xmlns:p14="http://schemas.microsoft.com/office/powerpoint/2010/main" val="1695316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56465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6. 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33D4E-94F0-4088-B108-87494EFA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17" y="589271"/>
            <a:ext cx="4308061" cy="230734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F230013-BEC3-4BE6-A762-3F8E100649CC}"/>
              </a:ext>
            </a:extLst>
          </p:cNvPr>
          <p:cNvSpPr txBox="1"/>
          <p:nvPr/>
        </p:nvSpPr>
        <p:spPr>
          <a:xfrm>
            <a:off x="418448" y="2825787"/>
            <a:ext cx="224234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implements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use cases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executable code,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D18492-70FF-4594-8E68-03CD2DF19214}"/>
              </a:ext>
            </a:extLst>
          </p:cNvPr>
          <p:cNvSpPr txBox="1"/>
          <p:nvPr/>
        </p:nvSpPr>
        <p:spPr>
          <a:xfrm>
            <a:off x="636353" y="3717598"/>
            <a:ext cx="2433102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for example,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customer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searches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for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product,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adds it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to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their cart,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pays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with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credit card.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FE4DF5-1A45-4511-AA19-1E28583AED97}"/>
              </a:ext>
            </a:extLst>
          </p:cNvPr>
          <p:cNvSpPr txBox="1"/>
          <p:nvPr/>
        </p:nvSpPr>
        <p:spPr>
          <a:xfrm>
            <a:off x="4174318" y="128702"/>
            <a:ext cx="2902205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structure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this executable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use case code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high-level representations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application logic.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8F472B-FD18-4215-8332-0A8E38C8E4A2}"/>
              </a:ext>
            </a:extLst>
          </p:cNvPr>
          <p:cNvSpPr txBox="1"/>
          <p:nvPr/>
        </p:nvSpPr>
        <p:spPr>
          <a:xfrm>
            <a:off x="3347906" y="2444356"/>
            <a:ext cx="3441840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For example,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might have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query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that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searches for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our product 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for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our customer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OR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command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that 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adds 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product 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to their </a:t>
            </a:r>
          </a:p>
          <a:p>
            <a:pPr marL="2171700" lvl="4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shopping cart.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AA3E66-E890-4174-AEFF-2A7C6225D5D0}"/>
              </a:ext>
            </a:extLst>
          </p:cNvPr>
          <p:cNvSpPr txBox="1"/>
          <p:nvPr/>
        </p:nvSpPr>
        <p:spPr>
          <a:xfrm>
            <a:off x="7245021" y="128702"/>
            <a:ext cx="206223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application layer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knows about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domain layer,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that is,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it has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dependency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domain,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17B1CA-F778-40C8-9F4C-38461D941C6D}"/>
              </a:ext>
            </a:extLst>
          </p:cNvPr>
          <p:cNvSpPr txBox="1"/>
          <p:nvPr/>
        </p:nvSpPr>
        <p:spPr>
          <a:xfrm>
            <a:off x="9199898" y="367945"/>
            <a:ext cx="2271071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but it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does not know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about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presentation,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persistence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or infrastructure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layers.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268AFE-8114-47C2-8CE9-73649D5E227A}"/>
              </a:ext>
            </a:extLst>
          </p:cNvPr>
          <p:cNvSpPr txBox="1"/>
          <p:nvPr/>
        </p:nvSpPr>
        <p:spPr>
          <a:xfrm>
            <a:off x="7729998" y="1884090"/>
            <a:ext cx="1920269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That is,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there are no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dependencies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outer layers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of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application.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3166E-4445-4AF4-9DBA-53C7630D4AEB}"/>
              </a:ext>
            </a:extLst>
          </p:cNvPr>
          <p:cNvSpPr txBox="1"/>
          <p:nvPr/>
        </p:nvSpPr>
        <p:spPr>
          <a:xfrm>
            <a:off x="9468256" y="2513194"/>
            <a:ext cx="2244525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application layer,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however,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does contain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interfaces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for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its dependencies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that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these respective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outer layers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then implement.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3F9AF0-F2E2-4886-888B-9A55B011A9FE}"/>
              </a:ext>
            </a:extLst>
          </p:cNvPr>
          <p:cNvSpPr txBox="1"/>
          <p:nvPr/>
        </p:nvSpPr>
        <p:spPr>
          <a:xfrm>
            <a:off x="7729998" y="4697973"/>
            <a:ext cx="3066352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Then we use an IoC framework,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that is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an Inversion of Control framework,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and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dependency injection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to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wire up all the interfaces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and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their implementations at run time</a:t>
            </a:r>
          </a:p>
        </p:txBody>
      </p:sp>
    </p:spTree>
    <p:extLst>
      <p:ext uri="{BB962C8B-B14F-4D97-AF65-F5344CB8AC3E}">
        <p14:creationId xmlns:p14="http://schemas.microsoft.com/office/powerpoint/2010/main" val="1197888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52798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7. functional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396187-FC35-47F2-A666-34892EC6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151" y="1984549"/>
            <a:ext cx="7240316" cy="313121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9" name="TextBox 18">
            <a:hlinkClick r:id="rId3"/>
            <a:extLst>
              <a:ext uri="{FF2B5EF4-FFF2-40B4-BE49-F238E27FC236}">
                <a16:creationId xmlns:a16="http://schemas.microsoft.com/office/drawing/2014/main" id="{4EFCCAD3-E57D-472E-BF01-C5B0931A81B7}"/>
              </a:ext>
            </a:extLst>
          </p:cNvPr>
          <p:cNvSpPr txBox="1"/>
          <p:nvPr/>
        </p:nvSpPr>
        <p:spPr>
          <a:xfrm>
            <a:off x="8289243" y="5115760"/>
            <a:ext cx="1619995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functional organization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D6880A-0FF3-4C82-8AA2-24F43914C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972" y="716494"/>
            <a:ext cx="6144105" cy="70534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05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5756541" y="1280608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Angulado 25"/>
          <p:cNvCxnSpPr/>
          <p:nvPr/>
        </p:nvCxnSpPr>
        <p:spPr>
          <a:xfrm>
            <a:off x="5856867" y="2044231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 Explicativo 1 23"/>
          <p:cNvSpPr/>
          <p:nvPr/>
        </p:nvSpPr>
        <p:spPr>
          <a:xfrm flipH="1">
            <a:off x="5989111" y="4338313"/>
            <a:ext cx="1682631" cy="626701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being executed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4527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8875" y="74005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27" y="185082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3" name="CaixaDeTexto 17">
            <a:hlinkClick r:id="rId3" action="ppaction://program"/>
            <a:extLst>
              <a:ext uri="{FF2B5EF4-FFF2-40B4-BE49-F238E27FC236}">
                <a16:creationId xmlns:a16="http://schemas.microsoft.com/office/drawing/2014/main" id="{55C3E231-1E18-4318-9EC2-5BC3337F4504}"/>
              </a:ext>
            </a:extLst>
          </p:cNvPr>
          <p:cNvSpPr txBox="1"/>
          <p:nvPr/>
        </p:nvSpPr>
        <p:spPr>
          <a:xfrm>
            <a:off x="870096" y="4704441"/>
            <a:ext cx="3403368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d:\research\A2_se\A2_architecthure</a:t>
            </a:r>
          </a:p>
        </p:txBody>
      </p:sp>
      <p:pic>
        <p:nvPicPr>
          <p:cNvPr id="34" name="Imagem 18">
            <a:hlinkClick r:id="rId3" action="ppaction://program"/>
            <a:extLst>
              <a:ext uri="{FF2B5EF4-FFF2-40B4-BE49-F238E27FC236}">
                <a16:creationId xmlns:a16="http://schemas.microsoft.com/office/drawing/2014/main" id="{D3203A27-AC0E-4FC7-A117-550EFF7AE9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1" y="4589445"/>
            <a:ext cx="500206" cy="506992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5251660" y="1258802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79316" y="125880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825272" y="5096437"/>
            <a:ext cx="2053147" cy="83010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77222" y="5308141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3974343" y="1017049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60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78698" y="1825051"/>
            <a:ext cx="2855654" cy="246221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then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matches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zero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962" y="369748"/>
            <a:ext cx="3744682" cy="163863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3588823" y="5967013"/>
            <a:ext cx="2022813" cy="289586"/>
            <a:chOff x="5881666" y="1590687"/>
            <a:chExt cx="2022813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8233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small talk versions and ide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10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234312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rgbClr val="4472C4">
                <a:lumMod val="60000"/>
                <a:lumOff val="40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2. 3-layers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algn="ctr"/>
            <a:endParaRPr lang="pt-PT" kern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FA563-B429-4953-A135-C5387119D48F}"/>
              </a:ext>
            </a:extLst>
          </p:cNvPr>
          <p:cNvSpPr txBox="1"/>
          <p:nvPr/>
        </p:nvSpPr>
        <p:spPr>
          <a:xfrm>
            <a:off x="3053721" y="3844914"/>
            <a:ext cx="161646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pluralsight.com/course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CD0472-0C8F-4593-ACE0-D18FE5D3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25" y="711182"/>
            <a:ext cx="3724379" cy="303656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FA934-162A-4846-9CB4-D8368F1E8E2A}"/>
              </a:ext>
            </a:extLst>
          </p:cNvPr>
          <p:cNvSpPr txBox="1"/>
          <p:nvPr/>
        </p:nvSpPr>
        <p:spPr>
          <a:xfrm>
            <a:off x="5251485" y="218964"/>
            <a:ext cx="1953805" cy="138499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Here </a:t>
            </a:r>
          </a:p>
          <a:p>
            <a:pPr lvl="1"/>
            <a:r>
              <a:rPr lang="en-US" dirty="0"/>
              <a:t>we have </a:t>
            </a:r>
          </a:p>
          <a:p>
            <a:r>
              <a:rPr lang="en-US" dirty="0"/>
              <a:t>the classic </a:t>
            </a:r>
          </a:p>
          <a:p>
            <a:r>
              <a:rPr lang="en-US" dirty="0"/>
              <a:t>three-layer </a:t>
            </a:r>
          </a:p>
          <a:p>
            <a:r>
              <a:rPr lang="en-US" dirty="0"/>
              <a:t>database-centric </a:t>
            </a:r>
          </a:p>
          <a:p>
            <a:pPr lvl="1"/>
            <a:r>
              <a:rPr lang="en-US" dirty="0"/>
              <a:t>architecture.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F215D-F052-4852-9FF9-547337CD16CA}"/>
              </a:ext>
            </a:extLst>
          </p:cNvPr>
          <p:cNvSpPr txBox="1"/>
          <p:nvPr/>
        </p:nvSpPr>
        <p:spPr>
          <a:xfrm>
            <a:off x="7117876" y="641131"/>
            <a:ext cx="3127331" cy="138499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Its key feature is </a:t>
            </a:r>
          </a:p>
          <a:p>
            <a:pPr lvl="1"/>
            <a:r>
              <a:rPr lang="en-US" dirty="0"/>
              <a:t>that </a:t>
            </a:r>
          </a:p>
          <a:p>
            <a:pPr lvl="2"/>
            <a:r>
              <a:rPr lang="en-US" dirty="0"/>
              <a:t>the user interface, </a:t>
            </a:r>
          </a:p>
          <a:p>
            <a:pPr lvl="2"/>
            <a:r>
              <a:rPr lang="en-US" dirty="0"/>
              <a:t>business logic, </a:t>
            </a:r>
          </a:p>
          <a:p>
            <a:pPr lvl="2"/>
            <a:r>
              <a:rPr lang="en-US" dirty="0"/>
              <a:t>and data access layer </a:t>
            </a:r>
          </a:p>
          <a:p>
            <a:pPr lvl="1"/>
            <a:r>
              <a:rPr lang="en-US" dirty="0"/>
              <a:t>revolve around the database.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E2BF0-260F-45ED-BCBB-2441C5734326}"/>
              </a:ext>
            </a:extLst>
          </p:cNvPr>
          <p:cNvSpPr txBox="1"/>
          <p:nvPr/>
        </p:nvSpPr>
        <p:spPr>
          <a:xfrm>
            <a:off x="5399028" y="1931866"/>
            <a:ext cx="2255169" cy="1815882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The database </a:t>
            </a:r>
          </a:p>
          <a:p>
            <a:pPr lvl="1"/>
            <a:r>
              <a:rPr lang="en-US" dirty="0"/>
              <a:t>is </a:t>
            </a:r>
          </a:p>
          <a:p>
            <a:r>
              <a:rPr lang="en-US" dirty="0"/>
              <a:t>essential, </a:t>
            </a:r>
          </a:p>
          <a:p>
            <a:pPr lvl="1"/>
            <a:r>
              <a:rPr lang="en-US" dirty="0"/>
              <a:t>and thus, </a:t>
            </a:r>
          </a:p>
          <a:p>
            <a:r>
              <a:rPr lang="en-US" dirty="0"/>
              <a:t>it's at </a:t>
            </a:r>
          </a:p>
          <a:p>
            <a:pPr lvl="1"/>
            <a:r>
              <a:rPr lang="en-US" dirty="0"/>
              <a:t>the center </a:t>
            </a:r>
          </a:p>
          <a:p>
            <a:pPr lvl="2"/>
            <a:r>
              <a:rPr lang="en-US" dirty="0"/>
              <a:t>of </a:t>
            </a:r>
          </a:p>
          <a:p>
            <a:pPr lvl="1"/>
            <a:r>
              <a:rPr lang="en-US" dirty="0"/>
              <a:t>this architecture. 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B4382DF0-661A-438B-B9CC-66FED3853AF0}"/>
              </a:ext>
            </a:extLst>
          </p:cNvPr>
          <p:cNvSpPr/>
          <p:nvPr/>
        </p:nvSpPr>
        <p:spPr>
          <a:xfrm>
            <a:off x="190444" y="72937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04787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96F5F2-4ADF-4A33-8FB5-F2BA8611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73" y="716012"/>
            <a:ext cx="3636065" cy="3371623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97975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rgbClr val="4472C4">
                <a:lumMod val="60000"/>
                <a:lumOff val="40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 clean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algn="ctr"/>
            <a:endParaRPr lang="pt-PT" kern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FA563-B429-4953-A135-C5387119D48F}"/>
              </a:ext>
            </a:extLst>
          </p:cNvPr>
          <p:cNvSpPr txBox="1"/>
          <p:nvPr/>
        </p:nvSpPr>
        <p:spPr>
          <a:xfrm>
            <a:off x="2991571" y="4172975"/>
            <a:ext cx="161646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3"/>
              </a:rPr>
              <a:t>pluralsight.com/course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DEDC0-3B9B-4144-B8AB-B32CB2180DFF}"/>
              </a:ext>
            </a:extLst>
          </p:cNvPr>
          <p:cNvSpPr txBox="1"/>
          <p:nvPr/>
        </p:nvSpPr>
        <p:spPr>
          <a:xfrm>
            <a:off x="3728663" y="347610"/>
            <a:ext cx="2242345" cy="1600438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rather than </a:t>
            </a:r>
          </a:p>
          <a:p>
            <a:pPr lvl="1"/>
            <a:r>
              <a:rPr lang="en-US" dirty="0"/>
              <a:t>having </a:t>
            </a:r>
          </a:p>
          <a:p>
            <a:r>
              <a:rPr lang="en-US" dirty="0"/>
              <a:t>the database </a:t>
            </a:r>
          </a:p>
          <a:p>
            <a:pPr lvl="1"/>
            <a:r>
              <a:rPr lang="en-US" dirty="0"/>
              <a:t>at </a:t>
            </a:r>
          </a:p>
          <a:p>
            <a:r>
              <a:rPr lang="en-US" dirty="0"/>
              <a:t>the center </a:t>
            </a:r>
          </a:p>
          <a:p>
            <a:pPr lvl="2"/>
            <a:r>
              <a:rPr lang="en-US" dirty="0"/>
              <a:t>of </a:t>
            </a:r>
          </a:p>
          <a:p>
            <a:pPr lvl="1"/>
            <a:r>
              <a:rPr lang="en-US" dirty="0"/>
              <a:t>our architecture,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091E9-24FD-4D1C-9F2B-00266A7C318A}"/>
              </a:ext>
            </a:extLst>
          </p:cNvPr>
          <p:cNvSpPr txBox="1"/>
          <p:nvPr/>
        </p:nvSpPr>
        <p:spPr>
          <a:xfrm>
            <a:off x="5444389" y="131236"/>
            <a:ext cx="1825693" cy="1169551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some of us </a:t>
            </a:r>
          </a:p>
          <a:p>
            <a:pPr lvl="1"/>
            <a:r>
              <a:rPr lang="en-US" dirty="0"/>
              <a:t>are putting </a:t>
            </a:r>
          </a:p>
          <a:p>
            <a:r>
              <a:rPr lang="en-US" dirty="0"/>
              <a:t>the domain </a:t>
            </a:r>
          </a:p>
          <a:p>
            <a:pPr lvl="1"/>
            <a:r>
              <a:rPr lang="en-US" dirty="0"/>
              <a:t>at </a:t>
            </a:r>
          </a:p>
          <a:p>
            <a:r>
              <a:rPr lang="en-US" dirty="0"/>
              <a:t>the center,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8F215D-F052-4852-9FF9-547337CD16CA}"/>
              </a:ext>
            </a:extLst>
          </p:cNvPr>
          <p:cNvSpPr txBox="1"/>
          <p:nvPr/>
        </p:nvSpPr>
        <p:spPr>
          <a:xfrm>
            <a:off x="6831928" y="689480"/>
            <a:ext cx="2057679" cy="138499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a new perspective </a:t>
            </a:r>
          </a:p>
          <a:p>
            <a:pPr lvl="1"/>
            <a:r>
              <a:rPr lang="en-US" dirty="0"/>
              <a:t>has changed </a:t>
            </a:r>
          </a:p>
          <a:p>
            <a:pPr lvl="2"/>
            <a:r>
              <a:rPr lang="en-US" dirty="0"/>
              <a:t>the way </a:t>
            </a:r>
          </a:p>
          <a:p>
            <a:r>
              <a:rPr lang="en-US" dirty="0"/>
              <a:t>many of us </a:t>
            </a:r>
          </a:p>
          <a:p>
            <a:pPr lvl="1"/>
            <a:r>
              <a:rPr lang="en-US" dirty="0"/>
              <a:t>look at </a:t>
            </a:r>
          </a:p>
          <a:p>
            <a:r>
              <a:rPr lang="en-US" dirty="0"/>
              <a:t>our architecture.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C88FA-8AEA-4C59-BAB1-EC2D632ADA51}"/>
              </a:ext>
            </a:extLst>
          </p:cNvPr>
          <p:cNvSpPr txBox="1"/>
          <p:nvPr/>
        </p:nvSpPr>
        <p:spPr>
          <a:xfrm>
            <a:off x="8606166" y="1453794"/>
            <a:ext cx="2143857" cy="2246769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pPr lvl="1"/>
            <a:r>
              <a:rPr lang="en-US" dirty="0"/>
              <a:t>and </a:t>
            </a:r>
          </a:p>
          <a:p>
            <a:r>
              <a:rPr lang="en-US" dirty="0"/>
              <a:t>making </a:t>
            </a:r>
          </a:p>
          <a:p>
            <a:pPr lvl="1"/>
            <a:r>
              <a:rPr lang="en-US" dirty="0"/>
              <a:t>the database </a:t>
            </a:r>
          </a:p>
          <a:p>
            <a:r>
              <a:rPr lang="en-US" dirty="0"/>
              <a:t>just </a:t>
            </a:r>
          </a:p>
          <a:p>
            <a:pPr lvl="1"/>
            <a:r>
              <a:rPr lang="en-US" dirty="0"/>
              <a:t>an </a:t>
            </a:r>
          </a:p>
          <a:p>
            <a:pPr lvl="1"/>
            <a:r>
              <a:rPr lang="en-US" dirty="0"/>
              <a:t>implementation</a:t>
            </a:r>
          </a:p>
          <a:p>
            <a:pPr lvl="1"/>
            <a:r>
              <a:rPr lang="en-US" dirty="0"/>
              <a:t>detail </a:t>
            </a:r>
          </a:p>
          <a:p>
            <a:r>
              <a:rPr lang="en-US" dirty="0"/>
              <a:t>outside </a:t>
            </a:r>
          </a:p>
          <a:p>
            <a:pPr lvl="1"/>
            <a:r>
              <a:rPr lang="en-US" dirty="0"/>
              <a:t>of </a:t>
            </a:r>
          </a:p>
          <a:p>
            <a:r>
              <a:rPr lang="en-US" dirty="0"/>
              <a:t>the architecture.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2E1052-B93F-46DF-BDA0-D2D5E60324DE}"/>
              </a:ext>
            </a:extLst>
          </p:cNvPr>
          <p:cNvSpPr txBox="1"/>
          <p:nvPr/>
        </p:nvSpPr>
        <p:spPr>
          <a:xfrm>
            <a:off x="669734" y="4850897"/>
            <a:ext cx="2449710" cy="1600438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"the first </a:t>
            </a:r>
          </a:p>
          <a:p>
            <a:r>
              <a:rPr lang="en-US" dirty="0"/>
              <a:t>concern </a:t>
            </a:r>
          </a:p>
          <a:p>
            <a:pPr lvl="1"/>
            <a:r>
              <a:rPr lang="en-US" dirty="0"/>
              <a:t>of </a:t>
            </a:r>
          </a:p>
          <a:p>
            <a:r>
              <a:rPr lang="en-US" dirty="0"/>
              <a:t>the architect </a:t>
            </a:r>
          </a:p>
          <a:p>
            <a:pPr lvl="1"/>
            <a:r>
              <a:rPr lang="en-US" dirty="0"/>
              <a:t>is to make sure </a:t>
            </a:r>
          </a:p>
          <a:p>
            <a:r>
              <a:rPr lang="en-US" dirty="0"/>
              <a:t>that </a:t>
            </a:r>
          </a:p>
          <a:p>
            <a:pPr lvl="1"/>
            <a:r>
              <a:rPr lang="en-US" dirty="0"/>
              <a:t>the house is usable,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773323-C970-468F-80F7-8555F5D8C117}"/>
              </a:ext>
            </a:extLst>
          </p:cNvPr>
          <p:cNvSpPr txBox="1"/>
          <p:nvPr/>
        </p:nvSpPr>
        <p:spPr>
          <a:xfrm>
            <a:off x="2966529" y="5055073"/>
            <a:ext cx="1749197" cy="1600438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it is not </a:t>
            </a:r>
          </a:p>
          <a:p>
            <a:pPr lvl="1"/>
            <a:r>
              <a:rPr lang="en-US" dirty="0"/>
              <a:t>to ensure </a:t>
            </a:r>
          </a:p>
          <a:p>
            <a:r>
              <a:rPr lang="en-US" dirty="0"/>
              <a:t>that </a:t>
            </a:r>
          </a:p>
          <a:p>
            <a:pPr lvl="1"/>
            <a:r>
              <a:rPr lang="en-US" dirty="0"/>
              <a:t>the house </a:t>
            </a:r>
          </a:p>
          <a:p>
            <a:r>
              <a:rPr lang="en-US" dirty="0"/>
              <a:t>is made </a:t>
            </a:r>
          </a:p>
          <a:p>
            <a:pPr lvl="1"/>
            <a:r>
              <a:rPr lang="en-US" dirty="0"/>
              <a:t>of </a:t>
            </a:r>
          </a:p>
          <a:p>
            <a:r>
              <a:rPr lang="en-US" dirty="0"/>
              <a:t>brick. "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F59ACA7C-8CF2-4D1B-9A87-3A2B9B2F2EC7}"/>
              </a:ext>
            </a:extLst>
          </p:cNvPr>
          <p:cNvSpPr/>
          <p:nvPr/>
        </p:nvSpPr>
        <p:spPr>
          <a:xfrm>
            <a:off x="200222" y="5132017"/>
            <a:ext cx="65126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why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C033ACA1-774A-4960-B9A6-B9E0B3AF840D}"/>
              </a:ext>
            </a:extLst>
          </p:cNvPr>
          <p:cNvSpPr/>
          <p:nvPr/>
        </p:nvSpPr>
        <p:spPr>
          <a:xfrm>
            <a:off x="190444" y="831488"/>
            <a:ext cx="73686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what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A6FF92-513D-4713-8C2A-7D47EDD1A319}"/>
              </a:ext>
            </a:extLst>
          </p:cNvPr>
          <p:cNvSpPr txBox="1"/>
          <p:nvPr/>
        </p:nvSpPr>
        <p:spPr>
          <a:xfrm>
            <a:off x="4608039" y="5031590"/>
            <a:ext cx="1614416" cy="1384995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This change </a:t>
            </a:r>
          </a:p>
          <a:p>
            <a:pPr lvl="1"/>
            <a:r>
              <a:rPr lang="en-US" dirty="0"/>
              <a:t>in </a:t>
            </a:r>
          </a:p>
          <a:p>
            <a:r>
              <a:rPr lang="en-US" dirty="0"/>
              <a:t>architectural </a:t>
            </a:r>
          </a:p>
          <a:p>
            <a:r>
              <a:rPr lang="en-US" dirty="0"/>
              <a:t>perspective </a:t>
            </a:r>
          </a:p>
          <a:p>
            <a:pPr lvl="1"/>
            <a:r>
              <a:rPr lang="en-US" dirty="0"/>
              <a:t>is being </a:t>
            </a:r>
          </a:p>
          <a:p>
            <a:pPr lvl="1"/>
            <a:r>
              <a:rPr lang="en-US" dirty="0"/>
              <a:t>caused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C2B11A-168E-4C74-8492-BA383F4079CB}"/>
              </a:ext>
            </a:extLst>
          </p:cNvPr>
          <p:cNvSpPr txBox="1"/>
          <p:nvPr/>
        </p:nvSpPr>
        <p:spPr>
          <a:xfrm>
            <a:off x="6096000" y="4743051"/>
            <a:ext cx="1850443" cy="1600438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by </a:t>
            </a:r>
          </a:p>
          <a:p>
            <a:pPr lvl="1"/>
            <a:r>
              <a:rPr lang="en-US" dirty="0"/>
              <a:t>a change in </a:t>
            </a:r>
          </a:p>
          <a:p>
            <a:r>
              <a:rPr lang="en-US" dirty="0"/>
              <a:t>perspective </a:t>
            </a:r>
          </a:p>
          <a:p>
            <a:pPr lvl="1"/>
            <a:r>
              <a:rPr lang="en-US" dirty="0"/>
              <a:t>about </a:t>
            </a:r>
          </a:p>
          <a:p>
            <a:r>
              <a:rPr lang="en-US" dirty="0"/>
              <a:t>what is essential </a:t>
            </a:r>
          </a:p>
          <a:p>
            <a:pPr lvl="1"/>
            <a:r>
              <a:rPr lang="en-US" dirty="0"/>
              <a:t>in </a:t>
            </a:r>
          </a:p>
          <a:p>
            <a:r>
              <a:rPr lang="en-US" dirty="0"/>
              <a:t>an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4D231-5774-4A08-89A1-2C57A0D5EB1A}"/>
              </a:ext>
            </a:extLst>
          </p:cNvPr>
          <p:cNvSpPr txBox="1"/>
          <p:nvPr/>
        </p:nvSpPr>
        <p:spPr>
          <a:xfrm>
            <a:off x="7860768" y="4923868"/>
            <a:ext cx="1940275" cy="954107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>
            <a:defPPr>
              <a:defRPr lang="pt-PT"/>
            </a:defPPr>
            <a:lvl1pPr marL="342900" marR="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1pPr>
            <a:lvl2pPr marL="800100" marR="0" lvl="1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2pPr>
            <a:lvl3pPr marL="1257300" marR="0" lvl="2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kumimoji="0" sz="1400" b="0" i="0" u="none" strike="noStrike" kern="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defRPr>
            </a:lvl3pPr>
          </a:lstStyle>
          <a:p>
            <a:r>
              <a:rPr lang="en-US" dirty="0"/>
              <a:t>versus </a:t>
            </a:r>
          </a:p>
          <a:p>
            <a:pPr lvl="1"/>
            <a:r>
              <a:rPr lang="en-US" dirty="0"/>
              <a:t>what is just </a:t>
            </a:r>
          </a:p>
          <a:p>
            <a:r>
              <a:rPr lang="en-US" dirty="0"/>
              <a:t>an implementation </a:t>
            </a:r>
          </a:p>
          <a:p>
            <a:r>
              <a:rPr lang="en-US" dirty="0"/>
              <a:t>detail.</a:t>
            </a:r>
          </a:p>
        </p:txBody>
      </p:sp>
    </p:spTree>
    <p:extLst>
      <p:ext uri="{BB962C8B-B14F-4D97-AF65-F5344CB8AC3E}">
        <p14:creationId xmlns:p14="http://schemas.microsoft.com/office/powerpoint/2010/main" val="293384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75413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rgbClr val="4472C4">
                <a:lumMod val="60000"/>
                <a:lumOff val="40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3.1 perspective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algn="ctr"/>
            <a:endParaRPr lang="pt-PT" kern="0">
              <a:solidFill>
                <a:prstClr val="white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1FA563-B429-4953-A135-C5387119D48F}"/>
              </a:ext>
            </a:extLst>
          </p:cNvPr>
          <p:cNvSpPr txBox="1"/>
          <p:nvPr/>
        </p:nvSpPr>
        <p:spPr>
          <a:xfrm>
            <a:off x="2731304" y="2827018"/>
            <a:ext cx="1616468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dirty="0">
                <a:hlinkClick r:id="rId2"/>
              </a:rPr>
              <a:t>pluralsight.com/course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8D6C3-E373-4EA5-8C2D-8B3676575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68" y="766333"/>
            <a:ext cx="3426680" cy="188313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8B45A1-2B3F-4EBB-B4F4-5FCEB2C4864D}"/>
              </a:ext>
            </a:extLst>
          </p:cNvPr>
          <p:cNvSpPr txBox="1"/>
          <p:nvPr/>
        </p:nvSpPr>
        <p:spPr>
          <a:xfrm>
            <a:off x="4236978" y="876565"/>
            <a:ext cx="2784608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domain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model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is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essential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.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Without it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system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would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not represent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mental models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users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.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D148EA-850E-4D94-A624-4A7E689796D7}"/>
              </a:ext>
            </a:extLst>
          </p:cNvPr>
          <p:cNvSpPr txBox="1"/>
          <p:nvPr/>
        </p:nvSpPr>
        <p:spPr>
          <a:xfrm>
            <a:off x="6616996" y="1574811"/>
            <a:ext cx="2541401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use cases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are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essential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Without them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system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would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not solve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user's problems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628EB0-1D01-4752-92EE-BA60ACBD715F}"/>
              </a:ext>
            </a:extLst>
          </p:cNvPr>
          <p:cNvSpPr txBox="1"/>
          <p:nvPr/>
        </p:nvSpPr>
        <p:spPr>
          <a:xfrm>
            <a:off x="4755545" y="3467307"/>
            <a:ext cx="2799164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presentation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is just a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detail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We can deliver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UI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in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web forms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ASP.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NET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MVC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or as a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single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page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JavaScript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application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,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D6E74B-A0F0-417C-84C1-27FEEE63EAAD}"/>
              </a:ext>
            </a:extLst>
          </p:cNvPr>
          <p:cNvSpPr txBox="1"/>
          <p:nvPr/>
        </p:nvSpPr>
        <p:spPr>
          <a:xfrm>
            <a:off x="7368767" y="4319771"/>
            <a:ext cx="2731517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persistence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is just a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detail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.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We can store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the data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in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a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relational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 database,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no  SQL 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database,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or as plain old </a:t>
            </a:r>
            <a:r>
              <a:rPr lang="en-US" sz="1400" b="1" dirty="0">
                <a:solidFill>
                  <a:prstClr val="black"/>
                </a:solidFill>
                <a:latin typeface="Calibri Light" panose="020F0302020204030204"/>
              </a:rPr>
              <a:t>JSON files</a:t>
            </a:r>
            <a:r>
              <a:rPr lang="en-US" sz="1400" dirty="0">
                <a:solidFill>
                  <a:prstClr val="black"/>
                </a:solidFill>
                <a:latin typeface="Calibri Light" panose="020F0302020204030204"/>
              </a:rPr>
              <a:t>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D92A25-B20D-48E8-8DE2-8D4A7679EAD9}"/>
              </a:ext>
            </a:extLst>
          </p:cNvPr>
          <p:cNvSpPr/>
          <p:nvPr/>
        </p:nvSpPr>
        <p:spPr>
          <a:xfrm>
            <a:off x="9197995" y="630453"/>
            <a:ext cx="207692" cy="5990897"/>
          </a:xfrm>
          <a:prstGeom prst="rect">
            <a:avLst/>
          </a:prstGeom>
          <a:solidFill>
            <a:sysClr val="windowText" lastClr="000000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81BEB061-F0E7-439A-ADDD-57E0BED0245D}"/>
              </a:ext>
            </a:extLst>
          </p:cNvPr>
          <p:cNvSpPr/>
          <p:nvPr/>
        </p:nvSpPr>
        <p:spPr>
          <a:xfrm>
            <a:off x="9288819" y="738065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new project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D91FFC7-651A-4DCA-8C19-F0933EE57A54}"/>
              </a:ext>
            </a:extLst>
          </p:cNvPr>
          <p:cNvSpPr txBox="1">
            <a:spLocks/>
          </p:cNvSpPr>
          <p:nvPr/>
        </p:nvSpPr>
        <p:spPr>
          <a:xfrm>
            <a:off x="9197995" y="174404"/>
            <a:ext cx="1352165" cy="369332"/>
          </a:xfrm>
          <a:prstGeom prst="rect">
            <a:avLst/>
          </a:prstGeo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rgbClr val="4472C4">
                <a:lumMod val="60000"/>
                <a:lumOff val="40000"/>
              </a:srgb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Z. template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14ACB8-CEB5-44C6-8DB4-759A19177376}"/>
              </a:ext>
            </a:extLst>
          </p:cNvPr>
          <p:cNvSpPr txBox="1"/>
          <p:nvPr/>
        </p:nvSpPr>
        <p:spPr>
          <a:xfrm>
            <a:off x="9612166" y="1814373"/>
            <a:ext cx="2855654" cy="2462213"/>
          </a:xfrm>
          <a:prstGeom prst="rect">
            <a:avLst/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slash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followed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by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two consecutive asterisks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then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slash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matches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zero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1257300" marR="0" lvl="2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or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more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directories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DD26776A-D93A-4E7C-98D5-3945EEBB0D1F}"/>
              </a:ext>
            </a:extLst>
          </p:cNvPr>
          <p:cNvSpPr/>
          <p:nvPr/>
        </p:nvSpPr>
        <p:spPr>
          <a:xfrm>
            <a:off x="190444" y="799849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37037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94476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3.1.1 dependences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52A39-E9CC-443C-A188-1DFF1139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9" y="1335132"/>
            <a:ext cx="4288888" cy="418773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E042F-17FA-4902-A3F5-7E24553D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128" y="1335132"/>
            <a:ext cx="4115221" cy="418773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159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12242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3.2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944B7-CDD8-4078-B898-1551A5247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49" y="1346508"/>
            <a:ext cx="5620515" cy="440611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E02DEB-5EDD-4FC2-8309-5E5E6CB1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850" y="1346508"/>
            <a:ext cx="5317971" cy="440611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18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30195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3.2.1 clean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588BC-E0A8-4FC4-9D69-4A1DD1528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571101"/>
            <a:ext cx="8497486" cy="571579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189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163262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3.3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77813-EB5E-4694-A0A7-A25227C5D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310" y="1392907"/>
            <a:ext cx="3162741" cy="246731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DB551-4947-494C-8D23-DE6F828E9A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682" y="1359564"/>
            <a:ext cx="4305901" cy="25340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D090AEB-8D8E-47DE-92DA-88DEBEE81754}"/>
              </a:ext>
            </a:extLst>
          </p:cNvPr>
          <p:cNvSpPr/>
          <p:nvPr/>
        </p:nvSpPr>
        <p:spPr>
          <a:xfrm>
            <a:off x="8126947" y="1618022"/>
            <a:ext cx="1028423" cy="430887"/>
          </a:xfrm>
          <a:prstGeom prst="wedgeRectCallout">
            <a:avLst>
              <a:gd name="adj1" fmla="val -61205"/>
              <a:gd name="adj2" fmla="val 99312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new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unknown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598CBC7-4E9B-4BCC-B016-F04A411546AC}"/>
              </a:ext>
            </a:extLst>
          </p:cNvPr>
          <p:cNvSpPr/>
          <p:nvPr/>
        </p:nvSpPr>
        <p:spPr>
          <a:xfrm>
            <a:off x="9388635" y="1910396"/>
            <a:ext cx="2066335" cy="646331"/>
          </a:xfrm>
          <a:prstGeom prst="wedgeRectCallout">
            <a:avLst>
              <a:gd name="adj1" fmla="val -61205"/>
              <a:gd name="adj2" fmla="val 99312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domain and 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vs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business logic</a:t>
            </a:r>
          </a:p>
        </p:txBody>
      </p:sp>
    </p:spTree>
    <p:extLst>
      <p:ext uri="{BB962C8B-B14F-4D97-AF65-F5344CB8AC3E}">
        <p14:creationId xmlns:p14="http://schemas.microsoft.com/office/powerpoint/2010/main" val="75766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42504"/>
            <a:ext cx="220688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none" anchor="t">
            <a:spAutoFit/>
          </a:bodyPr>
          <a:lstStyle/>
          <a:p>
            <a:pPr algn="l"/>
            <a:r>
              <a:rPr lang="en-US" sz="2000" dirty="0"/>
              <a:t>3.4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25AB3B-06C7-4E9F-A8C0-27F9A87D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96" y="1102478"/>
            <a:ext cx="6639852" cy="332468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8D090AEB-8D8E-47DE-92DA-88DEBEE81754}"/>
              </a:ext>
            </a:extLst>
          </p:cNvPr>
          <p:cNvSpPr/>
          <p:nvPr/>
        </p:nvSpPr>
        <p:spPr>
          <a:xfrm>
            <a:off x="3139540" y="4781939"/>
            <a:ext cx="1447640" cy="646331"/>
          </a:xfrm>
          <a:prstGeom prst="wedgeRectCallout">
            <a:avLst>
              <a:gd name="adj1" fmla="val -81996"/>
              <a:gd name="adj2" fmla="val -207219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only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because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ORM EF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598CBC7-4E9B-4BCC-B016-F04A411546AC}"/>
              </a:ext>
            </a:extLst>
          </p:cNvPr>
          <p:cNvSpPr/>
          <p:nvPr/>
        </p:nvSpPr>
        <p:spPr>
          <a:xfrm>
            <a:off x="4447221" y="5783042"/>
            <a:ext cx="1011174" cy="215444"/>
          </a:xfrm>
          <a:prstGeom prst="wedgeRectCallout">
            <a:avLst>
              <a:gd name="adj1" fmla="val -68741"/>
              <a:gd name="adj2" fmla="val -277955"/>
            </a:avLst>
          </a:prstGeom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not in general</a:t>
            </a:r>
          </a:p>
        </p:txBody>
      </p:sp>
    </p:spTree>
    <p:extLst>
      <p:ext uri="{BB962C8B-B14F-4D97-AF65-F5344CB8AC3E}">
        <p14:creationId xmlns:p14="http://schemas.microsoft.com/office/powerpoint/2010/main" val="2153957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20474</TotalTime>
  <Words>676</Words>
  <Application>Microsoft Office PowerPoint</Application>
  <PresentationFormat>Widescreen</PresentationFormat>
  <Paragraphs>323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Tema do Office</vt:lpstr>
      <vt:lpstr>1. clean</vt:lpstr>
      <vt:lpstr>2. 3-layers</vt:lpstr>
      <vt:lpstr>3. clean</vt:lpstr>
      <vt:lpstr>3.1 perspective</vt:lpstr>
      <vt:lpstr>3.1.1 dependences</vt:lpstr>
      <vt:lpstr>3.2 types</vt:lpstr>
      <vt:lpstr>3.2.1 clean</vt:lpstr>
      <vt:lpstr>3.3 evaluation</vt:lpstr>
      <vt:lpstr>3.4 implementation</vt:lpstr>
      <vt:lpstr>4. domain</vt:lpstr>
      <vt:lpstr>5. layers</vt:lpstr>
      <vt:lpstr>5.1 types</vt:lpstr>
      <vt:lpstr>6. application</vt:lpstr>
      <vt:lpstr>7. functional</vt:lpstr>
      <vt:lpstr>Z.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omnia</dc:title>
  <dc:creator>Evaristo</dc:creator>
  <cp:lastModifiedBy>Evaristo Figueiredo</cp:lastModifiedBy>
  <cp:revision>235</cp:revision>
  <dcterms:created xsi:type="dcterms:W3CDTF">2021-01-30T13:56:46Z</dcterms:created>
  <dcterms:modified xsi:type="dcterms:W3CDTF">2022-05-20T13:26:55Z</dcterms:modified>
</cp:coreProperties>
</file>