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357" r:id="rId3"/>
    <p:sldId id="383" r:id="rId4"/>
    <p:sldId id="356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8" r:id="rId15"/>
    <p:sldId id="379" r:id="rId16"/>
    <p:sldId id="380" r:id="rId17"/>
    <p:sldId id="381" r:id="rId18"/>
    <p:sldId id="382" r:id="rId19"/>
    <p:sldId id="384" r:id="rId20"/>
    <p:sldId id="377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18/06/2024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21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de/_sources/clean_indentation.html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In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andalone-compon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bacancytechnology.com/blog/angular-micro-frontends-architecture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gular.io/guide/standalone-compon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bacancytechnology.com/blog/angular-micro-frontends-architectu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acancytechnology.com/blog/angular-micro-frontends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code/_sources/pending_return_early_pattern_perfect_code.pdf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turns.readthedocs.io/en/latest/index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research\A1_primavera\_reference\frameworks\A3_hydrogen\A3_rest.pptx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turns.readthedocs.io/en/late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de/empty_lines.pptx" TargetMode="External"/><Relationship Id="rId7" Type="http://schemas.openxmlformats.org/officeDocument/2006/relationships/hyperlink" Target="code/async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code/variables.pptx" TargetMode="External"/><Relationship Id="rId5" Type="http://schemas.openxmlformats.org/officeDocument/2006/relationships/hyperlink" Target="code/comments.pptx" TargetMode="External"/><Relationship Id="rId4" Type="http://schemas.openxmlformats.org/officeDocument/2006/relationships/hyperlink" Target="code/one_operation.pptx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5.svg"/><Relationship Id="rId1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hyperlink" Target="../../../bibliograpfy/A1_calibre/design/Completo%20PT/A4AA%20Codigo%20Limpo%20(67)/A4AA%20Codigo%20Limpo%20-%20Completo%20PT.pdf" TargetMode="External"/><Relationship Id="rId7" Type="http://schemas.openxmlformats.org/officeDocument/2006/relationships/hyperlink" Target="../../../bibliograpfy/A1_calibre/design/William%20B%20Frakes/A8A2%20Complexity%20and%20Reuse%20Design%20Pr%20(104)/A8A2%20Complexity%20and%20Reuse%20Desig%20-%20William%20B%20Frakes.pdf" TargetMode="External"/><Relationship Id="rId12" Type="http://schemas.openxmlformats.org/officeDocument/2006/relationships/hyperlink" Target="code/_sources/code_style_guide.docx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bibliograpfy/A1_calibre/design/Eric%20Elliott/A8A1_Composing_Software%20(98)/A8A1_Composing_Software%20-%20Eric%20Elliott.pdf" TargetMode="External"/><Relationship Id="rId11" Type="http://schemas.openxmlformats.org/officeDocument/2006/relationships/image" Target="../media/image3.png"/><Relationship Id="rId5" Type="http://schemas.openxmlformats.org/officeDocument/2006/relationships/hyperlink" Target="../../../bibliograpfy/A1_calibre/design/Robert%20C.%20Martin/A8%20Clean%20Code_%20A%20Handbook%20of%20Agile%20S%20(91)/A8%20Clean%20Code_%20A%20Handbook%20of%20Ag%20-%20Robert%20C.%20Martin.pdf" TargetMode="External"/><Relationship Id="rId15" Type="http://schemas.openxmlformats.org/officeDocument/2006/relationships/image" Target="../media/image5.png"/><Relationship Id="rId10" Type="http://schemas.openxmlformats.org/officeDocument/2006/relationships/hyperlink" Target="code/_sources/code_best_pratices.pdf" TargetMode="External"/><Relationship Id="rId4" Type="http://schemas.openxmlformats.org/officeDocument/2006/relationships/image" Target="../media/image2.png"/><Relationship Id="rId9" Type="http://schemas.openxmlformats.org/officeDocument/2006/relationships/hyperlink" Target="code/_sources/conta_simple.pptx" TargetMode="External"/><Relationship Id="rId14" Type="http://schemas.openxmlformats.org/officeDocument/2006/relationships/hyperlink" Target="code/_sources/clean_cod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536703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 clean code</a:t>
            </a:r>
          </a:p>
        </p:txBody>
      </p:sp>
    </p:spTree>
    <p:extLst>
      <p:ext uri="{BB962C8B-B14F-4D97-AF65-F5344CB8AC3E}">
        <p14:creationId xmlns:p14="http://schemas.microsoft.com/office/powerpoint/2010/main" val="401507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9B14FD-507A-484E-90D1-559538960DB9}"/>
              </a:ext>
            </a:extLst>
          </p:cNvPr>
          <p:cNvSpPr txBox="1"/>
          <p:nvPr/>
        </p:nvSpPr>
        <p:spPr>
          <a:xfrm>
            <a:off x="976813" y="687994"/>
            <a:ext cx="4287905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don´t execute operations inside 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use const and variable in line before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variable name should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designate the operation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baseline="0" dirty="0">
                <a:solidFill>
                  <a:prstClr val="white"/>
                </a:solidFill>
                <a:latin typeface="Calibri Light" panose="020F0302020204030204"/>
              </a:rPr>
              <a:t>advantages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variable name documents operation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baseline="0" dirty="0">
                <a:solidFill>
                  <a:prstClr val="white"/>
                </a:solidFill>
                <a:latin typeface="Calibri Light" panose="020F0302020204030204"/>
              </a:rPr>
              <a:t>easy</a:t>
            </a: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 to debug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easy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to read</a:t>
            </a:r>
            <a:r>
              <a:rPr kumimoji="0" lang="en-US" sz="1400" b="1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 every operation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one line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66475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3.4 operations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61555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8304A0-2B34-4028-9D4C-DDD268B3CE02}"/>
              </a:ext>
            </a:extLst>
          </p:cNvPr>
          <p:cNvSpPr txBox="1"/>
          <p:nvPr/>
        </p:nvSpPr>
        <p:spPr>
          <a:xfrm>
            <a:off x="1002496" y="689196"/>
            <a:ext cx="3155094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why first curly brace in the same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parameters and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curly braces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({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}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two spaces tab</a:t>
            </a:r>
          </a:p>
          <a:p>
            <a:pPr marL="342900" indent="-342900">
              <a:buFont typeface="+mj-lt"/>
              <a:buAutoNum type="arabicPeriod"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75003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3.5 indentation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3835A53E-7395-4D58-961D-68A73F2573CD}"/>
              </a:ext>
            </a:extLst>
          </p:cNvPr>
          <p:cNvSpPr/>
          <p:nvPr/>
        </p:nvSpPr>
        <p:spPr>
          <a:xfrm>
            <a:off x="3567422" y="1457594"/>
            <a:ext cx="1830166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F0E4E8-9B74-0F42-7B18-960CE15091CD}"/>
              </a:ext>
            </a:extLst>
          </p:cNvPr>
          <p:cNvGrpSpPr/>
          <p:nvPr/>
        </p:nvGrpSpPr>
        <p:grpSpPr>
          <a:xfrm>
            <a:off x="313722" y="2740123"/>
            <a:ext cx="1049718" cy="299662"/>
            <a:chOff x="1643297" y="4045816"/>
            <a:chExt cx="1049718" cy="299662"/>
          </a:xfrm>
        </p:grpSpPr>
        <p:sp>
          <p:nvSpPr>
            <p:cNvPr id="32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AA55A782-64AD-F81C-8108-614FCCA382E1}"/>
                </a:ext>
              </a:extLst>
            </p:cNvPr>
            <p:cNvSpPr txBox="1"/>
            <p:nvPr/>
          </p:nvSpPr>
          <p:spPr>
            <a:xfrm>
              <a:off x="1980063" y="4103314"/>
              <a:ext cx="71295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indentation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3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3A8C64B8-FCDE-297B-4A4C-625D73B94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67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54023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4. indirection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3835A53E-7395-4D58-961D-68A73F2573CD}"/>
              </a:ext>
            </a:extLst>
          </p:cNvPr>
          <p:cNvSpPr/>
          <p:nvPr/>
        </p:nvSpPr>
        <p:spPr>
          <a:xfrm>
            <a:off x="5572428" y="2910238"/>
            <a:ext cx="2794093" cy="1452682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complexity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CF7E6B-A288-C9B9-8CFD-ADAD20790E9F}"/>
              </a:ext>
            </a:extLst>
          </p:cNvPr>
          <p:cNvGrpSpPr/>
          <p:nvPr/>
        </p:nvGrpSpPr>
        <p:grpSpPr>
          <a:xfrm>
            <a:off x="6869610" y="1478854"/>
            <a:ext cx="982016" cy="289586"/>
            <a:chOff x="5881666" y="1590687"/>
            <a:chExt cx="982016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4D44A499-2B1F-1AE3-BAB4-4C7D88CCA1C1}"/>
                </a:ext>
              </a:extLst>
            </p:cNvPr>
            <p:cNvSpPr/>
            <p:nvPr/>
          </p:nvSpPr>
          <p:spPr>
            <a:xfrm>
              <a:off x="6081095" y="1603274"/>
              <a:ext cx="7825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2"/>
                </a:rPr>
                <a:t>wikipedia</a:t>
              </a:r>
              <a:endParaRPr lang="en-US" sz="1200" dirty="0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A1695147-B2A9-8FEA-11C2-4D8174496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1FA90B-A1B7-56B3-4549-51B276BB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14" y="706401"/>
            <a:ext cx="6649378" cy="60015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95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1C5A5-D3EA-8467-4765-AC7905F61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0BDAED3-5831-EF81-44EE-F9A54108B240}"/>
              </a:ext>
            </a:extLst>
          </p:cNvPr>
          <p:cNvSpPr/>
          <p:nvPr/>
        </p:nvSpPr>
        <p:spPr>
          <a:xfrm>
            <a:off x="1590480" y="4229976"/>
            <a:ext cx="2733432" cy="626701"/>
          </a:xfrm>
          <a:prstGeom prst="wedgeRectCallout">
            <a:avLst>
              <a:gd name="adj1" fmla="val 25588"/>
              <a:gd name="adj2" fmla="val 376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navigation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collapse/expand code blocks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only way to move through the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9307C-2EEA-10AF-AF64-1E1638B0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569276"/>
            <a:ext cx="6270171" cy="88434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1002496" y="738341"/>
            <a:ext cx="7627464" cy="626701"/>
          </a:xfrm>
          <a:prstGeom prst="wedgeRectCallout">
            <a:avLst>
              <a:gd name="adj1" fmla="val 25588"/>
              <a:gd name="adj2" fmla="val 376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VS2022: problem with JS code with handlebars templates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no collapse/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expande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code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C:\Projectes\v2m\Contasimple\develop\cs\Contasimple.Web\Content\Templates\Banks\BankReceiptForm.html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14A0F8-F6F7-9180-319A-7B2B999F7554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D7CA4-1D21-8603-C541-940B100B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264513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5. collapse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2EA84600-6AC4-A8AA-6685-9BE98E96AA06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20DE948B-7E7D-92F7-FD10-CC241634A116}"/>
              </a:ext>
            </a:extLst>
          </p:cNvPr>
          <p:cNvSpPr/>
          <p:nvPr/>
        </p:nvSpPr>
        <p:spPr>
          <a:xfrm>
            <a:off x="4275392" y="3781803"/>
            <a:ext cx="1863123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need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research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DD31DFF2-AFA1-1FD0-2708-DEFFDC325446}"/>
              </a:ext>
            </a:extLst>
          </p:cNvPr>
          <p:cNvSpPr/>
          <p:nvPr/>
        </p:nvSpPr>
        <p:spPr>
          <a:xfrm>
            <a:off x="315966" y="4404381"/>
            <a:ext cx="12745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65906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D4E39-4897-17BF-2591-B59267F7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38D06DA-90AA-7FBD-33E1-B3C28E66EB28}"/>
              </a:ext>
            </a:extLst>
          </p:cNvPr>
          <p:cNvSpPr/>
          <p:nvPr/>
        </p:nvSpPr>
        <p:spPr>
          <a:xfrm>
            <a:off x="1002496" y="738341"/>
            <a:ext cx="6849110" cy="2473360"/>
          </a:xfrm>
          <a:prstGeom prst="wedgeRectCallout">
            <a:avLst>
              <a:gd name="adj1" fmla="val 25588"/>
              <a:gd name="adj2" fmla="val 376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symmetry between code components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example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component 1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menu: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Bancos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&amp;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Caja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/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Recibos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bancarios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/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Procesar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devoluciones</a:t>
            </a:r>
            <a:endParaRPr lang="en-US" sz="1200" dirty="0">
              <a:solidFill>
                <a:prstClr val="white"/>
              </a:solidFill>
              <a:latin typeface="Calibri Light" panose="020F0302020204030204"/>
            </a:endParaRP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url:  http://contasimple.local:10002/Modulos/Bancos/Remesas/Devoluciones.aspx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component 2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menu: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Bancos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&amp;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Caja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/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Recibos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bancarios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/Nuevo 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recibo</a:t>
            </a:r>
            <a:endParaRPr lang="en-US" sz="1200" dirty="0">
              <a:solidFill>
                <a:prstClr val="white"/>
              </a:solidFill>
              <a:latin typeface="Calibri Light" panose="020F0302020204030204"/>
            </a:endParaRP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url:  http://contasimple.local:10002/Modulos/Bancos/Remesas/Nuevo-recibo.aspx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send mail uses the same code in the two components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use symmetry to relate the code of the two components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ANALYSE this example to study how code generation templates should be used (not generic code?)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two components do the same?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they should reuse the same component?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C85847-9A3A-2021-BC96-F5D97F977852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CEDC6-1737-7B0A-F572-9FA49EEC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46367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6. symmetry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BFDE621-8F74-723B-B0EB-6401913D5802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991669DF-04DD-E340-34B8-69C07412D021}"/>
              </a:ext>
            </a:extLst>
          </p:cNvPr>
          <p:cNvSpPr/>
          <p:nvPr/>
        </p:nvSpPr>
        <p:spPr>
          <a:xfrm>
            <a:off x="1712229" y="3296110"/>
            <a:ext cx="7012026" cy="3112889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ANALYSE this example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to study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how code generation templates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should be used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(not generic code?)</a:t>
            </a:r>
          </a:p>
        </p:txBody>
      </p:sp>
    </p:spTree>
    <p:extLst>
      <p:ext uri="{BB962C8B-B14F-4D97-AF65-F5344CB8AC3E}">
        <p14:creationId xmlns:p14="http://schemas.microsoft.com/office/powerpoint/2010/main" val="11705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611DC-C550-1815-F634-EB7645CF7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E4308043-6772-77DF-DB63-E05AA5563BEA}"/>
              </a:ext>
            </a:extLst>
          </p:cNvPr>
          <p:cNvSpPr/>
          <p:nvPr/>
        </p:nvSpPr>
        <p:spPr>
          <a:xfrm>
            <a:off x="1002496" y="738341"/>
            <a:ext cx="2564283" cy="1180699"/>
          </a:xfrm>
          <a:prstGeom prst="wedgeRectCallout">
            <a:avLst>
              <a:gd name="adj1" fmla="val 25588"/>
              <a:gd name="adj2" fmla="val 376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c0dice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my concept of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.exe microservices ?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the same as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angular micro front ends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stand alone components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FB3FF2-19B5-6E98-D829-E6E71D10F775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5F76D-D7A0-85D0-F5A1-762CA11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213584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7. micro front ends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4266BEF8-3E85-754A-63B1-7B0065D8F3AB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5C4EC2C8-3C85-6D60-8208-C83D7D42D4FB}"/>
              </a:ext>
            </a:extLst>
          </p:cNvPr>
          <p:cNvSpPr/>
          <p:nvPr/>
        </p:nvSpPr>
        <p:spPr>
          <a:xfrm>
            <a:off x="6987632" y="3291456"/>
            <a:ext cx="1863123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need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802D7-BBF9-F17F-999C-89A60EA5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6" y="2074613"/>
            <a:ext cx="5280409" cy="144300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62ECAF-4C7E-B93C-0DA2-BF5067B1C25C}"/>
              </a:ext>
            </a:extLst>
          </p:cNvPr>
          <p:cNvGrpSpPr/>
          <p:nvPr/>
        </p:nvGrpSpPr>
        <p:grpSpPr>
          <a:xfrm>
            <a:off x="4947243" y="5898978"/>
            <a:ext cx="1889443" cy="289586"/>
            <a:chOff x="5881666" y="1590687"/>
            <a:chExt cx="1889443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9CEDA7A-9423-384F-C1AC-3E88557CF38C}"/>
                </a:ext>
              </a:extLst>
            </p:cNvPr>
            <p:cNvSpPr/>
            <p:nvPr/>
          </p:nvSpPr>
          <p:spPr>
            <a:xfrm>
              <a:off x="6081095" y="1603274"/>
              <a:ext cx="1690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standalone components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CAA8B1FD-753F-E53F-C4F0-A09AA00C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42A443-F6F4-E9C1-E565-586DA0C50A74}"/>
              </a:ext>
            </a:extLst>
          </p:cNvPr>
          <p:cNvGrpSpPr/>
          <p:nvPr/>
        </p:nvGrpSpPr>
        <p:grpSpPr>
          <a:xfrm>
            <a:off x="4436231" y="3637034"/>
            <a:ext cx="2712040" cy="289586"/>
            <a:chOff x="5881666" y="1590687"/>
            <a:chExt cx="2712040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8FB6F516-B8E1-0C56-5EFA-B7F8F7A05500}"/>
                </a:ext>
              </a:extLst>
            </p:cNvPr>
            <p:cNvSpPr/>
            <p:nvPr/>
          </p:nvSpPr>
          <p:spPr>
            <a:xfrm>
              <a:off x="6081095" y="1603274"/>
              <a:ext cx="25126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angular micro frontends architecture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E846F23F-10EF-3B9E-622F-4FC4E57C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B2A8AAE-6966-4472-286B-12664CC7A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736" y="4046037"/>
            <a:ext cx="5064180" cy="165439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85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E6E2D-B262-99CC-43D8-8735488DA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1A9DC55E-47CD-2BDF-178D-55492920A026}"/>
              </a:ext>
            </a:extLst>
          </p:cNvPr>
          <p:cNvSpPr/>
          <p:nvPr/>
        </p:nvSpPr>
        <p:spPr>
          <a:xfrm>
            <a:off x="1002496" y="738341"/>
            <a:ext cx="4585605" cy="626701"/>
          </a:xfrm>
          <a:prstGeom prst="wedgeRectCallout">
            <a:avLst>
              <a:gd name="adj1" fmla="val 25588"/>
              <a:gd name="adj2" fmla="val 376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returning early pattern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not ifs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https://medium.com/swlh/return-early-pattern-3d18a41bba8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4F0C26-1287-6DF7-BECD-1A5804F1514B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6D194-1800-8209-A3AC-246B961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513299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8. line return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E2429F03-5156-E90B-CBC1-652C5FA99D76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5E0E4108-64D8-CA6D-FE15-F4AB52334A06}"/>
              </a:ext>
            </a:extLst>
          </p:cNvPr>
          <p:cNvSpPr/>
          <p:nvPr/>
        </p:nvSpPr>
        <p:spPr>
          <a:xfrm>
            <a:off x="897835" y="1537063"/>
            <a:ext cx="1985601" cy="2490311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research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new line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before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281EC4-A5C1-8CDB-B046-26FAC8C35D81}"/>
              </a:ext>
            </a:extLst>
          </p:cNvPr>
          <p:cNvGrpSpPr/>
          <p:nvPr/>
        </p:nvGrpSpPr>
        <p:grpSpPr>
          <a:xfrm>
            <a:off x="4947243" y="5898978"/>
            <a:ext cx="1889443" cy="289586"/>
            <a:chOff x="5881666" y="1590687"/>
            <a:chExt cx="1889443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4717BDE-F222-35B8-E95B-4B09D540B2C5}"/>
                </a:ext>
              </a:extLst>
            </p:cNvPr>
            <p:cNvSpPr/>
            <p:nvPr/>
          </p:nvSpPr>
          <p:spPr>
            <a:xfrm>
              <a:off x="6081095" y="1603274"/>
              <a:ext cx="1690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standalone components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893AFBF-09E5-73A6-299E-B8A2EF2DE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CBFA2C-89D7-99B1-3258-6C235D2661B8}"/>
              </a:ext>
            </a:extLst>
          </p:cNvPr>
          <p:cNvGrpSpPr/>
          <p:nvPr/>
        </p:nvGrpSpPr>
        <p:grpSpPr>
          <a:xfrm>
            <a:off x="4436231" y="3637034"/>
            <a:ext cx="2712040" cy="289586"/>
            <a:chOff x="5881666" y="1590687"/>
            <a:chExt cx="2712040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5B9A8AE-4501-E32D-B8D0-53C4E8E107C9}"/>
                </a:ext>
              </a:extLst>
            </p:cNvPr>
            <p:cNvSpPr/>
            <p:nvPr/>
          </p:nvSpPr>
          <p:spPr>
            <a:xfrm>
              <a:off x="6081095" y="1603274"/>
              <a:ext cx="25126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angular micro frontends architecture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E1DC2E5-9001-BC83-8EE5-20F77B58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E990621-4240-DE4A-7226-502FC2830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736" y="4046037"/>
            <a:ext cx="5064180" cy="165439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43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A5129-088C-F628-4E1C-E4D64F85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106AE2F9-CD45-BF6C-514F-C0E017556BC7}"/>
              </a:ext>
            </a:extLst>
          </p:cNvPr>
          <p:cNvSpPr/>
          <p:nvPr/>
        </p:nvSpPr>
        <p:spPr>
          <a:xfrm>
            <a:off x="1002496" y="738341"/>
            <a:ext cx="4585605" cy="626701"/>
          </a:xfrm>
          <a:prstGeom prst="wedgeRectCallout">
            <a:avLst>
              <a:gd name="adj1" fmla="val 25588"/>
              <a:gd name="adj2" fmla="val 376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returning early pattern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not ifs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https://medium.com/swlh/return-early-pattern-3d18a41bba8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73C7BE-6403-EBC9-9B14-42F6D8D4371A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B9AD5-61FA-A3C9-11AD-E9E7C23E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95572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9. returning early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C27E435E-C05C-F46F-5D2B-061153374C1C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79FE0987-11DA-BB9B-0093-6C15CB8887D7}"/>
              </a:ext>
            </a:extLst>
          </p:cNvPr>
          <p:cNvSpPr/>
          <p:nvPr/>
        </p:nvSpPr>
        <p:spPr>
          <a:xfrm>
            <a:off x="897835" y="1537063"/>
            <a:ext cx="1985601" cy="2490311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research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new line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before </a:t>
            </a:r>
          </a:p>
          <a:p>
            <a:pPr lvl="0" algn="ctr">
              <a:defRPr/>
            </a:pP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5D3EAE-D6C1-40B7-09DD-549C63BB2D2E}"/>
              </a:ext>
            </a:extLst>
          </p:cNvPr>
          <p:cNvGrpSpPr/>
          <p:nvPr/>
        </p:nvGrpSpPr>
        <p:grpSpPr>
          <a:xfrm>
            <a:off x="3215357" y="1496735"/>
            <a:ext cx="2712040" cy="289586"/>
            <a:chOff x="5881666" y="1590687"/>
            <a:chExt cx="2712040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0F11868-01AD-E1BE-1FB1-7994107676BD}"/>
                </a:ext>
              </a:extLst>
            </p:cNvPr>
            <p:cNvSpPr/>
            <p:nvPr/>
          </p:nvSpPr>
          <p:spPr>
            <a:xfrm>
              <a:off x="6081095" y="1603274"/>
              <a:ext cx="25126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angular micro frontends architecture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B4D5F116-E607-6BDC-7F91-BA491CAD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7503D6-98E4-534B-FD5E-B426955BA02D}"/>
              </a:ext>
            </a:extLst>
          </p:cNvPr>
          <p:cNvGrpSpPr/>
          <p:nvPr/>
        </p:nvGrpSpPr>
        <p:grpSpPr>
          <a:xfrm>
            <a:off x="312626" y="4247924"/>
            <a:ext cx="1063119" cy="299662"/>
            <a:chOff x="1643297" y="4045816"/>
            <a:chExt cx="1063119" cy="299662"/>
          </a:xfrm>
        </p:grpSpPr>
        <p:sp>
          <p:nvSpPr>
            <p:cNvPr id="45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19069066-2B2D-8F78-AEED-79EBB98ADB9D}"/>
                </a:ext>
              </a:extLst>
            </p:cNvPr>
            <p:cNvSpPr txBox="1"/>
            <p:nvPr/>
          </p:nvSpPr>
          <p:spPr>
            <a:xfrm>
              <a:off x="1980063" y="4103314"/>
              <a:ext cx="72635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5" action="ppaction://hlinkfile"/>
                </a:rPr>
                <a:t>return early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46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657783D8-AE4F-E1A7-52EC-4AF6E95C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02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A5129-088C-F628-4E1C-E4D64F85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18079-7D16-04FC-4EBF-E60F2CAF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" y="813152"/>
            <a:ext cx="5575419" cy="322484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173C7BE-6403-EBC9-9B14-42F6D8D4371A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B9AD5-61FA-A3C9-11AD-E9E7C23E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85576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10. return result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C27E435E-C05C-F46F-5D2B-061153374C1C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5D3EAE-D6C1-40B7-09DD-549C63BB2D2E}"/>
              </a:ext>
            </a:extLst>
          </p:cNvPr>
          <p:cNvGrpSpPr/>
          <p:nvPr/>
        </p:nvGrpSpPr>
        <p:grpSpPr>
          <a:xfrm>
            <a:off x="4924888" y="4172253"/>
            <a:ext cx="1806216" cy="289586"/>
            <a:chOff x="5881666" y="1590687"/>
            <a:chExt cx="180621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0F11868-01AD-E1BE-1FB1-7994107676BD}"/>
                </a:ext>
              </a:extLst>
            </p:cNvPr>
            <p:cNvSpPr/>
            <p:nvPr/>
          </p:nvSpPr>
          <p:spPr>
            <a:xfrm>
              <a:off x="6081095" y="1603274"/>
              <a:ext cx="16067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python returns library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B4D5F116-E607-6BDC-7F91-BA491CAD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B4E058-2020-12D6-BE32-FD7EC49AD4A5}"/>
              </a:ext>
            </a:extLst>
          </p:cNvPr>
          <p:cNvGrpSpPr/>
          <p:nvPr/>
        </p:nvGrpSpPr>
        <p:grpSpPr>
          <a:xfrm>
            <a:off x="263385" y="4818433"/>
            <a:ext cx="3055578" cy="283293"/>
            <a:chOff x="5611636" y="5954426"/>
            <a:chExt cx="3055580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05A035A2-7B9E-76F8-50AA-BDA8C608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670B23FA-48C2-9C13-ADB0-E61A05891818}"/>
                </a:ext>
              </a:extLst>
            </p:cNvPr>
            <p:cNvSpPr/>
            <p:nvPr/>
          </p:nvSpPr>
          <p:spPr>
            <a:xfrm>
              <a:off x="6107411" y="5954426"/>
              <a:ext cx="25598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primavera/frameworks/hydrogen/rest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04712F-4C51-06B5-EDCE-B788897C1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367" y="906449"/>
            <a:ext cx="4284109" cy="232154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55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A5129-088C-F628-4E1C-E4D64F85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173C7BE-6403-EBC9-9B14-42F6D8D4371A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B9AD5-61FA-A3C9-11AD-E9E7C23E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29343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10.1 install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C27E435E-C05C-F46F-5D2B-061153374C1C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5D3EAE-D6C1-40B7-09DD-549C63BB2D2E}"/>
              </a:ext>
            </a:extLst>
          </p:cNvPr>
          <p:cNvGrpSpPr/>
          <p:nvPr/>
        </p:nvGrpSpPr>
        <p:grpSpPr>
          <a:xfrm>
            <a:off x="1178388" y="1204773"/>
            <a:ext cx="1806216" cy="289586"/>
            <a:chOff x="5881666" y="1590687"/>
            <a:chExt cx="180621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0F11868-01AD-E1BE-1FB1-7994107676BD}"/>
                </a:ext>
              </a:extLst>
            </p:cNvPr>
            <p:cNvSpPr/>
            <p:nvPr/>
          </p:nvSpPr>
          <p:spPr>
            <a:xfrm>
              <a:off x="6081095" y="1603274"/>
              <a:ext cx="16067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python returns library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B4D5F116-E607-6BDC-7F91-BA491CAD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126D27D-4158-81E8-144A-6C9D2052DF14}"/>
              </a:ext>
            </a:extLst>
          </p:cNvPr>
          <p:cNvSpPr/>
          <p:nvPr/>
        </p:nvSpPr>
        <p:spPr>
          <a:xfrm>
            <a:off x="1002496" y="813152"/>
            <a:ext cx="1741430" cy="257369"/>
          </a:xfrm>
          <a:prstGeom prst="wedgeRectCallout">
            <a:avLst>
              <a:gd name="adj1" fmla="val 19198"/>
              <a:gd name="adj2" fmla="val 728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>
                <a:solidFill>
                  <a:prstClr val="white"/>
                </a:solidFill>
                <a:latin typeface="Consolas" panose="020B0609020204030204" pitchFamily="49" charset="0"/>
              </a:rPr>
              <a:t>pip install returns</a:t>
            </a:r>
            <a:endParaRPr lang="en-US" sz="12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5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11703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1.1 index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ED60E-AAAE-58C7-C390-5175EF3AF703}"/>
              </a:ext>
            </a:extLst>
          </p:cNvPr>
          <p:cNvGrpSpPr/>
          <p:nvPr/>
        </p:nvGrpSpPr>
        <p:grpSpPr>
          <a:xfrm>
            <a:off x="247797" y="1208399"/>
            <a:ext cx="1401920" cy="283293"/>
            <a:chOff x="5611636" y="5954426"/>
            <a:chExt cx="1401921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E391E8-F33A-C587-B188-518EAE821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AA29A418-E2F6-DDC2-1FD2-C178042C6AC9}"/>
                </a:ext>
              </a:extLst>
            </p:cNvPr>
            <p:cNvSpPr/>
            <p:nvPr/>
          </p:nvSpPr>
          <p:spPr>
            <a:xfrm>
              <a:off x="6107411" y="5954426"/>
              <a:ext cx="906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 action="ppaction://hlinkpres?slideindex=1&amp;slidetitle="/>
                </a:rPr>
                <a:t>empty lines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5111B8-3B85-454E-1CE9-FE671B35C13D}"/>
              </a:ext>
            </a:extLst>
          </p:cNvPr>
          <p:cNvGrpSpPr/>
          <p:nvPr/>
        </p:nvGrpSpPr>
        <p:grpSpPr>
          <a:xfrm>
            <a:off x="247797" y="1622516"/>
            <a:ext cx="1563953" cy="283293"/>
            <a:chOff x="5611636" y="5954426"/>
            <a:chExt cx="1563954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7BB45FA-EBFA-8500-FC77-C6B274A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56148579-B2D1-E9D9-C70F-7177E1965D9E}"/>
                </a:ext>
              </a:extLst>
            </p:cNvPr>
            <p:cNvSpPr/>
            <p:nvPr/>
          </p:nvSpPr>
          <p:spPr>
            <a:xfrm>
              <a:off x="6107411" y="5954426"/>
              <a:ext cx="10681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 action="ppaction://hlinkpres?slideindex=1&amp;slidetitle="/>
                </a:rPr>
                <a:t>one operation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4F9C50-40EB-AAE4-4F41-A59A9E1D9DCF}"/>
              </a:ext>
            </a:extLst>
          </p:cNvPr>
          <p:cNvGrpSpPr/>
          <p:nvPr/>
        </p:nvGrpSpPr>
        <p:grpSpPr>
          <a:xfrm>
            <a:off x="247797" y="2036633"/>
            <a:ext cx="1341391" cy="283293"/>
            <a:chOff x="5611636" y="5954426"/>
            <a:chExt cx="1341392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8096C469-2E66-EF86-8907-9382994A8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F819A88D-5223-35A2-BAD8-B41829309887}"/>
                </a:ext>
              </a:extLst>
            </p:cNvPr>
            <p:cNvSpPr/>
            <p:nvPr/>
          </p:nvSpPr>
          <p:spPr>
            <a:xfrm>
              <a:off x="6107411" y="5954426"/>
              <a:ext cx="8456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 action="ppaction://hlinkpres?slideindex=1&amp;slidetitle="/>
                </a:rPr>
                <a:t>comments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4445C0-22A7-43CE-E4E3-E274715FCB38}"/>
              </a:ext>
            </a:extLst>
          </p:cNvPr>
          <p:cNvGrpSpPr/>
          <p:nvPr/>
        </p:nvGrpSpPr>
        <p:grpSpPr>
          <a:xfrm>
            <a:off x="247797" y="2450749"/>
            <a:ext cx="1236042" cy="283293"/>
            <a:chOff x="5611636" y="5954426"/>
            <a:chExt cx="1236043" cy="28329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0DDE30EE-1C31-74C7-45BD-8870E0DFF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6089ADFC-53BB-2008-5A66-E0C897E35991}"/>
                </a:ext>
              </a:extLst>
            </p:cNvPr>
            <p:cNvSpPr/>
            <p:nvPr/>
          </p:nvSpPr>
          <p:spPr>
            <a:xfrm>
              <a:off x="6107411" y="5954426"/>
              <a:ext cx="7402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variables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A6411-92DF-D251-C157-E5D3C34CA4DD}"/>
              </a:ext>
            </a:extLst>
          </p:cNvPr>
          <p:cNvGrpSpPr/>
          <p:nvPr/>
        </p:nvGrpSpPr>
        <p:grpSpPr>
          <a:xfrm>
            <a:off x="247797" y="794282"/>
            <a:ext cx="1027138" cy="283293"/>
            <a:chOff x="5611636" y="5954426"/>
            <a:chExt cx="1027139" cy="283293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5427792E-E1C6-9360-6F44-5B47C714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87B3DFA9-672C-5EC3-287E-298DCBB85B8B}"/>
                </a:ext>
              </a:extLst>
            </p:cNvPr>
            <p:cNvSpPr/>
            <p:nvPr/>
          </p:nvSpPr>
          <p:spPr>
            <a:xfrm>
              <a:off x="6107411" y="5954426"/>
              <a:ext cx="531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async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69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52597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181952" y="2697959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42598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D316809-924C-3A31-BA59-B6C17B95FBD0}"/>
              </a:ext>
            </a:extLst>
          </p:cNvPr>
          <p:cNvSpPr/>
          <p:nvPr/>
        </p:nvSpPr>
        <p:spPr>
          <a:xfrm>
            <a:off x="7811482" y="2144220"/>
            <a:ext cx="2733432" cy="626701"/>
          </a:xfrm>
          <a:prstGeom prst="wedgeRectCallout">
            <a:avLst>
              <a:gd name="adj1" fmla="val 11869"/>
              <a:gd name="adj2" fmla="val 9007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navigation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collapse/expand code blocks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only way to move through the code</a:t>
            </a:r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659576F-5EAE-E231-CB00-16A1697FFD89}"/>
              </a:ext>
            </a:extLst>
          </p:cNvPr>
          <p:cNvSpPr/>
          <p:nvPr/>
        </p:nvSpPr>
        <p:spPr>
          <a:xfrm>
            <a:off x="6469217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5E743-6C16-4F54-B325-092B5B97ABDE}"/>
              </a:ext>
            </a:extLst>
          </p:cNvPr>
          <p:cNvSpPr txBox="1"/>
          <p:nvPr/>
        </p:nvSpPr>
        <p:spPr>
          <a:xfrm>
            <a:off x="1128133" y="858457"/>
            <a:ext cx="54213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book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34947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1.2 sources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28991596-11C7-471E-9BDC-7467B8B774AD}"/>
              </a:ext>
            </a:extLst>
          </p:cNvPr>
          <p:cNvSpPr/>
          <p:nvPr/>
        </p:nvSpPr>
        <p:spPr>
          <a:xfrm>
            <a:off x="265591" y="873847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Calibri Light" panose="020F0302020204030204"/>
              </a:rPr>
              <a:t>where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907B29-0BD3-43A9-AA14-DA7A7380C4B5}"/>
              </a:ext>
            </a:extLst>
          </p:cNvPr>
          <p:cNvSpPr/>
          <p:nvPr/>
        </p:nvSpPr>
        <p:spPr>
          <a:xfrm>
            <a:off x="1761175" y="812766"/>
            <a:ext cx="251307" cy="1913641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C61C97-F6E7-4D7A-A05C-9C91EA8F1430}"/>
              </a:ext>
            </a:extLst>
          </p:cNvPr>
          <p:cNvGrpSpPr/>
          <p:nvPr/>
        </p:nvGrpSpPr>
        <p:grpSpPr>
          <a:xfrm>
            <a:off x="1886828" y="811934"/>
            <a:ext cx="1643226" cy="506992"/>
            <a:chOff x="289660" y="4589445"/>
            <a:chExt cx="1643226" cy="506992"/>
          </a:xfrm>
        </p:grpSpPr>
        <p:sp>
          <p:nvSpPr>
            <p:cNvPr id="21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4B8C8977-5580-4894-B313-4EA82454BD31}"/>
                </a:ext>
              </a:extLst>
            </p:cNvPr>
            <p:cNvSpPr txBox="1"/>
            <p:nvPr/>
          </p:nvSpPr>
          <p:spPr>
            <a:xfrm>
              <a:off x="870095" y="4704441"/>
              <a:ext cx="1062791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portuguese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2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6538407D-ADC3-4884-8E57-D5016B04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E5CC80-7F29-43D2-AC18-CA7C2D0EFD32}"/>
              </a:ext>
            </a:extLst>
          </p:cNvPr>
          <p:cNvGrpSpPr/>
          <p:nvPr/>
        </p:nvGrpSpPr>
        <p:grpSpPr>
          <a:xfrm>
            <a:off x="1886828" y="1371001"/>
            <a:ext cx="1236064" cy="506992"/>
            <a:chOff x="289660" y="4589445"/>
            <a:chExt cx="1236064" cy="506992"/>
          </a:xfrm>
        </p:grpSpPr>
        <p:sp>
          <p:nvSpPr>
            <p:cNvPr id="26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12FF7C4A-9542-45B2-9933-83DE220C8F91}"/>
                </a:ext>
              </a:extLst>
            </p:cNvPr>
            <p:cNvSpPr txBox="1"/>
            <p:nvPr/>
          </p:nvSpPr>
          <p:spPr>
            <a:xfrm>
              <a:off x="870095" y="4704441"/>
              <a:ext cx="655629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5" action="ppaction://hlinkfile"/>
                </a:rPr>
                <a:t>english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7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A239F184-D95F-4322-BEB5-1021EFA1D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AB88BAB-B5E0-4548-BD30-4536CB547AF7}"/>
              </a:ext>
            </a:extLst>
          </p:cNvPr>
          <p:cNvSpPr/>
          <p:nvPr/>
        </p:nvSpPr>
        <p:spPr>
          <a:xfrm>
            <a:off x="265591" y="2859199"/>
            <a:ext cx="18836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Calibri Light" panose="020F0302020204030204"/>
              </a:rPr>
              <a:t>complexity/reuse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6BFC6-658B-455C-ADB8-EB6454706002}"/>
              </a:ext>
            </a:extLst>
          </p:cNvPr>
          <p:cNvGrpSpPr/>
          <p:nvPr/>
        </p:nvGrpSpPr>
        <p:grpSpPr>
          <a:xfrm>
            <a:off x="1886828" y="2102823"/>
            <a:ext cx="2497819" cy="506992"/>
            <a:chOff x="289660" y="4589445"/>
            <a:chExt cx="2497819" cy="506992"/>
          </a:xfrm>
        </p:grpSpPr>
        <p:sp>
          <p:nvSpPr>
            <p:cNvPr id="15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D94334AC-8A4E-47BA-AB10-955C222F0990}"/>
                </a:ext>
              </a:extLst>
            </p:cNvPr>
            <p:cNvSpPr txBox="1"/>
            <p:nvPr/>
          </p:nvSpPr>
          <p:spPr>
            <a:xfrm>
              <a:off x="870095" y="4704441"/>
              <a:ext cx="1917384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 action="ppaction://hlinkfile"/>
                </a:rPr>
                <a:t>Composing Software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7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AB1B260B-3D05-474B-9E58-04D9A3ED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1D3BE4-17C3-46F8-967F-210A1248A861}"/>
              </a:ext>
            </a:extLst>
          </p:cNvPr>
          <p:cNvGrpSpPr/>
          <p:nvPr/>
        </p:nvGrpSpPr>
        <p:grpSpPr>
          <a:xfrm>
            <a:off x="2149246" y="2726407"/>
            <a:ext cx="3300860" cy="506992"/>
            <a:chOff x="289660" y="4589445"/>
            <a:chExt cx="3300860" cy="506992"/>
          </a:xfrm>
        </p:grpSpPr>
        <p:sp>
          <p:nvSpPr>
            <p:cNvPr id="19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F570717C-A181-4B90-9D39-EEC02CA12C27}"/>
                </a:ext>
              </a:extLst>
            </p:cNvPr>
            <p:cNvSpPr txBox="1"/>
            <p:nvPr/>
          </p:nvSpPr>
          <p:spPr>
            <a:xfrm>
              <a:off x="870095" y="4704441"/>
              <a:ext cx="2720425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7" action="ppaction://hlinkfile"/>
                </a:rPr>
                <a:t>Complexity and Reuse Design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EEFEB134-1D26-4039-8986-902C8EA72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FF0248-2E24-BCC1-14A7-1582A1874435}"/>
              </a:ext>
            </a:extLst>
          </p:cNvPr>
          <p:cNvGrpSpPr/>
          <p:nvPr/>
        </p:nvGrpSpPr>
        <p:grpSpPr>
          <a:xfrm>
            <a:off x="252597" y="3772837"/>
            <a:ext cx="1475787" cy="283293"/>
            <a:chOff x="5611636" y="5954426"/>
            <a:chExt cx="1475788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AFE163FD-B0D7-AC7F-EF6D-1DEED59A7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2FE342E8-BC7E-A922-1EDC-5B33FD09E44E}"/>
                </a:ext>
              </a:extLst>
            </p:cNvPr>
            <p:cNvSpPr/>
            <p:nvPr/>
          </p:nvSpPr>
          <p:spPr>
            <a:xfrm>
              <a:off x="6107411" y="5954426"/>
              <a:ext cx="9800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9" action="ppaction://hlinkpres?slideindex=1&amp;slidetitle="/>
                </a:rPr>
                <a:t>conta simple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DACE4A-3795-BB02-FE9C-B5CCBB5172AC}"/>
              </a:ext>
            </a:extLst>
          </p:cNvPr>
          <p:cNvGrpSpPr/>
          <p:nvPr/>
        </p:nvGrpSpPr>
        <p:grpSpPr>
          <a:xfrm>
            <a:off x="6573063" y="673434"/>
            <a:ext cx="2363039" cy="506992"/>
            <a:chOff x="289660" y="4589445"/>
            <a:chExt cx="2363039" cy="506992"/>
          </a:xfrm>
        </p:grpSpPr>
        <p:sp>
          <p:nvSpPr>
            <p:cNvPr id="29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6F4B396-ACF2-6ECC-8F0C-778245A6FB0A}"/>
                </a:ext>
              </a:extLst>
            </p:cNvPr>
            <p:cNvSpPr txBox="1"/>
            <p:nvPr/>
          </p:nvSpPr>
          <p:spPr>
            <a:xfrm>
              <a:off x="870095" y="4704441"/>
              <a:ext cx="1782604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0" action="ppaction://hlinkfile"/>
                </a:rPr>
                <a:t>code best practices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0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ADC3E3D-BEAE-3223-DB0B-060C1956F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07D7BCB4-B239-8B92-C243-563B2AAE4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9627" y="1371001"/>
            <a:ext cx="3295355" cy="223127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1D01857-911A-2998-B562-57727DEC6C79}"/>
              </a:ext>
            </a:extLst>
          </p:cNvPr>
          <p:cNvGrpSpPr/>
          <p:nvPr/>
        </p:nvGrpSpPr>
        <p:grpSpPr>
          <a:xfrm>
            <a:off x="6646644" y="3670427"/>
            <a:ext cx="2078987" cy="506992"/>
            <a:chOff x="289660" y="4589445"/>
            <a:chExt cx="2078987" cy="50699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5AD1037D-8819-F497-EC75-B883F5758379}"/>
                </a:ext>
              </a:extLst>
            </p:cNvPr>
            <p:cNvSpPr txBox="1"/>
            <p:nvPr/>
          </p:nvSpPr>
          <p:spPr>
            <a:xfrm>
              <a:off x="870095" y="4704441"/>
              <a:ext cx="1498552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2" action="ppaction://hlinkfile"/>
                </a:rPr>
                <a:t>code style guide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6DC80EEC-B243-B939-BF57-8EA3BD68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DBDEF-9A2C-9E1B-43A5-3D2FBF846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2519" y="4245565"/>
            <a:ext cx="2043679" cy="105590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271F426-29BD-5839-3870-34B72B5E85D8}"/>
              </a:ext>
            </a:extLst>
          </p:cNvPr>
          <p:cNvGrpSpPr/>
          <p:nvPr/>
        </p:nvGrpSpPr>
        <p:grpSpPr>
          <a:xfrm>
            <a:off x="6646644" y="5546902"/>
            <a:ext cx="2001068" cy="299662"/>
            <a:chOff x="1643297" y="4045816"/>
            <a:chExt cx="2001068" cy="299662"/>
          </a:xfrm>
        </p:grpSpPr>
        <p:sp>
          <p:nvSpPr>
            <p:cNvPr id="42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CFBB9F25-BC29-5D0C-3DA6-2FB75C930B30}"/>
                </a:ext>
              </a:extLst>
            </p:cNvPr>
            <p:cNvSpPr txBox="1"/>
            <p:nvPr/>
          </p:nvSpPr>
          <p:spPr>
            <a:xfrm>
              <a:off x="1980063" y="4103314"/>
              <a:ext cx="16643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file"/>
                </a:rPr>
                <a:t>clean code and JS callbacks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43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94FA24A-8BB8-AFCE-8528-6C8578CC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2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85613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 why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DEA62-24DC-4E47-B3B7-62DA6657BFB0}"/>
              </a:ext>
            </a:extLst>
          </p:cNvPr>
          <p:cNvSpPr txBox="1"/>
          <p:nvPr/>
        </p:nvSpPr>
        <p:spPr>
          <a:xfrm>
            <a:off x="569252" y="778846"/>
            <a:ext cx="1583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languages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too permissive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F75FB-4D59-491E-A57F-68B8492D8288}"/>
              </a:ext>
            </a:extLst>
          </p:cNvPr>
          <p:cNvSpPr txBox="1"/>
          <p:nvPr/>
        </p:nvSpPr>
        <p:spPr>
          <a:xfrm>
            <a:off x="2480431" y="778846"/>
            <a:ext cx="1744965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required rules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create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good 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0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257865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3.1 functional cohesion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306432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57465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50431D-8335-41E9-8883-BA956DD52F06}"/>
              </a:ext>
            </a:extLst>
          </p:cNvPr>
          <p:cNvSpPr txBox="1"/>
          <p:nvPr/>
        </p:nvSpPr>
        <p:spPr>
          <a:xfrm>
            <a:off x="1046214" y="721294"/>
            <a:ext cx="3209918" cy="440120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data grid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can have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parents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elevation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mock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 1: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exists in first parent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referenced in other parents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baseline="0" dirty="0">
                <a:solidFill>
                  <a:prstClr val="white"/>
                </a:solidFill>
                <a:latin typeface="Calibri Light" panose="020F0302020204030204"/>
              </a:rPr>
              <a:t>solution 2: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start in center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grid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invert hierarchy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baseline="0" dirty="0">
                <a:solidFill>
                  <a:prstClr val="white"/>
                </a:solidFill>
                <a:latin typeface="Calibri Light" panose="020F0302020204030204"/>
              </a:rPr>
              <a:t>grid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parents</a:t>
            </a:r>
            <a:endParaRPr lang="en-US" sz="1400" b="1" baseline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b="1" baseline="0" dirty="0">
                <a:solidFill>
                  <a:prstClr val="white"/>
                </a:solidFill>
                <a:latin typeface="Calibri Light" panose="020F0302020204030204"/>
              </a:rPr>
              <a:t>mock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elevation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b="1" baseline="0" dirty="0">
                <a:solidFill>
                  <a:prstClr val="white"/>
                </a:solidFill>
                <a:latin typeface="Calibri Light" panose="020F0302020204030204"/>
              </a:rPr>
              <a:t>children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uri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row-actions</a:t>
            </a:r>
            <a:endParaRPr lang="en-US" sz="1400" b="1" baseline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94149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3.1.1 hierarchical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307103" y="104954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8447-064C-47F4-ABEF-391F6734D7E7}"/>
              </a:ext>
            </a:extLst>
          </p:cNvPr>
          <p:cNvSpPr txBox="1"/>
          <p:nvPr/>
        </p:nvSpPr>
        <p:spPr>
          <a:xfrm>
            <a:off x="4368534" y="721294"/>
            <a:ext cx="3553280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finding components is harder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because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we may not know the parents</a:t>
            </a:r>
            <a:endParaRPr kumimoji="0" lang="en-US" sz="14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exists in first parent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referenced in other parents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B9E4C10-4DD7-4A4A-B39D-A16B97B32BD8}"/>
              </a:ext>
            </a:extLst>
          </p:cNvPr>
          <p:cNvSpPr/>
          <p:nvPr/>
        </p:nvSpPr>
        <p:spPr>
          <a:xfrm>
            <a:off x="4071135" y="3239286"/>
            <a:ext cx="2174112" cy="288147"/>
          </a:xfrm>
          <a:prstGeom prst="wedgeRectCallout">
            <a:avLst>
              <a:gd name="adj1" fmla="val -69662"/>
              <a:gd name="adj2" fmla="val 143869"/>
            </a:avLst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think about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B89A8-AA99-443F-91E6-85B9F252DB92}"/>
              </a:ext>
            </a:extLst>
          </p:cNvPr>
          <p:cNvSpPr txBox="1"/>
          <p:nvPr/>
        </p:nvSpPr>
        <p:spPr>
          <a:xfrm>
            <a:off x="4932909" y="3636579"/>
            <a:ext cx="2081467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dependency relations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graph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not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tree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7F5C9-3521-4093-BDA9-D1EE215FD5B9}"/>
              </a:ext>
            </a:extLst>
          </p:cNvPr>
          <p:cNvSpPr txBox="1"/>
          <p:nvPr/>
        </p:nvSpPr>
        <p:spPr>
          <a:xfrm>
            <a:off x="6327277" y="4132221"/>
            <a:ext cx="120090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hierarchy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tree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19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50431D-8335-41E9-8883-BA956DD52F06}"/>
              </a:ext>
            </a:extLst>
          </p:cNvPr>
          <p:cNvSpPr txBox="1"/>
          <p:nvPr/>
        </p:nvSpPr>
        <p:spPr>
          <a:xfrm>
            <a:off x="1046214" y="721294"/>
            <a:ext cx="2003177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see 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folders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an alphabetic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09267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3.1.2 flat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307103" y="104954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8447-064C-47F4-ABEF-391F6734D7E7}"/>
              </a:ext>
            </a:extLst>
          </p:cNvPr>
          <p:cNvSpPr txBox="1"/>
          <p:nvPr/>
        </p:nvSpPr>
        <p:spPr>
          <a:xfrm>
            <a:off x="4368534" y="721294"/>
            <a:ext cx="2548775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dependencies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are not shown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solution: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requires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class diagram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B9E4C10-4DD7-4A4A-B39D-A16B97B32BD8}"/>
              </a:ext>
            </a:extLst>
          </p:cNvPr>
          <p:cNvSpPr/>
          <p:nvPr/>
        </p:nvSpPr>
        <p:spPr>
          <a:xfrm>
            <a:off x="2730015" y="245960"/>
            <a:ext cx="1359787" cy="719034"/>
          </a:xfrm>
          <a:prstGeom prst="wedgeRectCallout">
            <a:avLst>
              <a:gd name="adj1" fmla="val -64834"/>
              <a:gd name="adj2" fmla="val 77349"/>
            </a:avLst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find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noProof="0" dirty="0">
                <a:solidFill>
                  <a:prstClr val="white"/>
                </a:solidFill>
                <a:latin typeface="Calibri" panose="020F050202020403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6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586BD7-3F63-4B66-B699-2CC793603FB8}"/>
              </a:ext>
            </a:extLst>
          </p:cNvPr>
          <p:cNvSpPr txBox="1"/>
          <p:nvPr/>
        </p:nvSpPr>
        <p:spPr>
          <a:xfrm>
            <a:off x="3780944" y="641131"/>
            <a:ext cx="2146421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default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solution: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poco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with constructor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14FD-507A-484E-90D1-559538960DB9}"/>
              </a:ext>
            </a:extLst>
          </p:cNvPr>
          <p:cNvSpPr txBox="1"/>
          <p:nvPr/>
        </p:nvSpPr>
        <p:spPr>
          <a:xfrm>
            <a:off x="976813" y="687994"/>
            <a:ext cx="2196755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POCO classes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initialize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attributes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31638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3.2 models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265DF-0A2E-42C7-AF74-D45D5D84BE56}"/>
              </a:ext>
            </a:extLst>
          </p:cNvPr>
          <p:cNvSpPr txBox="1"/>
          <p:nvPr/>
        </p:nvSpPr>
        <p:spPr>
          <a:xfrm>
            <a:off x="976812" y="2283625"/>
            <a:ext cx="1747466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 extends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0EBF7-C805-4292-863F-3C948E762DC2}"/>
              </a:ext>
            </a:extLst>
          </p:cNvPr>
          <p:cNvSpPr txBox="1"/>
          <p:nvPr/>
        </p:nvSpPr>
        <p:spPr>
          <a:xfrm>
            <a:off x="6194914" y="687994"/>
            <a:ext cx="3641061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appends when undefined value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undefined behavior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57C912D-1DAB-48FC-951B-90E5EFF9AFC3}"/>
              </a:ext>
            </a:extLst>
          </p:cNvPr>
          <p:cNvSpPr/>
          <p:nvPr/>
        </p:nvSpPr>
        <p:spPr>
          <a:xfrm>
            <a:off x="2585835" y="410995"/>
            <a:ext cx="266431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interfaces without classes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FBBFF5DD-B1D9-421B-9BC4-630AD3BDEF63}"/>
              </a:ext>
            </a:extLst>
          </p:cNvPr>
          <p:cNvSpPr/>
          <p:nvPr/>
        </p:nvSpPr>
        <p:spPr>
          <a:xfrm>
            <a:off x="5395231" y="410995"/>
            <a:ext cx="210006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undefined variables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F478B-8E69-4229-B0B7-A478FC61C54F}"/>
              </a:ext>
            </a:extLst>
          </p:cNvPr>
          <p:cNvSpPr txBox="1"/>
          <p:nvPr/>
        </p:nvSpPr>
        <p:spPr>
          <a:xfrm>
            <a:off x="2545332" y="2667649"/>
            <a:ext cx="1564852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sustains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data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E2697-42A0-4C74-99F1-ED4CD542B70B}"/>
              </a:ext>
            </a:extLst>
          </p:cNvPr>
          <p:cNvSpPr txBox="1"/>
          <p:nvPr/>
        </p:nvSpPr>
        <p:spPr>
          <a:xfrm>
            <a:off x="3917993" y="3313283"/>
            <a:ext cx="1564852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sustains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operations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10838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9B14FD-507A-484E-90D1-559538960DB9}"/>
              </a:ext>
            </a:extLst>
          </p:cNvPr>
          <p:cNvSpPr txBox="1"/>
          <p:nvPr/>
        </p:nvSpPr>
        <p:spPr>
          <a:xfrm>
            <a:off x="976813" y="687994"/>
            <a:ext cx="183736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simplify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class names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89346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3.3 name spaces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263385" y="8131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00656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33142</TotalTime>
  <Words>673</Words>
  <Application>Microsoft Office PowerPoint</Application>
  <PresentationFormat>Widescreen</PresentationFormat>
  <Paragraphs>234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Tema do Office</vt:lpstr>
      <vt:lpstr>1. clean code</vt:lpstr>
      <vt:lpstr>1.1 index</vt:lpstr>
      <vt:lpstr>1.2 sources</vt:lpstr>
      <vt:lpstr>2. why</vt:lpstr>
      <vt:lpstr>3.1 functional cohesion</vt:lpstr>
      <vt:lpstr>3.1.1 hierarchical</vt:lpstr>
      <vt:lpstr>3.1.2 flat</vt:lpstr>
      <vt:lpstr>3.2 models</vt:lpstr>
      <vt:lpstr>3.3 name spaces</vt:lpstr>
      <vt:lpstr>3.4 operations</vt:lpstr>
      <vt:lpstr>3.5 indentation</vt:lpstr>
      <vt:lpstr>4. indirection</vt:lpstr>
      <vt:lpstr>5. collapse</vt:lpstr>
      <vt:lpstr>6. symmetry</vt:lpstr>
      <vt:lpstr>7. micro front ends</vt:lpstr>
      <vt:lpstr>8. line return</vt:lpstr>
      <vt:lpstr>9. returning early</vt:lpstr>
      <vt:lpstr>10. return result</vt:lpstr>
      <vt:lpstr>10.1 install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1037</cp:revision>
  <dcterms:created xsi:type="dcterms:W3CDTF">2019-03-25T09:18:39Z</dcterms:created>
  <dcterms:modified xsi:type="dcterms:W3CDTF">2024-06-17T23:20:00Z</dcterms:modified>
</cp:coreProperties>
</file>