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0" r:id="rId2"/>
    <p:sldId id="388" r:id="rId3"/>
    <p:sldId id="383" r:id="rId4"/>
    <p:sldId id="389" r:id="rId5"/>
    <p:sldId id="390" r:id="rId6"/>
    <p:sldId id="393" r:id="rId7"/>
    <p:sldId id="394" r:id="rId8"/>
    <p:sldId id="395" r:id="rId9"/>
    <p:sldId id="3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7" d="100"/>
          <a:sy n="127" d="100"/>
        </p:scale>
        <p:origin x="112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932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05/03/2024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339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1.svg"/><Relationship Id="rId1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854867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1. best practices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469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2D740A4-B84D-4497-AE65-0B3FF9B58DDA}"/>
              </a:ext>
            </a:extLst>
          </p:cNvPr>
          <p:cNvSpPr/>
          <p:nvPr/>
        </p:nvSpPr>
        <p:spPr>
          <a:xfrm>
            <a:off x="5351348" y="2283547"/>
            <a:ext cx="1839341" cy="626701"/>
          </a:xfrm>
          <a:prstGeom prst="wedgeRectCallout">
            <a:avLst>
              <a:gd name="adj1" fmla="val 25761"/>
              <a:gd name="adj2" fmla="val 22518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database connections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need to be closed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after use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B7A4739-8059-4799-B9FE-F1C9C8C75F62}"/>
              </a:ext>
            </a:extLst>
          </p:cNvPr>
          <p:cNvSpPr/>
          <p:nvPr/>
        </p:nvSpPr>
        <p:spPr>
          <a:xfrm>
            <a:off x="1828834" y="2315576"/>
            <a:ext cx="1861783" cy="626701"/>
          </a:xfrm>
          <a:prstGeom prst="wedgeRectCallout">
            <a:avLst>
              <a:gd name="adj1" fmla="val 35298"/>
              <a:gd name="adj2" fmla="val 2910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files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need to be closed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after  use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652D11-A0FD-44A4-840A-AFC0188CB140}"/>
              </a:ext>
            </a:extLst>
          </p:cNvPr>
          <p:cNvSpPr/>
          <p:nvPr/>
        </p:nvSpPr>
        <p:spPr>
          <a:xfrm>
            <a:off x="1012640" y="2063394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6B64432-4D57-4B19-9911-2FBC025A037E}"/>
              </a:ext>
            </a:extLst>
          </p:cNvPr>
          <p:cNvSpPr/>
          <p:nvPr/>
        </p:nvSpPr>
        <p:spPr>
          <a:xfrm>
            <a:off x="3473187" y="701858"/>
            <a:ext cx="2717786" cy="811367"/>
          </a:xfrm>
          <a:prstGeom prst="wedgeRectCallout">
            <a:avLst>
              <a:gd name="adj1" fmla="val 39057"/>
              <a:gd name="adj2" fmla="val -2826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these interfaces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provide a mechanism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releasing unmanaged resources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976549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6. using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273618C-2357-4024-8B2E-FD9B16246F3A}"/>
              </a:ext>
            </a:extLst>
          </p:cNvPr>
          <p:cNvSpPr/>
          <p:nvPr/>
        </p:nvSpPr>
        <p:spPr>
          <a:xfrm>
            <a:off x="1542618" y="5106243"/>
            <a:ext cx="2074854" cy="1365365"/>
          </a:xfrm>
          <a:prstGeom prst="wedgeRectCallout">
            <a:avLst>
              <a:gd name="adj1" fmla="val 29195"/>
              <a:gd name="adj2" fmla="val 3316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`using` statement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provides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 convenient syntax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that ensures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correct use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`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IDisposable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` objects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096E3FE-C0A5-44FE-8BAD-EDA5D8DC2D64}"/>
              </a:ext>
            </a:extLst>
          </p:cNvPr>
          <p:cNvSpPr/>
          <p:nvPr/>
        </p:nvSpPr>
        <p:spPr>
          <a:xfrm>
            <a:off x="973403" y="718555"/>
            <a:ext cx="2408471" cy="1180699"/>
          </a:xfrm>
          <a:prstGeom prst="wedgeRectCallout">
            <a:avLst>
              <a:gd name="adj1" fmla="val 55289"/>
              <a:gd name="adj2" fmla="val -32714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`using` statement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should be used when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working with an object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implements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`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IDisposable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`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`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IAsyncDisposable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` 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36E5ED24-3CB6-44FF-BA3E-B62C3B2F4228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2EFD8CAD-42FE-4ED4-865F-BCCC5BBBFF60}"/>
              </a:ext>
            </a:extLst>
          </p:cNvPr>
          <p:cNvSpPr/>
          <p:nvPr/>
        </p:nvSpPr>
        <p:spPr>
          <a:xfrm>
            <a:off x="277018" y="2145048"/>
            <a:ext cx="78880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when</a:t>
            </a:r>
          </a:p>
        </p:txBody>
      </p:sp>
      <p:sp>
        <p:nvSpPr>
          <p:cNvPr id="11" name="Arrow: Right 5">
            <a:extLst>
              <a:ext uri="{FF2B5EF4-FFF2-40B4-BE49-F238E27FC236}">
                <a16:creationId xmlns:a16="http://schemas.microsoft.com/office/drawing/2014/main" id="{C89568FC-5722-4AEF-A7FE-E3D770C92A83}"/>
              </a:ext>
            </a:extLst>
          </p:cNvPr>
          <p:cNvSpPr/>
          <p:nvPr/>
        </p:nvSpPr>
        <p:spPr>
          <a:xfrm>
            <a:off x="1181095" y="2302997"/>
            <a:ext cx="64773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BB940F-A099-45BF-9B57-3336D0007AA1}"/>
              </a:ext>
            </a:extLst>
          </p:cNvPr>
          <p:cNvSpPr/>
          <p:nvPr/>
        </p:nvSpPr>
        <p:spPr>
          <a:xfrm>
            <a:off x="4634145" y="209561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Right 5">
            <a:extLst>
              <a:ext uri="{FF2B5EF4-FFF2-40B4-BE49-F238E27FC236}">
                <a16:creationId xmlns:a16="http://schemas.microsoft.com/office/drawing/2014/main" id="{2241ED14-07F2-4426-A983-CB1B6890B07F}"/>
              </a:ext>
            </a:extLst>
          </p:cNvPr>
          <p:cNvSpPr/>
          <p:nvPr/>
        </p:nvSpPr>
        <p:spPr>
          <a:xfrm>
            <a:off x="4815819" y="2315576"/>
            <a:ext cx="53552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DB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F3F2FC9-C5E1-482B-82CE-36E5A3D4473E}"/>
              </a:ext>
            </a:extLst>
          </p:cNvPr>
          <p:cNvSpPr/>
          <p:nvPr/>
        </p:nvSpPr>
        <p:spPr>
          <a:xfrm>
            <a:off x="2037390" y="3029267"/>
            <a:ext cx="1823311" cy="442035"/>
          </a:xfrm>
          <a:prstGeom prst="wedgeRectCallout">
            <a:avLst>
              <a:gd name="adj1" fmla="val -40588"/>
              <a:gd name="adj2" fmla="val -7886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free up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system resources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C8B7CC59-0190-4345-8B24-E11BC7DDF13C}"/>
              </a:ext>
            </a:extLst>
          </p:cNvPr>
          <p:cNvSpPr/>
          <p:nvPr/>
        </p:nvSpPr>
        <p:spPr>
          <a:xfrm>
            <a:off x="7968810" y="2696286"/>
            <a:ext cx="3210550" cy="1365365"/>
          </a:xfrm>
          <a:prstGeom prst="wedgeRectCallout">
            <a:avLst>
              <a:gd name="adj1" fmla="val -35480"/>
              <a:gd name="adj2" fmla="val -5553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Many graphics objects in the `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System.Drawing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`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namespace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implement `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IDisposable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`.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These objects often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hold unmanaged resources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that need to be cleaned up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when you're done with them.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7C880A-3A04-438A-A933-D38A0B99AB33}"/>
              </a:ext>
            </a:extLst>
          </p:cNvPr>
          <p:cNvSpPr/>
          <p:nvPr/>
        </p:nvSpPr>
        <p:spPr>
          <a:xfrm>
            <a:off x="7463653" y="2063394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FB8E7C1F-E9EA-4322-B15E-41D82336E423}"/>
              </a:ext>
            </a:extLst>
          </p:cNvPr>
          <p:cNvSpPr/>
          <p:nvPr/>
        </p:nvSpPr>
        <p:spPr>
          <a:xfrm>
            <a:off x="7645327" y="2283359"/>
            <a:ext cx="183877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Graphics Objects</a:t>
            </a:r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FB0C1C34-1B85-4F22-8FE2-9A69A0F038B1}"/>
              </a:ext>
            </a:extLst>
          </p:cNvPr>
          <p:cNvSpPr/>
          <p:nvPr/>
        </p:nvSpPr>
        <p:spPr>
          <a:xfrm>
            <a:off x="4927130" y="4061651"/>
            <a:ext cx="2337739" cy="1245156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</a:t>
            </a:r>
          </a:p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no sources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13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180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669688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7. parameters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096E3FE-C0A5-44FE-8BAD-EDA5D8DC2D64}"/>
              </a:ext>
            </a:extLst>
          </p:cNvPr>
          <p:cNvSpPr/>
          <p:nvPr/>
        </p:nvSpPr>
        <p:spPr>
          <a:xfrm>
            <a:off x="887374" y="717649"/>
            <a:ext cx="1744379" cy="996033"/>
          </a:xfrm>
          <a:prstGeom prst="wedgeRectCallout">
            <a:avLst>
              <a:gd name="adj1" fmla="val 30649"/>
              <a:gd name="adj2" fmla="val -2714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part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instruction 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should </a:t>
            </a:r>
            <a:r>
              <a:rPr lang="en-US" sz="1200" b="1" dirty="0">
                <a:solidFill>
                  <a:srgbClr val="FF0000"/>
                </a:solidFill>
                <a:highlight>
                  <a:srgbClr val="808080"/>
                </a:highlight>
                <a:latin typeface="Calibri Light" panose="020F0302020204030204"/>
              </a:rPr>
              <a:t>not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be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created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36E5ED24-3CB6-44FF-BA3E-B62C3B2F4228}"/>
              </a:ext>
            </a:extLst>
          </p:cNvPr>
          <p:cNvSpPr/>
          <p:nvPr/>
        </p:nvSpPr>
        <p:spPr>
          <a:xfrm>
            <a:off x="261441" y="740052"/>
            <a:ext cx="61567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null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5BF7B7-559B-43AD-BC9A-58D0A65D5CF8}"/>
              </a:ext>
            </a:extLst>
          </p:cNvPr>
          <p:cNvSpPr/>
          <p:nvPr/>
        </p:nvSpPr>
        <p:spPr>
          <a:xfrm>
            <a:off x="3801730" y="641132"/>
            <a:ext cx="207692" cy="180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A443FBB-6856-415B-AFB2-84F73D3C0D77}"/>
              </a:ext>
            </a:extLst>
          </p:cNvPr>
          <p:cNvSpPr/>
          <p:nvPr/>
        </p:nvSpPr>
        <p:spPr>
          <a:xfrm>
            <a:off x="5005237" y="740052"/>
            <a:ext cx="2082164" cy="1365365"/>
          </a:xfrm>
          <a:prstGeom prst="wedgeRectCallout">
            <a:avLst>
              <a:gd name="adj1" fmla="val 30649"/>
              <a:gd name="adj2" fmla="val -2714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part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instruction 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should be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created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with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FF0000"/>
                </a:solidFill>
                <a:highlight>
                  <a:srgbClr val="808080"/>
                </a:highlight>
                <a:latin typeface="Calibri Light" panose="020F0302020204030204"/>
              </a:rPr>
              <a:t>default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values</a:t>
            </a:r>
          </a:p>
        </p:txBody>
      </p:sp>
      <p:sp>
        <p:nvSpPr>
          <p:cNvPr id="26" name="Arrow: Right 5">
            <a:extLst>
              <a:ext uri="{FF2B5EF4-FFF2-40B4-BE49-F238E27FC236}">
                <a16:creationId xmlns:a16="http://schemas.microsoft.com/office/drawing/2014/main" id="{21698FC7-8166-4F92-891E-4D7AA409832A}"/>
              </a:ext>
            </a:extLst>
          </p:cNvPr>
          <p:cNvSpPr/>
          <p:nvPr/>
        </p:nvSpPr>
        <p:spPr>
          <a:xfrm>
            <a:off x="3964761" y="740052"/>
            <a:ext cx="104047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optional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9214B56E-C831-4EC8-835C-08EDF1BFFA77}"/>
              </a:ext>
            </a:extLst>
          </p:cNvPr>
          <p:cNvSpPr/>
          <p:nvPr/>
        </p:nvSpPr>
        <p:spPr>
          <a:xfrm>
            <a:off x="1126629" y="1752456"/>
            <a:ext cx="1481743" cy="754053"/>
          </a:xfrm>
          <a:prstGeom prst="wedgeRectCallout">
            <a:avLst>
              <a:gd name="adj1" fmla="val -37229"/>
              <a:gd name="adj2" fmla="val -70118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</a:pPr>
            <a:r>
              <a:rPr lang="en-US" sz="700" kern="0" dirty="0">
                <a:solidFill>
                  <a:schemeClr val="bg1"/>
                </a:solidFill>
                <a:latin typeface="+mj-lt"/>
              </a:rPr>
              <a:t>if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the parameter type</a:t>
            </a:r>
          </a:p>
          <a:p>
            <a:pPr marL="171450" indent="-171450" defTabSz="914369">
              <a:buFont typeface="Arial" panose="020B0604020202020204" pitchFamily="34" charset="0"/>
              <a:buChar char="•"/>
            </a:pPr>
            <a:r>
              <a:rPr lang="en-US" sz="700" kern="0" dirty="0">
                <a:solidFill>
                  <a:schemeClr val="bg1"/>
                </a:solidFill>
                <a:latin typeface="+mj-lt"/>
              </a:rPr>
              <a:t>doesn’t allow for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null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use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nullable syntax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&lt;type&gt;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580A8-A3DA-49BE-9903-FB8B062C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93" y="5960570"/>
            <a:ext cx="5330067" cy="49154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3C73D1F-C7F9-48B3-9643-6281F13D3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514" y="4716885"/>
            <a:ext cx="4188258" cy="88367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56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9F447-3EAE-4075-B79F-2118ED40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" y="740052"/>
            <a:ext cx="7892935" cy="1348688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612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620187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8. indentation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36E5ED24-3CB6-44FF-BA3E-B62C3B2F4228}"/>
              </a:ext>
            </a:extLst>
          </p:cNvPr>
          <p:cNvSpPr/>
          <p:nvPr/>
        </p:nvSpPr>
        <p:spPr>
          <a:xfrm>
            <a:off x="261441" y="740052"/>
            <a:ext cx="63010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Luis</a:t>
            </a:r>
          </a:p>
        </p:txBody>
      </p:sp>
    </p:spTree>
    <p:extLst>
      <p:ext uri="{BB962C8B-B14F-4D97-AF65-F5344CB8AC3E}">
        <p14:creationId xmlns:p14="http://schemas.microsoft.com/office/powerpoint/2010/main" val="417808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9F447-3EAE-4075-B79F-2118ED40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" y="740052"/>
            <a:ext cx="7892935" cy="1348688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612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117614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9. names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36E5ED24-3CB6-44FF-BA3E-B62C3B2F4228}"/>
              </a:ext>
            </a:extLst>
          </p:cNvPr>
          <p:cNvSpPr/>
          <p:nvPr/>
        </p:nvSpPr>
        <p:spPr>
          <a:xfrm>
            <a:off x="261441" y="740052"/>
            <a:ext cx="63010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Luis</a:t>
            </a:r>
          </a:p>
        </p:txBody>
      </p:sp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5684BA53-CC53-43E0-83F0-4A20CC9A102C}"/>
              </a:ext>
            </a:extLst>
          </p:cNvPr>
          <p:cNvSpPr/>
          <p:nvPr/>
        </p:nvSpPr>
        <p:spPr>
          <a:xfrm>
            <a:off x="2568351" y="1816932"/>
            <a:ext cx="1516480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long</a:t>
            </a:r>
          </a:p>
        </p:txBody>
      </p:sp>
    </p:spTree>
    <p:extLst>
      <p:ext uri="{BB962C8B-B14F-4D97-AF65-F5344CB8AC3E}">
        <p14:creationId xmlns:p14="http://schemas.microsoft.com/office/powerpoint/2010/main" val="294768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612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574277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10. processes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3912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612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25112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10.1 style/architecture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8128F2C-2257-42F2-934A-0DAA6105C1FF}"/>
              </a:ext>
            </a:extLst>
          </p:cNvPr>
          <p:cNvSpPr/>
          <p:nvPr/>
        </p:nvSpPr>
        <p:spPr>
          <a:xfrm>
            <a:off x="621547" y="752033"/>
            <a:ext cx="2232012" cy="626701"/>
          </a:xfrm>
          <a:prstGeom prst="wedgeRectCallout">
            <a:avLst>
              <a:gd name="adj1" fmla="val -65294"/>
              <a:gd name="adj2" fmla="val -281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 onboarding process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no architecture documentation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 style guide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CA2B021-7EF9-44B8-8857-A775412B3232}"/>
              </a:ext>
            </a:extLst>
          </p:cNvPr>
          <p:cNvSpPr/>
          <p:nvPr/>
        </p:nvSpPr>
        <p:spPr>
          <a:xfrm>
            <a:off x="620016" y="1576352"/>
            <a:ext cx="3378288" cy="996033"/>
          </a:xfrm>
          <a:prstGeom prst="wedgeRectCallout">
            <a:avLst>
              <a:gd name="adj1" fmla="val -58732"/>
              <a:gd name="adj2" fmla="val -3367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when I create a new file in the project</a:t>
            </a:r>
          </a:p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 copy from an existent one</a:t>
            </a:r>
          </a:p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 I can create the new one according to the rules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style guide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architecture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A87A985-6434-439D-9B21-F55799177B6C}"/>
              </a:ext>
            </a:extLst>
          </p:cNvPr>
          <p:cNvSpPr/>
          <p:nvPr/>
        </p:nvSpPr>
        <p:spPr>
          <a:xfrm>
            <a:off x="4288102" y="1576351"/>
            <a:ext cx="2384939" cy="996033"/>
          </a:xfrm>
          <a:prstGeom prst="wedgeRectCallout">
            <a:avLst>
              <a:gd name="adj1" fmla="val -65294"/>
              <a:gd name="adj2" fmla="val -281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but the old file that I choose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outdated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so is not according to the current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style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architecture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1E896B4-2D0B-4D20-988E-D58E102712A7}"/>
              </a:ext>
            </a:extLst>
          </p:cNvPr>
          <p:cNvSpPr/>
          <p:nvPr/>
        </p:nvSpPr>
        <p:spPr>
          <a:xfrm>
            <a:off x="6787857" y="1576350"/>
            <a:ext cx="1902115" cy="996033"/>
          </a:xfrm>
          <a:prstGeom prst="wedgeRectCallout">
            <a:avLst>
              <a:gd name="adj1" fmla="val -65294"/>
              <a:gd name="adj2" fmla="val -281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 create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new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baseline="0" dirty="0">
                <a:solidFill>
                  <a:prstClr val="white"/>
                </a:solidFill>
                <a:latin typeface="Calibri Light" panose="020F0302020204030204"/>
              </a:rPr>
              <a:t>file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with errors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1C31084-DA66-457F-AE30-E408AF3217C9}"/>
              </a:ext>
            </a:extLst>
          </p:cNvPr>
          <p:cNvSpPr/>
          <p:nvPr/>
        </p:nvSpPr>
        <p:spPr>
          <a:xfrm>
            <a:off x="8935311" y="1571788"/>
            <a:ext cx="1626013" cy="1180699"/>
          </a:xfrm>
          <a:prstGeom prst="wedgeRectCallout">
            <a:avLst>
              <a:gd name="adj1" fmla="val -65294"/>
              <a:gd name="adj2" fmla="val -281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only 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 review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 get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 warning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about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B51D967-BE8B-4416-93E5-A1DC2FA6D5C9}"/>
              </a:ext>
            </a:extLst>
          </p:cNvPr>
          <p:cNvSpPr/>
          <p:nvPr/>
        </p:nvSpPr>
        <p:spPr>
          <a:xfrm>
            <a:off x="9008542" y="2873512"/>
            <a:ext cx="1216734" cy="626701"/>
          </a:xfrm>
          <a:prstGeom prst="wedgeRectCallout">
            <a:avLst>
              <a:gd name="adj1" fmla="val -37541"/>
              <a:gd name="adj2" fmla="val -5594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 I have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redo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noProof="0" dirty="0">
                <a:solidFill>
                  <a:prstClr val="white"/>
                </a:solidFill>
                <a:latin typeface="Calibri Light" panose="020F0302020204030204"/>
              </a:rPr>
              <a:t>my work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FCE116D-9D1B-4EE8-B174-66EDB8072D4D}"/>
              </a:ext>
            </a:extLst>
          </p:cNvPr>
          <p:cNvSpPr/>
          <p:nvPr/>
        </p:nvSpPr>
        <p:spPr>
          <a:xfrm>
            <a:off x="10308890" y="3240409"/>
            <a:ext cx="1098625" cy="626701"/>
          </a:xfrm>
          <a:prstGeom prst="wedgeRectCallout">
            <a:avLst>
              <a:gd name="adj1" fmla="val -64578"/>
              <a:gd name="adj2" fmla="val -3825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takes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twice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time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EB643E0-0B5B-4056-8070-1037905C6E12}"/>
              </a:ext>
            </a:extLst>
          </p:cNvPr>
          <p:cNvSpPr/>
          <p:nvPr/>
        </p:nvSpPr>
        <p:spPr>
          <a:xfrm>
            <a:off x="10308890" y="2912809"/>
            <a:ext cx="1077850" cy="257369"/>
          </a:xfrm>
          <a:prstGeom prst="wedgeRectCallout">
            <a:avLst>
              <a:gd name="adj1" fmla="val -65231"/>
              <a:gd name="adj2" fmla="val 1365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frustrating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305755D-C258-43AC-8320-967FB8DDB13E}"/>
              </a:ext>
            </a:extLst>
          </p:cNvPr>
          <p:cNvSpPr/>
          <p:nvPr/>
        </p:nvSpPr>
        <p:spPr>
          <a:xfrm>
            <a:off x="9251986" y="3989877"/>
            <a:ext cx="2359419" cy="626701"/>
          </a:xfrm>
          <a:prstGeom prst="wedgeRectCallout">
            <a:avLst>
              <a:gd name="adj1" fmla="val 9831"/>
              <a:gd name="adj2" fmla="val -7102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not systematic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some errors are detected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some others don´t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FFFD7-D042-4242-A0C2-2BC917D4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7" y="3773256"/>
            <a:ext cx="3800104" cy="609256"/>
          </a:xfrm>
          <a:prstGeom prst="rect">
            <a:avLst/>
          </a:prstGeom>
        </p:spPr>
      </p:pic>
      <p:sp>
        <p:nvSpPr>
          <p:cNvPr id="18" name="Explosion: 14 Points 17">
            <a:extLst>
              <a:ext uri="{FF2B5EF4-FFF2-40B4-BE49-F238E27FC236}">
                <a16:creationId xmlns:a16="http://schemas.microsoft.com/office/drawing/2014/main" id="{6032A7BE-4FB9-4A73-B88E-6EE705A71A45}"/>
              </a:ext>
            </a:extLst>
          </p:cNvPr>
          <p:cNvSpPr/>
          <p:nvPr/>
        </p:nvSpPr>
        <p:spPr>
          <a:xfrm>
            <a:off x="1572783" y="3955918"/>
            <a:ext cx="1401724" cy="1245156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in </a:t>
            </a:r>
          </a:p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clients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36377F7-4592-4B59-AEBC-2792372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788" y="4631894"/>
            <a:ext cx="3652423" cy="1425218"/>
          </a:xfrm>
          <a:prstGeom prst="rect">
            <a:avLst/>
          </a:prstGeom>
        </p:spPr>
      </p:pic>
      <p:sp>
        <p:nvSpPr>
          <p:cNvPr id="21" name="Explosion: 14 Points 20">
            <a:extLst>
              <a:ext uri="{FF2B5EF4-FFF2-40B4-BE49-F238E27FC236}">
                <a16:creationId xmlns:a16="http://schemas.microsoft.com/office/drawing/2014/main" id="{C95B77EE-FF71-4BA5-AD8D-E7AEFE4C67AF}"/>
              </a:ext>
            </a:extLst>
          </p:cNvPr>
          <p:cNvSpPr/>
          <p:nvPr/>
        </p:nvSpPr>
        <p:spPr>
          <a:xfrm>
            <a:off x="6035321" y="3867110"/>
            <a:ext cx="1401724" cy="1245156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in </a:t>
            </a:r>
          </a:p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clients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16770D89-77F9-4BFA-B168-93BD068CC22C}"/>
              </a:ext>
            </a:extLst>
          </p:cNvPr>
          <p:cNvSpPr/>
          <p:nvPr/>
        </p:nvSpPr>
        <p:spPr>
          <a:xfrm>
            <a:off x="7129158" y="4285618"/>
            <a:ext cx="1586107" cy="1245156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in </a:t>
            </a:r>
          </a:p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presets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98D9B0C6-404D-4A54-9315-8F5D983DBB12}"/>
              </a:ext>
            </a:extLst>
          </p:cNvPr>
          <p:cNvSpPr/>
          <p:nvPr/>
        </p:nvSpPr>
        <p:spPr>
          <a:xfrm>
            <a:off x="6108095" y="2629396"/>
            <a:ext cx="2010862" cy="1180699"/>
          </a:xfrm>
          <a:prstGeom prst="wedgeRectCallout">
            <a:avLst>
              <a:gd name="adj1" fmla="val -24643"/>
              <a:gd name="adj2" fmla="val -5524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solution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documentation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style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architecture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grooming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share reference files</a:t>
            </a:r>
          </a:p>
        </p:txBody>
      </p:sp>
    </p:spTree>
    <p:extLst>
      <p:ext uri="{BB962C8B-B14F-4D97-AF65-F5344CB8AC3E}">
        <p14:creationId xmlns:p14="http://schemas.microsoft.com/office/powerpoint/2010/main" val="248961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612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48957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10.2 analysis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8128F2C-2257-42F2-934A-0DAA6105C1FF}"/>
              </a:ext>
            </a:extLst>
          </p:cNvPr>
          <p:cNvSpPr/>
          <p:nvPr/>
        </p:nvSpPr>
        <p:spPr>
          <a:xfrm>
            <a:off x="621547" y="752033"/>
            <a:ext cx="1319968" cy="811367"/>
          </a:xfrm>
          <a:prstGeom prst="wedgeRectCallout">
            <a:avLst>
              <a:gd name="adj1" fmla="val -65294"/>
              <a:gd name="adj2" fmla="val -281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 participation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analysis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meeting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1E896B4-2D0B-4D20-988E-D58E102712A7}"/>
              </a:ext>
            </a:extLst>
          </p:cNvPr>
          <p:cNvSpPr/>
          <p:nvPr/>
        </p:nvSpPr>
        <p:spPr>
          <a:xfrm>
            <a:off x="621547" y="2045460"/>
            <a:ext cx="1509122" cy="811367"/>
          </a:xfrm>
          <a:prstGeom prst="wedgeRectCallout">
            <a:avLst>
              <a:gd name="adj1" fmla="val -65294"/>
              <a:gd name="adj2" fmla="val -281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 implement</a:t>
            </a:r>
            <a:endParaRPr lang="en-US" sz="1200" baseline="0" dirty="0">
              <a:solidFill>
                <a:prstClr val="white"/>
              </a:solidFill>
              <a:latin typeface="Calibri Light" panose="020F0302020204030204"/>
            </a:endParaRP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with functional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errors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1C31084-DA66-457F-AE30-E408AF3217C9}"/>
              </a:ext>
            </a:extLst>
          </p:cNvPr>
          <p:cNvSpPr/>
          <p:nvPr/>
        </p:nvSpPr>
        <p:spPr>
          <a:xfrm>
            <a:off x="2423674" y="1732110"/>
            <a:ext cx="1626013" cy="1180699"/>
          </a:xfrm>
          <a:prstGeom prst="wedgeRectCallout">
            <a:avLst>
              <a:gd name="adj1" fmla="val -65294"/>
              <a:gd name="adj2" fmla="val -281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only 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 review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 get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 warning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about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B51D967-BE8B-4416-93E5-A1DC2FA6D5C9}"/>
              </a:ext>
            </a:extLst>
          </p:cNvPr>
          <p:cNvSpPr/>
          <p:nvPr/>
        </p:nvSpPr>
        <p:spPr>
          <a:xfrm>
            <a:off x="4155492" y="2093699"/>
            <a:ext cx="1216734" cy="626701"/>
          </a:xfrm>
          <a:prstGeom prst="wedgeRectCallout">
            <a:avLst>
              <a:gd name="adj1" fmla="val -66821"/>
              <a:gd name="adj2" fmla="val -2183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 I have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redo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noProof="0" dirty="0">
                <a:solidFill>
                  <a:prstClr val="white"/>
                </a:solidFill>
                <a:latin typeface="Calibri Light" panose="020F0302020204030204"/>
              </a:rPr>
              <a:t>my work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FCE116D-9D1B-4EE8-B174-66EDB8072D4D}"/>
              </a:ext>
            </a:extLst>
          </p:cNvPr>
          <p:cNvSpPr/>
          <p:nvPr/>
        </p:nvSpPr>
        <p:spPr>
          <a:xfrm>
            <a:off x="5622095" y="2488305"/>
            <a:ext cx="1098625" cy="626701"/>
          </a:xfrm>
          <a:prstGeom prst="wedgeRectCallout">
            <a:avLst>
              <a:gd name="adj1" fmla="val -64578"/>
              <a:gd name="adj2" fmla="val -3825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takes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twice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time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EB643E0-0B5B-4056-8070-1037905C6E12}"/>
              </a:ext>
            </a:extLst>
          </p:cNvPr>
          <p:cNvSpPr/>
          <p:nvPr/>
        </p:nvSpPr>
        <p:spPr>
          <a:xfrm>
            <a:off x="5622095" y="2160705"/>
            <a:ext cx="1077850" cy="257369"/>
          </a:xfrm>
          <a:prstGeom prst="wedgeRectCallout">
            <a:avLst>
              <a:gd name="adj1" fmla="val -65231"/>
              <a:gd name="adj2" fmla="val 1365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frustrating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CBE1A-CE11-432E-A810-06DA5A8B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15" y="4797352"/>
            <a:ext cx="5173683" cy="1058707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7F82811-CC45-465E-9EF7-7D32AFA6A15B}"/>
              </a:ext>
            </a:extLst>
          </p:cNvPr>
          <p:cNvSpPr/>
          <p:nvPr/>
        </p:nvSpPr>
        <p:spPr>
          <a:xfrm>
            <a:off x="6819776" y="2427113"/>
            <a:ext cx="2627890" cy="811367"/>
          </a:xfrm>
          <a:prstGeom prst="wedgeRectCallout">
            <a:avLst>
              <a:gd name="adj1" fmla="val -54761"/>
              <a:gd name="adj2" fmla="val -22384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solution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divide the issue in small issues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review smaller steps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errors have less impact</a:t>
            </a:r>
          </a:p>
        </p:txBody>
      </p:sp>
    </p:spTree>
    <p:extLst>
      <p:ext uri="{BB962C8B-B14F-4D97-AF65-F5344CB8AC3E}">
        <p14:creationId xmlns:p14="http://schemas.microsoft.com/office/powerpoint/2010/main" val="373799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 Light" panose="020F0302020204030204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800" dirty="0">
                  <a:solidFill>
                    <a:schemeClr val="bg1"/>
                  </a:solidFill>
                  <a:latin typeface="+mj-lt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0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050166E-FBB5-4D1E-891E-45EBC1A06631}">
  <we:reference id="e765dd0b-6697-44aa-9025-1ce65686c598" version="3.5.0.0" store="EXCatalog" storeType="EXCatalog"/>
  <we:alternateReferences>
    <we:reference id="WA104380519" version="3.5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45443</TotalTime>
  <Words>396</Words>
  <Application>Microsoft Office PowerPoint</Application>
  <PresentationFormat>Widescreen</PresentationFormat>
  <Paragraphs>167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Tema do Office</vt:lpstr>
      <vt:lpstr>1. best practices</vt:lpstr>
      <vt:lpstr>6. using</vt:lpstr>
      <vt:lpstr>7. parameters</vt:lpstr>
      <vt:lpstr>8. indentation</vt:lpstr>
      <vt:lpstr>9. names</vt:lpstr>
      <vt:lpstr>10. processes</vt:lpstr>
      <vt:lpstr>10.1 style/architecture</vt:lpstr>
      <vt:lpstr>10.2 analysis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Martins Figueiredo</cp:lastModifiedBy>
  <cp:revision>1170</cp:revision>
  <dcterms:created xsi:type="dcterms:W3CDTF">2019-03-25T09:18:39Z</dcterms:created>
  <dcterms:modified xsi:type="dcterms:W3CDTF">2024-03-05T20:00:14Z</dcterms:modified>
</cp:coreProperties>
</file>