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8" r:id="rId2"/>
    <p:sldId id="361" r:id="rId3"/>
    <p:sldId id="365" r:id="rId4"/>
    <p:sldId id="366" r:id="rId5"/>
    <p:sldId id="363" r:id="rId6"/>
    <p:sldId id="359" r:id="rId7"/>
    <p:sldId id="367" r:id="rId8"/>
    <p:sldId id="360" r:id="rId9"/>
    <p:sldId id="362" r:id="rId10"/>
    <p:sldId id="364" r:id="rId11"/>
    <p:sldId id="355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7" d="100"/>
          <a:sy n="127" d="100"/>
        </p:scale>
        <p:origin x="112" y="912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0636E-53A0-461E-B4DA-47B90EBA88BA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D:\A1_research\B1_SE\A2_architecture\A5A4_reactive.pptx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1925498/is-there-any-way-to-develop-in-smalltalk-without-using-a-vm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file:///D:\research\B1_SE\A7_clean\_sources\clean_code.html" TargetMode="External"/><Relationship Id="rId3" Type="http://schemas.openxmlformats.org/officeDocument/2006/relationships/hyperlink" Target="https://www.simplilearn.com/tutorials/javascript-tutorial/callback-function-in-javascript" TargetMode="External"/><Relationship Id="rId7" Type="http://schemas.openxmlformats.org/officeDocument/2006/relationships/hyperlink" Target="file:///C:\Windows\explorer.exe%20F:\ides\AZ_vStudio201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en-should-one-use-arrow-functions-in-es6/?ref=gcs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allbackhell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script-promise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script-promise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ADB47C1-DC99-43AF-A022-DDFA19DE8564}"/>
              </a:ext>
            </a:extLst>
          </p:cNvPr>
          <p:cNvSpPr txBox="1"/>
          <p:nvPr/>
        </p:nvSpPr>
        <p:spPr>
          <a:xfrm>
            <a:off x="8222733" y="4159341"/>
            <a:ext cx="156850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function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receives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as parameter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005212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 async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5236C-B1C6-4042-A211-5A85F088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12" y="740050"/>
            <a:ext cx="4627338" cy="249569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1" name="Retângulo 20">
            <a:extLst>
              <a:ext uri="{FF2B5EF4-FFF2-40B4-BE49-F238E27FC236}">
                <a16:creationId xmlns:a16="http://schemas.microsoft.com/office/drawing/2014/main" id="{4379DDAB-7DE7-4466-AD89-0DE7EA5B55CB}"/>
              </a:ext>
            </a:extLst>
          </p:cNvPr>
          <p:cNvSpPr/>
          <p:nvPr/>
        </p:nvSpPr>
        <p:spPr>
          <a:xfrm>
            <a:off x="1498719" y="2201259"/>
            <a:ext cx="3394828" cy="708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33A6853-FF05-49EB-9DD7-2EE87EF02B37}"/>
              </a:ext>
            </a:extLst>
          </p:cNvPr>
          <p:cNvSpPr/>
          <p:nvPr/>
        </p:nvSpPr>
        <p:spPr>
          <a:xfrm>
            <a:off x="306432" y="74005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9E2CB-F597-44DE-B854-43B2335E99FB}"/>
              </a:ext>
            </a:extLst>
          </p:cNvPr>
          <p:cNvSpPr txBox="1"/>
          <p:nvPr/>
        </p:nvSpPr>
        <p:spPr>
          <a:xfrm>
            <a:off x="8548173" y="1395698"/>
            <a:ext cx="170591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create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</a:t>
            </a:r>
            <a:r>
              <a:rPr lang="en-US" sz="1400" b="1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function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95830681-C9CD-4192-91ED-AB917DBC90A7}"/>
              </a:ext>
            </a:extLst>
          </p:cNvPr>
          <p:cNvSpPr/>
          <p:nvPr/>
        </p:nvSpPr>
        <p:spPr>
          <a:xfrm>
            <a:off x="7597573" y="1651311"/>
            <a:ext cx="102124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solution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005C5F-6406-4ED6-8A26-6760E7639827}"/>
              </a:ext>
            </a:extLst>
          </p:cNvPr>
          <p:cNvSpPr txBox="1"/>
          <p:nvPr/>
        </p:nvSpPr>
        <p:spPr>
          <a:xfrm>
            <a:off x="8449885" y="2535738"/>
            <a:ext cx="1858201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send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9412EC-ADC3-4EE2-9D69-2F1203AA807C}"/>
              </a:ext>
            </a:extLst>
          </p:cNvPr>
          <p:cNvSpPr txBox="1"/>
          <p:nvPr/>
        </p:nvSpPr>
        <p:spPr>
          <a:xfrm>
            <a:off x="8761648" y="3001386"/>
            <a:ext cx="1632626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be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executed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6DD5C5-B418-418A-8959-68DB586BF8D1}"/>
              </a:ext>
            </a:extLst>
          </p:cNvPr>
          <p:cNvSpPr txBox="1"/>
          <p:nvPr/>
        </p:nvSpPr>
        <p:spPr>
          <a:xfrm>
            <a:off x="9395232" y="3580364"/>
            <a:ext cx="1717714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asynchronous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execution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5E1B45-FEBE-4621-B14A-05B5B34BCF29}"/>
              </a:ext>
            </a:extLst>
          </p:cNvPr>
          <p:cNvSpPr txBox="1"/>
          <p:nvPr/>
        </p:nvSpPr>
        <p:spPr>
          <a:xfrm>
            <a:off x="9378986" y="1965718"/>
            <a:ext cx="1717714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current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execution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C3C19-EB6C-423B-8B6F-1F00AE1ED751}"/>
              </a:ext>
            </a:extLst>
          </p:cNvPr>
          <p:cNvSpPr txBox="1"/>
          <p:nvPr/>
        </p:nvSpPr>
        <p:spPr>
          <a:xfrm>
            <a:off x="8941634" y="4867502"/>
            <a:ext cx="1843133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result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of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 asynchronous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operation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8E8293-8BD6-41EF-B39D-24C01B7409CC}"/>
              </a:ext>
            </a:extLst>
          </p:cNvPr>
          <p:cNvSpPr txBox="1"/>
          <p:nvPr/>
        </p:nvSpPr>
        <p:spPr>
          <a:xfrm>
            <a:off x="1200712" y="3854683"/>
            <a:ext cx="2012667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requires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execution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local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code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only when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async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code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finishes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CACDF6EA-A741-4442-9A1F-278811390056}"/>
              </a:ext>
            </a:extLst>
          </p:cNvPr>
          <p:cNvSpPr/>
          <p:nvPr/>
        </p:nvSpPr>
        <p:spPr>
          <a:xfrm>
            <a:off x="306432" y="4068089"/>
            <a:ext cx="10613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</a:t>
            </a:r>
          </a:p>
        </p:txBody>
      </p:sp>
      <p:sp>
        <p:nvSpPr>
          <p:cNvPr id="33" name="Seta para a Direita 19">
            <a:extLst>
              <a:ext uri="{FF2B5EF4-FFF2-40B4-BE49-F238E27FC236}">
                <a16:creationId xmlns:a16="http://schemas.microsoft.com/office/drawing/2014/main" id="{9365DCEE-8AE2-4EEE-965F-EAAEF3B5887B}"/>
              </a:ext>
            </a:extLst>
          </p:cNvPr>
          <p:cNvSpPr/>
          <p:nvPr/>
        </p:nvSpPr>
        <p:spPr>
          <a:xfrm flipH="1">
            <a:off x="3819690" y="731120"/>
            <a:ext cx="645470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local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Seta para a Direita 19">
            <a:extLst>
              <a:ext uri="{FF2B5EF4-FFF2-40B4-BE49-F238E27FC236}">
                <a16:creationId xmlns:a16="http://schemas.microsoft.com/office/drawing/2014/main" id="{29CB3D21-0B5E-4472-8A69-B3C18B49A0BB}"/>
              </a:ext>
            </a:extLst>
          </p:cNvPr>
          <p:cNvSpPr/>
          <p:nvPr/>
        </p:nvSpPr>
        <p:spPr>
          <a:xfrm flipH="1">
            <a:off x="4883576" y="2240645"/>
            <a:ext cx="1497948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asynchronous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tângulo 20">
            <a:extLst>
              <a:ext uri="{FF2B5EF4-FFF2-40B4-BE49-F238E27FC236}">
                <a16:creationId xmlns:a16="http://schemas.microsoft.com/office/drawing/2014/main" id="{C8E30DE6-273E-4BAB-8F50-E06BA4DDCBC4}"/>
              </a:ext>
            </a:extLst>
          </p:cNvPr>
          <p:cNvSpPr/>
          <p:nvPr/>
        </p:nvSpPr>
        <p:spPr>
          <a:xfrm>
            <a:off x="1737306" y="2318404"/>
            <a:ext cx="2844741" cy="470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6BD7F7-7CD9-41C6-9BE2-972FA19382D1}"/>
              </a:ext>
            </a:extLst>
          </p:cNvPr>
          <p:cNvCxnSpPr>
            <a:stCxn id="35" idx="3"/>
            <a:endCxn id="19" idx="1"/>
          </p:cNvCxnSpPr>
          <p:nvPr/>
        </p:nvCxnSpPr>
        <p:spPr>
          <a:xfrm>
            <a:off x="4582047" y="2553411"/>
            <a:ext cx="3867838" cy="24393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xplosion: 14 Points 35">
            <a:extLst>
              <a:ext uri="{FF2B5EF4-FFF2-40B4-BE49-F238E27FC236}">
                <a16:creationId xmlns:a16="http://schemas.microsoft.com/office/drawing/2014/main" id="{87DD79F4-19DA-4ADB-B2EE-DBB08540A4D8}"/>
              </a:ext>
            </a:extLst>
          </p:cNvPr>
          <p:cNvSpPr/>
          <p:nvPr/>
        </p:nvSpPr>
        <p:spPr>
          <a:xfrm>
            <a:off x="8560884" y="575856"/>
            <a:ext cx="1851247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call back</a:t>
            </a:r>
          </a:p>
        </p:txBody>
      </p:sp>
    </p:spTree>
    <p:extLst>
      <p:ext uri="{BB962C8B-B14F-4D97-AF65-F5344CB8AC3E}">
        <p14:creationId xmlns:p14="http://schemas.microsoft.com/office/powerpoint/2010/main" val="100991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38223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3.2 reactive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86BD4E-A128-4AB1-818A-72365C76699A}"/>
              </a:ext>
            </a:extLst>
          </p:cNvPr>
          <p:cNvGrpSpPr/>
          <p:nvPr/>
        </p:nvGrpSpPr>
        <p:grpSpPr>
          <a:xfrm>
            <a:off x="2013850" y="2125045"/>
            <a:ext cx="1316983" cy="506992"/>
            <a:chOff x="289660" y="4589445"/>
            <a:chExt cx="1316983" cy="506992"/>
          </a:xfrm>
        </p:grpSpPr>
        <p:sp>
          <p:nvSpPr>
            <p:cNvPr id="10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928E1F1B-12A5-42AF-9B36-35B0B7B95207}"/>
                </a:ext>
              </a:extLst>
            </p:cNvPr>
            <p:cNvSpPr txBox="1"/>
            <p:nvPr/>
          </p:nvSpPr>
          <p:spPr>
            <a:xfrm>
              <a:off x="870095" y="4704441"/>
              <a:ext cx="736548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pres?slideindex=1&amp;slidetitle="/>
                </a:rPr>
                <a:t>reactive</a:t>
              </a:r>
              <a:endPara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2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562F0D80-D83B-4F63-A05F-1E6C3927A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0" y="4589445"/>
              <a:ext cx="500206" cy="506992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2E4F020-140B-417E-AF41-248E7145E520}"/>
              </a:ext>
            </a:extLst>
          </p:cNvPr>
          <p:cNvSpPr txBox="1"/>
          <p:nvPr/>
        </p:nvSpPr>
        <p:spPr>
          <a:xfrm>
            <a:off x="887728" y="740050"/>
            <a:ext cx="2443105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nalyse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advantages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using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latin typeface="Calibri Light" panose="020F0302020204030204"/>
              </a:rPr>
              <a:t>an observable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instead of a call back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4C7C2A74-50F6-47C2-A054-7A400F96F291}"/>
              </a:ext>
            </a:extLst>
          </p:cNvPr>
          <p:cNvSpPr/>
          <p:nvPr/>
        </p:nvSpPr>
        <p:spPr>
          <a:xfrm>
            <a:off x="236093" y="74005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B17BADE-42F6-4172-AD59-F6B24F96B969}"/>
              </a:ext>
            </a:extLst>
          </p:cNvPr>
          <p:cNvSpPr/>
          <p:nvPr/>
        </p:nvSpPr>
        <p:spPr>
          <a:xfrm>
            <a:off x="3268271" y="480980"/>
            <a:ext cx="1233277" cy="719034"/>
          </a:xfrm>
          <a:prstGeom prst="wedgeRectCallout">
            <a:avLst>
              <a:gd name="adj1" fmla="val -61563"/>
              <a:gd name="adj2" fmla="val 76449"/>
            </a:avLst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maybe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only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events?</a:t>
            </a:r>
          </a:p>
        </p:txBody>
      </p:sp>
    </p:spTree>
    <p:extLst>
      <p:ext uri="{BB962C8B-B14F-4D97-AF65-F5344CB8AC3E}">
        <p14:creationId xmlns:p14="http://schemas.microsoft.com/office/powerpoint/2010/main" val="412180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5756541" y="1280608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ector Angulado 25"/>
          <p:cNvCxnSpPr/>
          <p:nvPr/>
        </p:nvCxnSpPr>
        <p:spPr>
          <a:xfrm>
            <a:off x="5856867" y="2044231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 Explicativo 1 23"/>
          <p:cNvSpPr/>
          <p:nvPr/>
        </p:nvSpPr>
        <p:spPr>
          <a:xfrm flipH="1">
            <a:off x="5989111" y="4338313"/>
            <a:ext cx="1682631" cy="626701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being executed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36093" y="740050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486B38-5A06-43F8-BCE1-1FE7AADF9AD3}"/>
              </a:ext>
            </a:extLst>
          </p:cNvPr>
          <p:cNvGrpSpPr/>
          <p:nvPr/>
        </p:nvGrpSpPr>
        <p:grpSpPr>
          <a:xfrm>
            <a:off x="277222" y="4589445"/>
            <a:ext cx="3983803" cy="506992"/>
            <a:chOff x="289660" y="4589445"/>
            <a:chExt cx="3983803" cy="506992"/>
          </a:xfrm>
        </p:grpSpPr>
        <p:sp>
          <p:nvSpPr>
            <p:cNvPr id="33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55C3E231-1E18-4318-9EC2-5BC3337F4504}"/>
                </a:ext>
              </a:extLst>
            </p:cNvPr>
            <p:cNvSpPr txBox="1"/>
            <p:nvPr/>
          </p:nvSpPr>
          <p:spPr>
            <a:xfrm>
              <a:off x="870095" y="4704441"/>
              <a:ext cx="3403368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d:\research\A2_se\A2_architecthure</a:t>
              </a:r>
            </a:p>
          </p:txBody>
        </p:sp>
        <p:pic>
          <p:nvPicPr>
            <p:cNvPr id="34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D3203A27-AC0E-4FC7-A117-550EFF7AE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660" y="4589445"/>
              <a:ext cx="500206" cy="506992"/>
            </a:xfrm>
            <a:prstGeom prst="rect">
              <a:avLst/>
            </a:prstGeom>
          </p:spPr>
        </p:pic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5251660" y="1258802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79316" y="1258802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825272" y="5096437"/>
            <a:ext cx="2053147" cy="83010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77222" y="5308141"/>
            <a:ext cx="495300" cy="465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3974343" y="1017049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60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75916" y="1825051"/>
            <a:ext cx="2855654" cy="246221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then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matches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zero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or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directories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962" y="369748"/>
            <a:ext cx="3744682" cy="163863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3588823" y="5967013"/>
            <a:ext cx="2022813" cy="289586"/>
            <a:chOff x="5881666" y="1590687"/>
            <a:chExt cx="2022813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8233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hlinkClick r:id="rId6"/>
                </a:rPr>
                <a:t>small talk versions and ide</a:t>
              </a:r>
              <a:endParaRPr lang="en-US" sz="1200" dirty="0"/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10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7AA47E5-8BE7-456A-BF22-F36EAF50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5" y="688105"/>
            <a:ext cx="6888480" cy="162309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37960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1.1 callback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B74BB362-C917-4CCA-B10D-562D4D2DB7EC}"/>
              </a:ext>
            </a:extLst>
          </p:cNvPr>
          <p:cNvSpPr/>
          <p:nvPr/>
        </p:nvSpPr>
        <p:spPr>
          <a:xfrm>
            <a:off x="284239" y="893358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0B48F1-9A72-488B-AF0A-F20DC0E5E3D5}"/>
              </a:ext>
            </a:extLst>
          </p:cNvPr>
          <p:cNvGrpSpPr/>
          <p:nvPr/>
        </p:nvGrpSpPr>
        <p:grpSpPr>
          <a:xfrm>
            <a:off x="5432281" y="3848109"/>
            <a:ext cx="2252812" cy="289586"/>
            <a:chOff x="5881666" y="1590687"/>
            <a:chExt cx="2252812" cy="289586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A82B1EB2-2921-491A-A4E8-1FC564EBAC99}"/>
                </a:ext>
              </a:extLst>
            </p:cNvPr>
            <p:cNvSpPr/>
            <p:nvPr/>
          </p:nvSpPr>
          <p:spPr>
            <a:xfrm>
              <a:off x="6081095" y="1603274"/>
              <a:ext cx="205338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hlinkClick r:id="rId3"/>
                </a:rPr>
                <a:t>callback-function-in-javascript</a:t>
              </a:r>
              <a:endParaRPr lang="en-US" sz="1200" dirty="0"/>
            </a:p>
          </p:txBody>
        </p:sp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8A217E2D-1678-44F9-BC6F-DE3C5D3C3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1D5A96F-4F71-490C-BB5F-837DBEF4A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465" y="2716304"/>
            <a:ext cx="6754826" cy="80530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391071-7EB9-4BB2-A0B5-A415D35DDA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59" y="4594552"/>
            <a:ext cx="4811151" cy="109264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C7B136F-963C-2D10-DA79-C4D044CEC1A3}"/>
              </a:ext>
            </a:extLst>
          </p:cNvPr>
          <p:cNvGrpSpPr/>
          <p:nvPr/>
        </p:nvGrpSpPr>
        <p:grpSpPr>
          <a:xfrm>
            <a:off x="336940" y="6020064"/>
            <a:ext cx="2001068" cy="299662"/>
            <a:chOff x="1643297" y="4045816"/>
            <a:chExt cx="2001068" cy="299662"/>
          </a:xfrm>
        </p:grpSpPr>
        <p:sp>
          <p:nvSpPr>
            <p:cNvPr id="4" name="CaixaDeTexto 17">
              <a:hlinkClick r:id="rId7" action="ppaction://program"/>
              <a:extLst>
                <a:ext uri="{FF2B5EF4-FFF2-40B4-BE49-F238E27FC236}">
                  <a16:creationId xmlns:a16="http://schemas.microsoft.com/office/drawing/2014/main" id="{2CCD3761-A4B9-B424-0530-C589BD67F1B2}"/>
                </a:ext>
              </a:extLst>
            </p:cNvPr>
            <p:cNvSpPr txBox="1"/>
            <p:nvPr/>
          </p:nvSpPr>
          <p:spPr>
            <a:xfrm>
              <a:off x="1980063" y="4103314"/>
              <a:ext cx="166430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8"/>
                </a:rPr>
                <a:t>clean code and JS callbacks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5" name="Imagem 18">
              <a:hlinkClick r:id="rId7" action="ppaction://program"/>
              <a:extLst>
                <a:ext uri="{FF2B5EF4-FFF2-40B4-BE49-F238E27FC236}">
                  <a16:creationId xmlns:a16="http://schemas.microsoft.com/office/drawing/2014/main" id="{03DABC35-34E9-FF71-217B-B07B3FF7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641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402756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2. problems</a:t>
            </a:r>
          </a:p>
        </p:txBody>
      </p:sp>
    </p:spTree>
    <p:extLst>
      <p:ext uri="{BB962C8B-B14F-4D97-AF65-F5344CB8AC3E}">
        <p14:creationId xmlns:p14="http://schemas.microsoft.com/office/powerpoint/2010/main" val="10468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239059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2.1 execution 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5236C-B1C6-4042-A211-5A85F088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212" y="740050"/>
            <a:ext cx="4627338" cy="249569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1" name="Retângulo 20">
            <a:extLst>
              <a:ext uri="{FF2B5EF4-FFF2-40B4-BE49-F238E27FC236}">
                <a16:creationId xmlns:a16="http://schemas.microsoft.com/office/drawing/2014/main" id="{4379DDAB-7DE7-4466-AD89-0DE7EA5B55CB}"/>
              </a:ext>
            </a:extLst>
          </p:cNvPr>
          <p:cNvSpPr/>
          <p:nvPr/>
        </p:nvSpPr>
        <p:spPr>
          <a:xfrm>
            <a:off x="1498719" y="2201259"/>
            <a:ext cx="3063902" cy="7080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D33A6853-FF05-49EB-9DD7-2EE87EF02B37}"/>
              </a:ext>
            </a:extLst>
          </p:cNvPr>
          <p:cNvSpPr/>
          <p:nvPr/>
        </p:nvSpPr>
        <p:spPr>
          <a:xfrm>
            <a:off x="306432" y="74005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4DFD6A-25E8-441B-AA59-2584D86A65CA}"/>
              </a:ext>
            </a:extLst>
          </p:cNvPr>
          <p:cNvSpPr txBox="1"/>
          <p:nvPr/>
        </p:nvSpPr>
        <p:spPr>
          <a:xfrm>
            <a:off x="3606276" y="5121295"/>
            <a:ext cx="1717714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local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execution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61A9BB-20B5-4825-999D-FA4595FB67F7}"/>
              </a:ext>
            </a:extLst>
          </p:cNvPr>
          <p:cNvSpPr txBox="1"/>
          <p:nvPr/>
        </p:nvSpPr>
        <p:spPr>
          <a:xfrm>
            <a:off x="850878" y="5072418"/>
            <a:ext cx="1717714" cy="738664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asynchronous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execution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27" name="Seta para a Direita 19">
            <a:extLst>
              <a:ext uri="{FF2B5EF4-FFF2-40B4-BE49-F238E27FC236}">
                <a16:creationId xmlns:a16="http://schemas.microsoft.com/office/drawing/2014/main" id="{D66DBD4C-5AB8-45DA-9538-90455A4ED9E8}"/>
              </a:ext>
            </a:extLst>
          </p:cNvPr>
          <p:cNvSpPr/>
          <p:nvPr/>
        </p:nvSpPr>
        <p:spPr>
          <a:xfrm>
            <a:off x="2502093" y="5352128"/>
            <a:ext cx="119446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180000" bIns="0" rtlCol="0" anchor="ctr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parameter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tângulo 20">
            <a:extLst>
              <a:ext uri="{FF2B5EF4-FFF2-40B4-BE49-F238E27FC236}">
                <a16:creationId xmlns:a16="http://schemas.microsoft.com/office/drawing/2014/main" id="{856EA769-194B-49EC-A9B6-1A7C8A6209ED}"/>
              </a:ext>
            </a:extLst>
          </p:cNvPr>
          <p:cNvSpPr/>
          <p:nvPr/>
        </p:nvSpPr>
        <p:spPr>
          <a:xfrm>
            <a:off x="1893886" y="763555"/>
            <a:ext cx="1385907" cy="2110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Seta para a Direita 19">
            <a:extLst>
              <a:ext uri="{FF2B5EF4-FFF2-40B4-BE49-F238E27FC236}">
                <a16:creationId xmlns:a16="http://schemas.microsoft.com/office/drawing/2014/main" id="{89AFB8EA-E82A-4E35-A570-971AB4C726FC}"/>
              </a:ext>
            </a:extLst>
          </p:cNvPr>
          <p:cNvSpPr/>
          <p:nvPr/>
        </p:nvSpPr>
        <p:spPr>
          <a:xfrm flipH="1">
            <a:off x="3297410" y="699624"/>
            <a:ext cx="645470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local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416DB6-6F10-4DEE-A493-BB3E3FA8D77B}"/>
              </a:ext>
            </a:extLst>
          </p:cNvPr>
          <p:cNvCxnSpPr>
            <a:stCxn id="28" idx="2"/>
          </p:cNvCxnSpPr>
          <p:nvPr/>
        </p:nvCxnSpPr>
        <p:spPr>
          <a:xfrm>
            <a:off x="2586840" y="974630"/>
            <a:ext cx="1447573" cy="156537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9DB2ED6-B228-4240-8A4E-FBEC39B389CF}"/>
              </a:ext>
            </a:extLst>
          </p:cNvPr>
          <p:cNvSpPr txBox="1"/>
          <p:nvPr/>
        </p:nvSpPr>
        <p:spPr>
          <a:xfrm>
            <a:off x="1242860" y="3914528"/>
            <a:ext cx="1645450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function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executed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  <a:ea typeface="+mn-ea"/>
                <a:cs typeface="+mn-cs"/>
              </a:rPr>
              <a:t>async EC</a:t>
            </a:r>
          </a:p>
        </p:txBody>
      </p:sp>
      <p:sp>
        <p:nvSpPr>
          <p:cNvPr id="12" name="Seta para a Direita 19">
            <a:extLst>
              <a:ext uri="{FF2B5EF4-FFF2-40B4-BE49-F238E27FC236}">
                <a16:creationId xmlns:a16="http://schemas.microsoft.com/office/drawing/2014/main" id="{9189D146-BB44-43EA-A432-3BFA336E1CF5}"/>
              </a:ext>
            </a:extLst>
          </p:cNvPr>
          <p:cNvSpPr/>
          <p:nvPr/>
        </p:nvSpPr>
        <p:spPr>
          <a:xfrm flipH="1">
            <a:off x="4506601" y="2232128"/>
            <a:ext cx="1497948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  <a:latin typeface="Calibri Light" panose="020F0302020204030204"/>
              </a:rPr>
              <a:t>asynchronous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CACDF6EA-A741-4442-9A1F-278811390056}"/>
              </a:ext>
            </a:extLst>
          </p:cNvPr>
          <p:cNvSpPr/>
          <p:nvPr/>
        </p:nvSpPr>
        <p:spPr>
          <a:xfrm>
            <a:off x="290377" y="4167188"/>
            <a:ext cx="10613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problem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F85A56-E585-47EF-932F-FE65E70D5B75}"/>
              </a:ext>
            </a:extLst>
          </p:cNvPr>
          <p:cNvSpPr txBox="1"/>
          <p:nvPr/>
        </p:nvSpPr>
        <p:spPr>
          <a:xfrm>
            <a:off x="2845862" y="3683696"/>
            <a:ext cx="1548565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requires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data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from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local EC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646413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99E052-4014-4CA2-8B4D-F05C4B065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02" y="777564"/>
            <a:ext cx="7981071" cy="335610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359796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2.1.1 arrow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A8DDBE-62EA-4C5A-B866-AD305D221A2F}"/>
              </a:ext>
            </a:extLst>
          </p:cNvPr>
          <p:cNvGrpSpPr/>
          <p:nvPr/>
        </p:nvGrpSpPr>
        <p:grpSpPr>
          <a:xfrm>
            <a:off x="6191658" y="4249615"/>
            <a:ext cx="2790331" cy="289586"/>
            <a:chOff x="5881666" y="1590687"/>
            <a:chExt cx="2790331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59BB76A-10A1-489D-96AD-511226CF4CAF}"/>
                </a:ext>
              </a:extLst>
            </p:cNvPr>
            <p:cNvSpPr/>
            <p:nvPr/>
          </p:nvSpPr>
          <p:spPr>
            <a:xfrm>
              <a:off x="6081095" y="1603274"/>
              <a:ext cx="25909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hlinkClick r:id="rId3"/>
                </a:rPr>
                <a:t>when-should-one-use-arrow-functions</a:t>
              </a:r>
              <a:endParaRPr lang="en-US" sz="1200" dirty="0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613C939-E52A-4F80-B325-0F86F33F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B74BB362-C917-4CCA-B10D-562D4D2DB7EC}"/>
              </a:ext>
            </a:extLst>
          </p:cNvPr>
          <p:cNvSpPr/>
          <p:nvPr/>
        </p:nvSpPr>
        <p:spPr>
          <a:xfrm>
            <a:off x="265591" y="77756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69385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956D8FB-C205-4C33-9949-E360D2EDC4A7}"/>
              </a:ext>
            </a:extLst>
          </p:cNvPr>
          <p:cNvSpPr txBox="1"/>
          <p:nvPr/>
        </p:nvSpPr>
        <p:spPr>
          <a:xfrm>
            <a:off x="1004702" y="697405"/>
            <a:ext cx="2700804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Asynchronous JavaScript,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JavaScript that uses callbacks,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hard to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get right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intuitively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809213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2.2 callback hell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A8DDBE-62EA-4C5A-B866-AD305D221A2F}"/>
              </a:ext>
            </a:extLst>
          </p:cNvPr>
          <p:cNvGrpSpPr/>
          <p:nvPr/>
        </p:nvGrpSpPr>
        <p:grpSpPr>
          <a:xfrm>
            <a:off x="1519127" y="2406654"/>
            <a:ext cx="1145842" cy="289586"/>
            <a:chOff x="5881666" y="1590687"/>
            <a:chExt cx="1145842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59BB76A-10A1-489D-96AD-511226CF4CAF}"/>
                </a:ext>
              </a:extLst>
            </p:cNvPr>
            <p:cNvSpPr/>
            <p:nvPr/>
          </p:nvSpPr>
          <p:spPr>
            <a:xfrm>
              <a:off x="6081095" y="1603274"/>
              <a:ext cx="94641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hlinkClick r:id="rId2"/>
                </a:rPr>
                <a:t>callback hell</a:t>
              </a:r>
              <a:endParaRPr lang="en-US" sz="1200" dirty="0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613C939-E52A-4F80-B325-0F86F33F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B74BB362-C917-4CCA-B10D-562D4D2DB7EC}"/>
              </a:ext>
            </a:extLst>
          </p:cNvPr>
          <p:cNvSpPr/>
          <p:nvPr/>
        </p:nvSpPr>
        <p:spPr>
          <a:xfrm>
            <a:off x="265591" y="77756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98D06EE-E682-4F95-8C81-F198CC38D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313" y="1637047"/>
            <a:ext cx="3049596" cy="182880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6" name="Texto Explicativo 1 23">
            <a:extLst>
              <a:ext uri="{FF2B5EF4-FFF2-40B4-BE49-F238E27FC236}">
                <a16:creationId xmlns:a16="http://schemas.microsoft.com/office/drawing/2014/main" id="{81C5EB9C-1C19-4324-9068-9E88E17A6F58}"/>
              </a:ext>
            </a:extLst>
          </p:cNvPr>
          <p:cNvSpPr/>
          <p:nvPr/>
        </p:nvSpPr>
        <p:spPr>
          <a:xfrm>
            <a:off x="6096000" y="1637047"/>
            <a:ext cx="1496363" cy="626701"/>
          </a:xfrm>
          <a:prstGeom prst="borderCallout1">
            <a:avLst>
              <a:gd name="adj1" fmla="val 57951"/>
              <a:gd name="adj2" fmla="val -2146"/>
              <a:gd name="adj3" fmla="val 141955"/>
              <a:gd name="adj4" fmla="val -54957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600" lvl="0" indent="-228600" algn="just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</a:rPr>
              <a:t>pyramid shape </a:t>
            </a:r>
          </a:p>
          <a:p>
            <a:pPr marL="685800" lvl="1" indent="-228600" algn="just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</a:rPr>
              <a:t>and </a:t>
            </a:r>
          </a:p>
          <a:p>
            <a:pPr marL="228600" lvl="0" indent="-228600" algn="just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</a:rPr>
              <a:t>all the }) at the end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231488-6D0B-485D-93E8-86CC25F2F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93" y="4007122"/>
            <a:ext cx="9062531" cy="2153473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47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26348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 solution</a:t>
            </a:r>
          </a:p>
        </p:txBody>
      </p:sp>
    </p:spTree>
    <p:extLst>
      <p:ext uri="{BB962C8B-B14F-4D97-AF65-F5344CB8AC3E}">
        <p14:creationId xmlns:p14="http://schemas.microsoft.com/office/powerpoint/2010/main" val="288375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252F07-669B-4B28-B3CC-2D94BC496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34" y="777564"/>
            <a:ext cx="7683608" cy="538987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498936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3.1 promises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A8DDBE-62EA-4C5A-B866-AD305D221A2F}"/>
              </a:ext>
            </a:extLst>
          </p:cNvPr>
          <p:cNvGrpSpPr/>
          <p:nvPr/>
        </p:nvGrpSpPr>
        <p:grpSpPr>
          <a:xfrm>
            <a:off x="7087301" y="1464118"/>
            <a:ext cx="1583141" cy="289586"/>
            <a:chOff x="5881666" y="1590687"/>
            <a:chExt cx="1583141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59BB76A-10A1-489D-96AD-511226CF4CAF}"/>
                </a:ext>
              </a:extLst>
            </p:cNvPr>
            <p:cNvSpPr/>
            <p:nvPr/>
          </p:nvSpPr>
          <p:spPr>
            <a:xfrm>
              <a:off x="6081095" y="1603274"/>
              <a:ext cx="13837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hlinkClick r:id="rId3"/>
                </a:rPr>
                <a:t>javascript promises</a:t>
              </a:r>
              <a:endParaRPr lang="en-US" sz="1200" dirty="0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613C939-E52A-4F80-B325-0F86F33F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B74BB362-C917-4CCA-B10D-562D4D2DB7EC}"/>
              </a:ext>
            </a:extLst>
          </p:cNvPr>
          <p:cNvSpPr/>
          <p:nvPr/>
        </p:nvSpPr>
        <p:spPr>
          <a:xfrm>
            <a:off x="265591" y="77756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90C801-658A-4A52-A63D-4041E8D28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34" y="1925045"/>
            <a:ext cx="4722002" cy="139779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5745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F7EE7FF-1886-4131-9C96-ACAB4A09E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02" y="777564"/>
            <a:ext cx="7837094" cy="45966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8046792-13A6-4CD7-9B31-0C4ACD5917B3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2674A9-C70C-42B4-9FD2-03FA146B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86" y="164775"/>
            <a:ext cx="13135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3.1.1 await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A8DDBE-62EA-4C5A-B866-AD305D221A2F}"/>
              </a:ext>
            </a:extLst>
          </p:cNvPr>
          <p:cNvGrpSpPr/>
          <p:nvPr/>
        </p:nvGrpSpPr>
        <p:grpSpPr>
          <a:xfrm>
            <a:off x="8615991" y="2500438"/>
            <a:ext cx="1583141" cy="289586"/>
            <a:chOff x="5881666" y="1590687"/>
            <a:chExt cx="1583141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59BB76A-10A1-489D-96AD-511226CF4CAF}"/>
                </a:ext>
              </a:extLst>
            </p:cNvPr>
            <p:cNvSpPr/>
            <p:nvPr/>
          </p:nvSpPr>
          <p:spPr>
            <a:xfrm>
              <a:off x="6081095" y="1603274"/>
              <a:ext cx="13837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hlinkClick r:id="rId3"/>
                </a:rPr>
                <a:t>javascript promises</a:t>
              </a:r>
              <a:endParaRPr lang="en-US" sz="1200" dirty="0"/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613C939-E52A-4F80-B325-0F86F33F8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1" name="Arrow: Right 5">
            <a:extLst>
              <a:ext uri="{FF2B5EF4-FFF2-40B4-BE49-F238E27FC236}">
                <a16:creationId xmlns:a16="http://schemas.microsoft.com/office/drawing/2014/main" id="{B74BB362-C917-4CCA-B10D-562D4D2DB7EC}"/>
              </a:ext>
            </a:extLst>
          </p:cNvPr>
          <p:cNvSpPr/>
          <p:nvPr/>
        </p:nvSpPr>
        <p:spPr>
          <a:xfrm>
            <a:off x="265591" y="777564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6ACD1C-122D-4FD7-81FF-94F2620F7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702" y="1571500"/>
            <a:ext cx="9397219" cy="79115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512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31311</TotalTime>
  <Words>202</Words>
  <Application>Microsoft Office PowerPoint</Application>
  <PresentationFormat>Widescreen</PresentationFormat>
  <Paragraphs>119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do Office</vt:lpstr>
      <vt:lpstr>1. async</vt:lpstr>
      <vt:lpstr>1.1 callback</vt:lpstr>
      <vt:lpstr>2. problems</vt:lpstr>
      <vt:lpstr>2.1 execution context</vt:lpstr>
      <vt:lpstr>2.1.1 arrow</vt:lpstr>
      <vt:lpstr>2.2 callback hell</vt:lpstr>
      <vt:lpstr>3. solution</vt:lpstr>
      <vt:lpstr>3.1 promises</vt:lpstr>
      <vt:lpstr>3.1.1 await</vt:lpstr>
      <vt:lpstr>3.2 reactive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Martins Figueiredo</cp:lastModifiedBy>
  <cp:revision>1027</cp:revision>
  <dcterms:created xsi:type="dcterms:W3CDTF">2019-03-25T09:18:39Z</dcterms:created>
  <dcterms:modified xsi:type="dcterms:W3CDTF">2024-03-05T19:48:42Z</dcterms:modified>
</cp:coreProperties>
</file>