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81" r:id="rId2"/>
    <p:sldId id="396" r:id="rId3"/>
    <p:sldId id="384" r:id="rId4"/>
    <p:sldId id="391" r:id="rId5"/>
    <p:sldId id="392" r:id="rId6"/>
    <p:sldId id="387" r:id="rId7"/>
    <p:sldId id="397" r:id="rId8"/>
    <p:sldId id="377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7" d="100"/>
          <a:sy n="127" d="100"/>
        </p:scale>
        <p:origin x="112" y="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4932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05/03/2024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ckoverflow.blog/2021/12/23/best-practices-for-writing-code-commen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jectes\v2m\Contasimple\develop\cs\Contasimple.Web\Modulos\Bancos\Remesas\Nuevo-recibo.aspx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Projectes\v2m\Contasimple\develop\cs\Contasimple.Web\Content\Templates\Banks\BankReceiptForm.htm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hyperlink" Target="https://www.masterclass.com/articles/imperative-sentence-guid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hyperlink" Target="https://en.wikipedia.org/wiki/Predicate_(grammar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10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13.svg"/><Relationship Id="rId1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522981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1. comments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A45078-39DA-BF38-E0CF-C2A3D61E6F9B}"/>
              </a:ext>
            </a:extLst>
          </p:cNvPr>
          <p:cNvGrpSpPr/>
          <p:nvPr/>
        </p:nvGrpSpPr>
        <p:grpSpPr>
          <a:xfrm>
            <a:off x="732401" y="2657150"/>
            <a:ext cx="3023407" cy="289586"/>
            <a:chOff x="5881666" y="1590687"/>
            <a:chExt cx="3023407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7229DCEA-3378-8328-7FDF-C2A589319D89}"/>
                </a:ext>
              </a:extLst>
            </p:cNvPr>
            <p:cNvSpPr/>
            <p:nvPr/>
          </p:nvSpPr>
          <p:spPr>
            <a:xfrm>
              <a:off x="6081095" y="1603274"/>
              <a:ext cx="28239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best-practices-for-writing-code-comments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7F931CAF-F925-D0ED-081D-31D607CE1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7" name="Arrow: Right 5">
            <a:extLst>
              <a:ext uri="{FF2B5EF4-FFF2-40B4-BE49-F238E27FC236}">
                <a16:creationId xmlns:a16="http://schemas.microsoft.com/office/drawing/2014/main" id="{3544051D-DFB8-471E-9F94-2E9D65F129AE}"/>
              </a:ext>
            </a:extLst>
          </p:cNvPr>
          <p:cNvSpPr/>
          <p:nvPr/>
        </p:nvSpPr>
        <p:spPr>
          <a:xfrm>
            <a:off x="304983" y="833170"/>
            <a:ext cx="220746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algorithm comments</a:t>
            </a: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6C28DC64-C67D-4545-A5A6-E0DDCF0569D4}"/>
              </a:ext>
            </a:extLst>
          </p:cNvPr>
          <p:cNvSpPr/>
          <p:nvPr/>
        </p:nvSpPr>
        <p:spPr>
          <a:xfrm>
            <a:off x="304983" y="1302207"/>
            <a:ext cx="239501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explanation comments</a:t>
            </a: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0040ABA1-0377-4877-942B-359C3B326F58}"/>
              </a:ext>
            </a:extLst>
          </p:cNvPr>
          <p:cNvSpPr/>
          <p:nvPr/>
        </p:nvSpPr>
        <p:spPr>
          <a:xfrm>
            <a:off x="304983" y="1792857"/>
            <a:ext cx="220746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structural comments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19C3EFD-237A-40D6-9D04-501105D3B480}"/>
              </a:ext>
            </a:extLst>
          </p:cNvPr>
          <p:cNvSpPr/>
          <p:nvPr/>
        </p:nvSpPr>
        <p:spPr>
          <a:xfrm>
            <a:off x="2742266" y="1312021"/>
            <a:ext cx="2120058" cy="257369"/>
          </a:xfrm>
          <a:prstGeom prst="wedgeRectCallout">
            <a:avLst>
              <a:gd name="adj1" fmla="val 30496"/>
              <a:gd name="adj2" fmla="val 40371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(/* */) multiple line character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49151ED-507E-425D-BF15-7D81B6FF636A}"/>
              </a:ext>
            </a:extLst>
          </p:cNvPr>
          <p:cNvSpPr/>
          <p:nvPr/>
        </p:nvSpPr>
        <p:spPr>
          <a:xfrm>
            <a:off x="2742266" y="1812487"/>
            <a:ext cx="1418584" cy="257369"/>
          </a:xfrm>
          <a:prstGeom prst="wedgeRectCallout">
            <a:avLst>
              <a:gd name="adj1" fmla="val 30496"/>
              <a:gd name="adj2" fmla="val 40371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regions + xml (///)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372FC00-9729-41CE-97AE-B6B5CA574181}"/>
              </a:ext>
            </a:extLst>
          </p:cNvPr>
          <p:cNvSpPr/>
          <p:nvPr/>
        </p:nvSpPr>
        <p:spPr>
          <a:xfrm>
            <a:off x="2699996" y="811555"/>
            <a:ext cx="1788879" cy="257369"/>
          </a:xfrm>
          <a:prstGeom prst="wedgeRectCallout">
            <a:avLst>
              <a:gd name="adj1" fmla="val 30496"/>
              <a:gd name="adj2" fmla="val 40371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(//) single line + &lt;index&gt;</a:t>
            </a:r>
          </a:p>
        </p:txBody>
      </p:sp>
    </p:spTree>
    <p:extLst>
      <p:ext uri="{BB962C8B-B14F-4D97-AF65-F5344CB8AC3E}">
        <p14:creationId xmlns:p14="http://schemas.microsoft.com/office/powerpoint/2010/main" val="279759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6120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553502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2. structural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8128F2C-2257-42F2-934A-0DAA6105C1FF}"/>
              </a:ext>
            </a:extLst>
          </p:cNvPr>
          <p:cNvSpPr/>
          <p:nvPr/>
        </p:nvSpPr>
        <p:spPr>
          <a:xfrm>
            <a:off x="931191" y="1537917"/>
            <a:ext cx="933516" cy="626701"/>
          </a:xfrm>
          <a:prstGeom prst="wedgeRectCallout">
            <a:avLst>
              <a:gd name="adj1" fmla="val -32179"/>
              <a:gd name="adj2" fmla="val -6836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this page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enormous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D9BEA5-02E9-296D-AEE8-F2FCCCAFC98B}"/>
              </a:ext>
            </a:extLst>
          </p:cNvPr>
          <p:cNvGrpSpPr/>
          <p:nvPr/>
        </p:nvGrpSpPr>
        <p:grpSpPr>
          <a:xfrm>
            <a:off x="265591" y="786201"/>
            <a:ext cx="6974865" cy="299662"/>
            <a:chOff x="1643297" y="4045816"/>
            <a:chExt cx="6974865" cy="299662"/>
          </a:xfrm>
        </p:grpSpPr>
        <p:sp>
          <p:nvSpPr>
            <p:cNvPr id="4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6BCB2E27-F3DA-B597-D254-1627E6D79B6D}"/>
                </a:ext>
              </a:extLst>
            </p:cNvPr>
            <p:cNvSpPr txBox="1"/>
            <p:nvPr/>
          </p:nvSpPr>
          <p:spPr>
            <a:xfrm>
              <a:off x="1980063" y="4103314"/>
              <a:ext cx="6638099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3" action="ppaction://hlinkfile"/>
                </a:rPr>
                <a:t>C:\Projectes\v2m\Contasimple\develop\cs\Contasimple.Web\Modulos\Bancos\Remesas\Nuevo-recibo.aspx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6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54A2FFC1-3E1B-A554-D487-DF5CCC9F1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676F64F-AEF8-28B7-7506-6A2C5CE6E255}"/>
              </a:ext>
            </a:extLst>
          </p:cNvPr>
          <p:cNvGrpSpPr/>
          <p:nvPr/>
        </p:nvGrpSpPr>
        <p:grpSpPr>
          <a:xfrm>
            <a:off x="265591" y="1133310"/>
            <a:ext cx="7199029" cy="299662"/>
            <a:chOff x="1643297" y="4045816"/>
            <a:chExt cx="7199029" cy="299662"/>
          </a:xfrm>
        </p:grpSpPr>
        <p:sp>
          <p:nvSpPr>
            <p:cNvPr id="9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EFD537F3-B5C9-7562-FF98-ED986F4D6F9D}"/>
                </a:ext>
              </a:extLst>
            </p:cNvPr>
            <p:cNvSpPr txBox="1"/>
            <p:nvPr/>
          </p:nvSpPr>
          <p:spPr>
            <a:xfrm>
              <a:off x="1980063" y="4103314"/>
              <a:ext cx="6862263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5" action="ppaction://hlinkfile"/>
                </a:rPr>
                <a:t>C:\Projectes\v2m\Contasimple\develop\cs\Contasimple.Web\Content\Templates\Banks\BankReceiptForm.html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10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B5241BBB-7783-9CDE-7FFF-579B353A0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0A67D4E-FF9E-7BE1-1044-86C1F1567048}"/>
              </a:ext>
            </a:extLst>
          </p:cNvPr>
          <p:cNvSpPr/>
          <p:nvPr/>
        </p:nvSpPr>
        <p:spPr>
          <a:xfrm>
            <a:off x="2028768" y="1537917"/>
            <a:ext cx="1416341" cy="811367"/>
          </a:xfrm>
          <a:prstGeom prst="wedgeRectCallout">
            <a:avLst>
              <a:gd name="adj1" fmla="val -60557"/>
              <a:gd name="adj2" fmla="val -1820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navigate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code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really hard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55EAECD7-4A80-393D-3639-B6F4273F057B}"/>
              </a:ext>
            </a:extLst>
          </p:cNvPr>
          <p:cNvSpPr/>
          <p:nvPr/>
        </p:nvSpPr>
        <p:spPr>
          <a:xfrm>
            <a:off x="3609170" y="1537917"/>
            <a:ext cx="2017338" cy="626701"/>
          </a:xfrm>
          <a:prstGeom prst="wedgeRectCallout">
            <a:avLst>
              <a:gd name="adj1" fmla="val -60557"/>
              <a:gd name="adj2" fmla="val -1820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where already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rgbClr val="FF0000"/>
                </a:solidFill>
                <a:latin typeface="Calibri Light" panose="020F0302020204030204"/>
              </a:rPr>
              <a:t>structural comments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/>
              </a:rPr>
              <a:t>so you also use then</a:t>
            </a:r>
          </a:p>
        </p:txBody>
      </p:sp>
    </p:spTree>
    <p:extLst>
      <p:ext uri="{BB962C8B-B14F-4D97-AF65-F5344CB8AC3E}">
        <p14:creationId xmlns:p14="http://schemas.microsoft.com/office/powerpoint/2010/main" val="306123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EBD6A9-CDBD-43AC-BAFE-E7C3ECAF4EA6}"/>
              </a:ext>
            </a:extLst>
          </p:cNvPr>
          <p:cNvSpPr/>
          <p:nvPr/>
        </p:nvSpPr>
        <p:spPr>
          <a:xfrm>
            <a:off x="2093493" y="7045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567480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2.1 regions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02A2611-ACB5-45B8-A2D3-5F1CA337B42C}"/>
              </a:ext>
            </a:extLst>
          </p:cNvPr>
          <p:cNvSpPr/>
          <p:nvPr/>
        </p:nvSpPr>
        <p:spPr>
          <a:xfrm>
            <a:off x="3856108" y="999918"/>
            <a:ext cx="1365173" cy="996033"/>
          </a:xfrm>
          <a:prstGeom prst="wedgeRectCallout">
            <a:avLst>
              <a:gd name="adj1" fmla="val 34166"/>
              <a:gd name="adj2" fmla="val 5113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READ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DAO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manager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controller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tests</a:t>
            </a: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14049322-7CD0-4962-93A1-FBFD4DFEA461}"/>
              </a:ext>
            </a:extLst>
          </p:cNvPr>
          <p:cNvSpPr/>
          <p:nvPr/>
        </p:nvSpPr>
        <p:spPr>
          <a:xfrm>
            <a:off x="261441" y="740052"/>
            <a:ext cx="190449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divide to conquer</a:t>
            </a: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8C61311C-A9C3-4BED-8886-A0733C031D91}"/>
              </a:ext>
            </a:extLst>
          </p:cNvPr>
          <p:cNvSpPr/>
          <p:nvPr/>
        </p:nvSpPr>
        <p:spPr>
          <a:xfrm>
            <a:off x="2313893" y="1012577"/>
            <a:ext cx="154221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crude regions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BF6C479-0103-4BD8-A8DE-20C4B7F705D6}"/>
              </a:ext>
            </a:extLst>
          </p:cNvPr>
          <p:cNvSpPr/>
          <p:nvPr/>
        </p:nvSpPr>
        <p:spPr>
          <a:xfrm>
            <a:off x="5302919" y="999918"/>
            <a:ext cx="1307144" cy="626701"/>
          </a:xfrm>
          <a:prstGeom prst="wedgeRectCallout">
            <a:avLst>
              <a:gd name="adj1" fmla="val -55431"/>
              <a:gd name="adj2" fmla="val -2636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same regions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across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multiple entities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E71810F-7AEF-4F4A-9446-3E18310BC127}"/>
              </a:ext>
            </a:extLst>
          </p:cNvPr>
          <p:cNvSpPr/>
          <p:nvPr/>
        </p:nvSpPr>
        <p:spPr>
          <a:xfrm>
            <a:off x="6749730" y="999918"/>
            <a:ext cx="2289720" cy="626701"/>
          </a:xfrm>
          <a:prstGeom prst="wedgeRectCallout">
            <a:avLst>
              <a:gd name="adj1" fmla="val -55431"/>
              <a:gd name="adj2" fmla="val -2636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allows for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work division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complexity management</a:t>
            </a:r>
          </a:p>
        </p:txBody>
      </p:sp>
    </p:spTree>
    <p:extLst>
      <p:ext uri="{BB962C8B-B14F-4D97-AF65-F5344CB8AC3E}">
        <p14:creationId xmlns:p14="http://schemas.microsoft.com/office/powerpoint/2010/main" val="57339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232132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2.2 html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B846637-127D-4D49-8289-DEF3B4419D74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BECD4-5EA1-49F8-ADCC-0BEDEBB31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48" y="785135"/>
            <a:ext cx="4101978" cy="3940629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126A39EC-EFDB-4C20-81F1-74E2A6D83656}"/>
              </a:ext>
            </a:extLst>
          </p:cNvPr>
          <p:cNvSpPr/>
          <p:nvPr/>
        </p:nvSpPr>
        <p:spPr>
          <a:xfrm>
            <a:off x="5359319" y="791944"/>
            <a:ext cx="1356837" cy="626701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collapse all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noProof="0" dirty="0">
                <a:solidFill>
                  <a:prstClr val="white"/>
                </a:solidFill>
                <a:latin typeface="Calibri Light" panose="020F0302020204030204"/>
              </a:rPr>
              <a:t>becomes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noProof="0" dirty="0">
                <a:solidFill>
                  <a:prstClr val="white"/>
                </a:solidFill>
                <a:latin typeface="Calibri Light" panose="020F0302020204030204"/>
              </a:rPr>
              <a:t>very easy</a:t>
            </a: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8A071275-6767-4EDA-B916-47F781A17CAE}"/>
              </a:ext>
            </a:extLst>
          </p:cNvPr>
          <p:cNvSpPr/>
          <p:nvPr/>
        </p:nvSpPr>
        <p:spPr>
          <a:xfrm>
            <a:off x="5410779" y="3724412"/>
            <a:ext cx="2180140" cy="811367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example: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new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advanced filter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columns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0F03867F-D8CD-465D-BEC9-7F1783EE1701}"/>
              </a:ext>
            </a:extLst>
          </p:cNvPr>
          <p:cNvSpPr/>
          <p:nvPr/>
        </p:nvSpPr>
        <p:spPr>
          <a:xfrm>
            <a:off x="7712612" y="3817436"/>
            <a:ext cx="1724245" cy="811367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translation keys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columns names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28B58C17-0BCE-4F9D-A2FE-A2F528736419}"/>
              </a:ext>
            </a:extLst>
          </p:cNvPr>
          <p:cNvSpPr/>
          <p:nvPr/>
        </p:nvSpPr>
        <p:spPr>
          <a:xfrm>
            <a:off x="9558550" y="3767956"/>
            <a:ext cx="1129083" cy="626701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find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fields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in edit form</a:t>
            </a: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6E9FF56A-080D-4A1E-B93A-60B9B0868AA4}"/>
              </a:ext>
            </a:extLst>
          </p:cNvPr>
          <p:cNvSpPr/>
          <p:nvPr/>
        </p:nvSpPr>
        <p:spPr>
          <a:xfrm>
            <a:off x="8246229" y="878551"/>
            <a:ext cx="1613318" cy="811367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 relate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the elements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with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screen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003FE463-0CA1-4C06-8B21-A2E4BD601E77}"/>
              </a:ext>
            </a:extLst>
          </p:cNvPr>
          <p:cNvSpPr/>
          <p:nvPr/>
        </p:nvSpPr>
        <p:spPr>
          <a:xfrm>
            <a:off x="6806130" y="932344"/>
            <a:ext cx="1286369" cy="442035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</a:t>
            </a:r>
            <a:r>
              <a:rPr kumimoji="0" lang="en-US" sz="1200" b="0" i="0" u="none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find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any field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7A497817-5D77-4263-9D20-FDD507650F0E}"/>
              </a:ext>
            </a:extLst>
          </p:cNvPr>
          <p:cNvSpPr/>
          <p:nvPr/>
        </p:nvSpPr>
        <p:spPr>
          <a:xfrm>
            <a:off x="9978047" y="878550"/>
            <a:ext cx="1764961" cy="811367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 create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mental model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screen</a:t>
            </a:r>
            <a:endParaRPr lang="en-US" sz="120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282AB2CE-74C6-4C20-AED4-EF87D515700B}"/>
              </a:ext>
            </a:extLst>
          </p:cNvPr>
          <p:cNvSpPr/>
          <p:nvPr/>
        </p:nvSpPr>
        <p:spPr>
          <a:xfrm>
            <a:off x="10123091" y="1754183"/>
            <a:ext cx="1406402" cy="811367"/>
          </a:xfrm>
          <a:prstGeom prst="wedgeRectCallout">
            <a:avLst>
              <a:gd name="adj1" fmla="val -21918"/>
              <a:gd name="adj2" fmla="val -54444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reasoning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about the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required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310420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A403DA6-CC7D-4B7B-BA48-486D6273A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59" b="28993"/>
          <a:stretch/>
        </p:blipFill>
        <p:spPr>
          <a:xfrm>
            <a:off x="1000552" y="740052"/>
            <a:ext cx="4101978" cy="1728000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2016321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4.2.1 expanded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B846637-127D-4D49-8289-DEF3B4419D74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126A39EC-EFDB-4C20-81F1-74E2A6D83656}"/>
              </a:ext>
            </a:extLst>
          </p:cNvPr>
          <p:cNvSpPr/>
          <p:nvPr/>
        </p:nvSpPr>
        <p:spPr>
          <a:xfrm>
            <a:off x="5210910" y="660876"/>
            <a:ext cx="1045470" cy="626701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just looking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code </a:t>
            </a: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8A071275-6767-4EDA-B916-47F781A17CAE}"/>
              </a:ext>
            </a:extLst>
          </p:cNvPr>
          <p:cNvSpPr/>
          <p:nvPr/>
        </p:nvSpPr>
        <p:spPr>
          <a:xfrm>
            <a:off x="1000552" y="2763004"/>
            <a:ext cx="2180140" cy="811367"/>
          </a:xfrm>
          <a:prstGeom prst="wedgeRectCallout">
            <a:avLst>
              <a:gd name="adj1" fmla="val -32289"/>
              <a:gd name="adj2" fmla="val -6244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example: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new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advanced filter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columns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0F03867F-D8CD-465D-BEC9-7F1783EE1701}"/>
              </a:ext>
            </a:extLst>
          </p:cNvPr>
          <p:cNvSpPr/>
          <p:nvPr/>
        </p:nvSpPr>
        <p:spPr>
          <a:xfrm>
            <a:off x="3302385" y="2904818"/>
            <a:ext cx="1724245" cy="811367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translation keys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columns names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28B58C17-0BCE-4F9D-A2FE-A2F528736419}"/>
              </a:ext>
            </a:extLst>
          </p:cNvPr>
          <p:cNvSpPr/>
          <p:nvPr/>
        </p:nvSpPr>
        <p:spPr>
          <a:xfrm>
            <a:off x="5148323" y="2855338"/>
            <a:ext cx="1129083" cy="626701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find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fields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in edit form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9CC7970-83BB-4ABA-9EE7-475708E95431}"/>
              </a:ext>
            </a:extLst>
          </p:cNvPr>
          <p:cNvSpPr/>
          <p:nvPr/>
        </p:nvSpPr>
        <p:spPr>
          <a:xfrm>
            <a:off x="6364760" y="622117"/>
            <a:ext cx="1613318" cy="811367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not easy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 relate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the elements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B935B7FC-F1D9-4406-A9FD-B64880B6E5C4}"/>
              </a:ext>
            </a:extLst>
          </p:cNvPr>
          <p:cNvSpPr/>
          <p:nvPr/>
        </p:nvSpPr>
        <p:spPr>
          <a:xfrm>
            <a:off x="8066650" y="622117"/>
            <a:ext cx="1413776" cy="442035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with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screen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74B84B8E-45F0-4CB8-B5DC-272377A0E47B}"/>
              </a:ext>
            </a:extLst>
          </p:cNvPr>
          <p:cNvSpPr/>
          <p:nvPr/>
        </p:nvSpPr>
        <p:spPr>
          <a:xfrm>
            <a:off x="8086458" y="1212466"/>
            <a:ext cx="1272775" cy="626701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have to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look for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tips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95559BD0-E3DC-4BA5-8452-EF365455CC44}"/>
              </a:ext>
            </a:extLst>
          </p:cNvPr>
          <p:cNvSpPr/>
          <p:nvPr/>
        </p:nvSpPr>
        <p:spPr>
          <a:xfrm>
            <a:off x="9467613" y="1212465"/>
            <a:ext cx="1895253" cy="442035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id: not very visible color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text: translation  confuses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91057BB-8323-42F0-90E7-B5139AE36C41}"/>
              </a:ext>
            </a:extLst>
          </p:cNvPr>
          <p:cNvSpPr/>
          <p:nvPr/>
        </p:nvSpPr>
        <p:spPr>
          <a:xfrm>
            <a:off x="8457654" y="1961715"/>
            <a:ext cx="1263991" cy="626701"/>
          </a:xfrm>
          <a:prstGeom prst="wedgeRectCallout">
            <a:avLst>
              <a:gd name="adj1" fmla="val -28086"/>
              <a:gd name="adj2" fmla="val -6532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with comments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direct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37097723-C51D-46E1-84F3-CEC91C2E5511}"/>
              </a:ext>
            </a:extLst>
          </p:cNvPr>
          <p:cNvSpPr/>
          <p:nvPr/>
        </p:nvSpPr>
        <p:spPr>
          <a:xfrm>
            <a:off x="8677979" y="2683800"/>
            <a:ext cx="1043610" cy="257369"/>
          </a:xfrm>
          <a:prstGeom prst="wedgeRectCallout">
            <a:avLst>
              <a:gd name="adj1" fmla="val -28086"/>
              <a:gd name="adj2" fmla="val -6532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color: green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A899B0A3-8083-4290-BFFE-1B5E568A7A54}"/>
              </a:ext>
            </a:extLst>
          </p:cNvPr>
          <p:cNvSpPr/>
          <p:nvPr/>
        </p:nvSpPr>
        <p:spPr>
          <a:xfrm>
            <a:off x="8677979" y="2994405"/>
            <a:ext cx="2010862" cy="442035"/>
          </a:xfrm>
          <a:prstGeom prst="wedgeRectCallout">
            <a:avLst>
              <a:gd name="adj1" fmla="val -28086"/>
              <a:gd name="adj2" fmla="val -6532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noProof="0" dirty="0">
                <a:solidFill>
                  <a:prstClr val="white"/>
                </a:solidFill>
                <a:latin typeface="Calibri Light" panose="020F0302020204030204"/>
              </a:rPr>
              <a:t>structure comments: WHAT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code: how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49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616468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3. algorithm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E0B32-2267-4BD1-86E7-F2CD1AF67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4" y="5033912"/>
            <a:ext cx="1949308" cy="1529185"/>
          </a:xfrm>
          <a:prstGeom prst="rect">
            <a:avLst/>
          </a:prstGeom>
        </p:spPr>
      </p:pic>
      <p:sp>
        <p:nvSpPr>
          <p:cNvPr id="12" name="Arrow: Right 5">
            <a:extLst>
              <a:ext uri="{FF2B5EF4-FFF2-40B4-BE49-F238E27FC236}">
                <a16:creationId xmlns:a16="http://schemas.microsoft.com/office/drawing/2014/main" id="{3B846637-127D-4D49-8289-DEF3B4419D74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40DEC5B6-09AF-4C1B-809D-ACB1898C6069}"/>
              </a:ext>
            </a:extLst>
          </p:cNvPr>
          <p:cNvSpPr/>
          <p:nvPr/>
        </p:nvSpPr>
        <p:spPr>
          <a:xfrm>
            <a:off x="261440" y="1272462"/>
            <a:ext cx="67499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how</a:t>
            </a:r>
          </a:p>
        </p:txBody>
      </p:sp>
      <p:sp>
        <p:nvSpPr>
          <p:cNvPr id="16" name="Arrow: Right 5">
            <a:extLst>
              <a:ext uri="{FF2B5EF4-FFF2-40B4-BE49-F238E27FC236}">
                <a16:creationId xmlns:a16="http://schemas.microsoft.com/office/drawing/2014/main" id="{6F0F941A-9FC9-4A96-87FF-F2CCE7ACC48D}"/>
              </a:ext>
            </a:extLst>
          </p:cNvPr>
          <p:cNvSpPr/>
          <p:nvPr/>
        </p:nvSpPr>
        <p:spPr>
          <a:xfrm>
            <a:off x="261440" y="1792686"/>
            <a:ext cx="65575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A8685481-6201-4294-A786-A57B3EF5F0DB}"/>
              </a:ext>
            </a:extLst>
          </p:cNvPr>
          <p:cNvSpPr/>
          <p:nvPr/>
        </p:nvSpPr>
        <p:spPr>
          <a:xfrm>
            <a:off x="1000552" y="740052"/>
            <a:ext cx="1588631" cy="257369"/>
          </a:xfrm>
          <a:prstGeom prst="wedgeRectCallout">
            <a:avLst>
              <a:gd name="adj1" fmla="val 30496"/>
              <a:gd name="adj2" fmla="val 40371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algorithm comments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FE2B924C-9D46-414D-BD68-10E202C40220}"/>
              </a:ext>
            </a:extLst>
          </p:cNvPr>
          <p:cNvSpPr/>
          <p:nvPr/>
        </p:nvSpPr>
        <p:spPr>
          <a:xfrm>
            <a:off x="983897" y="1292092"/>
            <a:ext cx="1679233" cy="257369"/>
          </a:xfrm>
          <a:prstGeom prst="wedgeRectCallout">
            <a:avLst>
              <a:gd name="adj1" fmla="val 30496"/>
              <a:gd name="adj2" fmla="val 40371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code explains the how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08C484ED-25D1-4F0A-94D8-C3E99259ECAA}"/>
              </a:ext>
            </a:extLst>
          </p:cNvPr>
          <p:cNvSpPr/>
          <p:nvPr/>
        </p:nvSpPr>
        <p:spPr>
          <a:xfrm>
            <a:off x="936431" y="1812316"/>
            <a:ext cx="2493815" cy="257369"/>
          </a:xfrm>
          <a:prstGeom prst="wedgeRectCallout">
            <a:avLst>
              <a:gd name="adj1" fmla="val 30496"/>
              <a:gd name="adj2" fmla="val 40371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explanation comments (see bellow)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D88E3-B8F8-4FAB-A9E5-5B9661554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079" y="4328812"/>
            <a:ext cx="2882189" cy="2159075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F035D36-22B8-4FD8-9D65-0FC9B51544DD}"/>
              </a:ext>
            </a:extLst>
          </p:cNvPr>
          <p:cNvSpPr/>
          <p:nvPr/>
        </p:nvSpPr>
        <p:spPr>
          <a:xfrm>
            <a:off x="2711655" y="657533"/>
            <a:ext cx="6136927" cy="442035"/>
          </a:xfrm>
          <a:prstGeom prst="wedgeRectCallout">
            <a:avLst>
              <a:gd name="adj1" fmla="val -53068"/>
              <a:gd name="adj2" fmla="val -1557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predicate: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part of a sentence or clause containing a verb and stating something about the subject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F85E16-574C-4FC3-A62A-C394D159A2D6}"/>
              </a:ext>
            </a:extLst>
          </p:cNvPr>
          <p:cNvGrpSpPr/>
          <p:nvPr/>
        </p:nvGrpSpPr>
        <p:grpSpPr>
          <a:xfrm>
            <a:off x="7655748" y="1115168"/>
            <a:ext cx="970794" cy="289586"/>
            <a:chOff x="5881666" y="1590687"/>
            <a:chExt cx="970794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828EAC9C-71B3-4A0A-8790-E231285B4525}"/>
                </a:ext>
              </a:extLst>
            </p:cNvPr>
            <p:cNvSpPr/>
            <p:nvPr/>
          </p:nvSpPr>
          <p:spPr>
            <a:xfrm>
              <a:off x="6081095" y="1603274"/>
              <a:ext cx="7713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4"/>
                </a:rPr>
                <a:t>predicate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CE8695F9-DC68-4481-8E16-7B7495B52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1E7BEBE-9EB8-470E-AE63-4F874CCEC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8646" y="1312163"/>
            <a:ext cx="3393308" cy="152918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AB8F556-FD32-49B5-9985-E3BE9C2D4492}"/>
              </a:ext>
            </a:extLst>
          </p:cNvPr>
          <p:cNvGrpSpPr/>
          <p:nvPr/>
        </p:nvGrpSpPr>
        <p:grpSpPr>
          <a:xfrm>
            <a:off x="5136936" y="2821277"/>
            <a:ext cx="1665408" cy="289586"/>
            <a:chOff x="5881666" y="1590687"/>
            <a:chExt cx="1665408" cy="289586"/>
          </a:xfrm>
        </p:grpSpPr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6DBF2BB0-9A5F-4102-BFBE-55BF9EC326D4}"/>
                </a:ext>
              </a:extLst>
            </p:cNvPr>
            <p:cNvSpPr/>
            <p:nvPr/>
          </p:nvSpPr>
          <p:spPr>
            <a:xfrm>
              <a:off x="6081095" y="1603274"/>
              <a:ext cx="14659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/>
                </a:rPr>
                <a:t>imperative-sentence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3ABC6129-C8E2-4512-91E8-3BD6208A1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65B5AFF2-1EFF-4A56-ABB8-11BA1CF3CB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1595" y="1792686"/>
            <a:ext cx="3389245" cy="1464614"/>
          </a:xfrm>
          <a:prstGeom prst="rect">
            <a:avLst/>
          </a:prstGeom>
        </p:spPr>
      </p:pic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40872DA5-B0D3-EF08-47BA-DF353A0F14B3}"/>
              </a:ext>
            </a:extLst>
          </p:cNvPr>
          <p:cNvSpPr/>
          <p:nvPr/>
        </p:nvSpPr>
        <p:spPr>
          <a:xfrm>
            <a:off x="241080" y="2103058"/>
            <a:ext cx="4154841" cy="1867733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justifications</a:t>
            </a:r>
          </a:p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FF0000"/>
                </a:solidFill>
                <a:latin typeface="Calibri" panose="020F0502020204030204"/>
              </a:rPr>
              <a:t>for </a:t>
            </a: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different</a:t>
            </a:r>
          </a:p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types of comments</a:t>
            </a:r>
          </a:p>
        </p:txBody>
      </p:sp>
    </p:spTree>
    <p:extLst>
      <p:ext uri="{BB962C8B-B14F-4D97-AF65-F5344CB8AC3E}">
        <p14:creationId xmlns:p14="http://schemas.microsoft.com/office/powerpoint/2010/main" val="414951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86153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4. explanations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B846637-127D-4D49-8289-DEF3B4419D74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A8685481-6201-4294-A786-A57B3EF5F0DB}"/>
              </a:ext>
            </a:extLst>
          </p:cNvPr>
          <p:cNvSpPr/>
          <p:nvPr/>
        </p:nvSpPr>
        <p:spPr>
          <a:xfrm>
            <a:off x="1000552" y="740052"/>
            <a:ext cx="1491746" cy="811367"/>
          </a:xfrm>
          <a:prstGeom prst="wedgeRectCallout">
            <a:avLst>
              <a:gd name="adj1" fmla="val 30496"/>
              <a:gd name="adj2" fmla="val 40371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this comments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contain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sensible/private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information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F035D36-22B8-4FD8-9D65-0FC9B51544DD}"/>
              </a:ext>
            </a:extLst>
          </p:cNvPr>
          <p:cNvSpPr/>
          <p:nvPr/>
        </p:nvSpPr>
        <p:spPr>
          <a:xfrm>
            <a:off x="2631269" y="740052"/>
            <a:ext cx="1548107" cy="626701"/>
          </a:xfrm>
          <a:prstGeom prst="wedgeRectCallout">
            <a:avLst>
              <a:gd name="adj1" fmla="val -63778"/>
              <a:gd name="adj2" fmla="val -2038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should be created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with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template comments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E4822C67-30C1-E745-E7E1-9F2E71C41D46}"/>
              </a:ext>
            </a:extLst>
          </p:cNvPr>
          <p:cNvSpPr/>
          <p:nvPr/>
        </p:nvSpPr>
        <p:spPr>
          <a:xfrm>
            <a:off x="4318347" y="740051"/>
            <a:ext cx="1409416" cy="626701"/>
          </a:xfrm>
          <a:prstGeom prst="wedgeRectCallout">
            <a:avLst>
              <a:gd name="adj1" fmla="val -63778"/>
              <a:gd name="adj2" fmla="val -2038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that are removed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in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runtime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E9E3D7-2E55-FDFB-3839-49EF3C22A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60" y="2256717"/>
            <a:ext cx="4179376" cy="747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9" name="Arrow: Right 5">
            <a:extLst>
              <a:ext uri="{FF2B5EF4-FFF2-40B4-BE49-F238E27FC236}">
                <a16:creationId xmlns:a16="http://schemas.microsoft.com/office/drawing/2014/main" id="{7924EB89-8D0A-ECD3-3064-568D299E2AED}"/>
              </a:ext>
            </a:extLst>
          </p:cNvPr>
          <p:cNvSpPr/>
          <p:nvPr/>
        </p:nvSpPr>
        <p:spPr>
          <a:xfrm>
            <a:off x="280044" y="2274100"/>
            <a:ext cx="130657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handlebars</a:t>
            </a:r>
          </a:p>
        </p:txBody>
      </p:sp>
      <p:sp>
        <p:nvSpPr>
          <p:cNvPr id="15" name="Arrow: Right 5">
            <a:extLst>
              <a:ext uri="{FF2B5EF4-FFF2-40B4-BE49-F238E27FC236}">
                <a16:creationId xmlns:a16="http://schemas.microsoft.com/office/drawing/2014/main" id="{8ECF9537-AB0F-A674-AB65-4DD51999702F}"/>
              </a:ext>
            </a:extLst>
          </p:cNvPr>
          <p:cNvSpPr/>
          <p:nvPr/>
        </p:nvSpPr>
        <p:spPr>
          <a:xfrm>
            <a:off x="261441" y="3235465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ASPX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06B4DBE-70E5-E6F4-FDA8-B2FF28267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48" y="3266793"/>
            <a:ext cx="4280598" cy="1223652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57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Calibri Light" panose="020F0302020204030204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800" dirty="0">
                  <a:solidFill>
                    <a:schemeClr val="bg1"/>
                  </a:solidFill>
                  <a:latin typeface="+mj-lt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10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050166E-FBB5-4D1E-891E-45EBC1A06631}">
  <we:reference id="e765dd0b-6697-44aa-9025-1ce65686c598" version="3.5.0.0" store="EXCatalog" storeType="EXCatalog"/>
  <we:alternateReferences>
    <we:reference id="WA104380519" version="3.5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45426</TotalTime>
  <Words>357</Words>
  <Application>Microsoft Office PowerPoint</Application>
  <PresentationFormat>Widescreen</PresentationFormat>
  <Paragraphs>150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Tema do Office</vt:lpstr>
      <vt:lpstr>1. comments</vt:lpstr>
      <vt:lpstr>2. structural</vt:lpstr>
      <vt:lpstr>2.1 regions</vt:lpstr>
      <vt:lpstr>2.2 html</vt:lpstr>
      <vt:lpstr>4.2.1 expanded</vt:lpstr>
      <vt:lpstr>3. algorithm</vt:lpstr>
      <vt:lpstr>4. explanations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Martins Figueiredo</cp:lastModifiedBy>
  <cp:revision>1168</cp:revision>
  <dcterms:created xsi:type="dcterms:W3CDTF">2019-03-25T09:18:39Z</dcterms:created>
  <dcterms:modified xsi:type="dcterms:W3CDTF">2024-03-05T19:58:01Z</dcterms:modified>
</cp:coreProperties>
</file>