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80" r:id="rId2"/>
    <p:sldId id="385" r:id="rId3"/>
    <p:sldId id="386" r:id="rId4"/>
    <p:sldId id="381" r:id="rId5"/>
    <p:sldId id="396" r:id="rId6"/>
    <p:sldId id="384" r:id="rId7"/>
    <p:sldId id="391" r:id="rId8"/>
    <p:sldId id="392" r:id="rId9"/>
    <p:sldId id="387" r:id="rId10"/>
    <p:sldId id="397" r:id="rId11"/>
    <p:sldId id="382" r:id="rId12"/>
    <p:sldId id="388" r:id="rId13"/>
    <p:sldId id="383" r:id="rId14"/>
    <p:sldId id="389" r:id="rId15"/>
    <p:sldId id="390" r:id="rId16"/>
    <p:sldId id="393" r:id="rId17"/>
    <p:sldId id="394" r:id="rId18"/>
    <p:sldId id="395" r:id="rId19"/>
    <p:sldId id="377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7" d="100"/>
          <a:sy n="127" d="100"/>
        </p:scale>
        <p:origin x="112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4932" y="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13395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5.png"/><Relationship Id="rId2" Type="http://schemas.openxmlformats.org/officeDocument/2006/relationships/image" Target="../media/image18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9.png"/><Relationship Id="rId15" Type="http://schemas.openxmlformats.org/officeDocument/2006/relationships/image" Target="../media/image2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21.svg"/><Relationship Id="rId14" Type="http://schemas.openxmlformats.org/officeDocument/2006/relationships/slide" Target="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ckoverflow.blog/2021/12/23/best-practices-for-writing-code-comment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Projectes\v2m\Contasimple\develop\cs\Contasimple.Web\Modulos\Bancos\Remesas\Nuevo-recibo.aspx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C:\Projectes\v2m\Contasimple\develop\cs\Contasimple.Web\Content\Templates\Banks\BankReceiptForm.html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.png"/><Relationship Id="rId7" Type="http://schemas.openxmlformats.org/officeDocument/2006/relationships/hyperlink" Target="https://www.masterclass.com/articles/imperative-sentence-gui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hyperlink" Target="https://en.wikipedia.org/wiki/Predicate_(grammar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85486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1. best practices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4691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86153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4.3 explanations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B846637-127D-4D49-8289-DEF3B4419D74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8685481-6201-4294-A786-A57B3EF5F0DB}"/>
              </a:ext>
            </a:extLst>
          </p:cNvPr>
          <p:cNvSpPr/>
          <p:nvPr/>
        </p:nvSpPr>
        <p:spPr>
          <a:xfrm>
            <a:off x="1000552" y="740052"/>
            <a:ext cx="1491746" cy="811367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this comments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contain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sensible/private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information</a:t>
            </a: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F035D36-22B8-4FD8-9D65-0FC9B51544DD}"/>
              </a:ext>
            </a:extLst>
          </p:cNvPr>
          <p:cNvSpPr/>
          <p:nvPr/>
        </p:nvSpPr>
        <p:spPr>
          <a:xfrm>
            <a:off x="2631269" y="740052"/>
            <a:ext cx="1548107" cy="626701"/>
          </a:xfrm>
          <a:prstGeom prst="wedgeRectCallout">
            <a:avLst>
              <a:gd name="adj1" fmla="val -63778"/>
              <a:gd name="adj2" fmla="val -2038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should be created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with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template comments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4822C67-30C1-E745-E7E1-9F2E71C41D46}"/>
              </a:ext>
            </a:extLst>
          </p:cNvPr>
          <p:cNvSpPr/>
          <p:nvPr/>
        </p:nvSpPr>
        <p:spPr>
          <a:xfrm>
            <a:off x="4318347" y="740051"/>
            <a:ext cx="1409416" cy="626701"/>
          </a:xfrm>
          <a:prstGeom prst="wedgeRectCallout">
            <a:avLst>
              <a:gd name="adj1" fmla="val -63778"/>
              <a:gd name="adj2" fmla="val -2038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that are removed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runtime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E9E3D7-2E55-FDFB-3839-49EF3C22A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60" y="2256717"/>
            <a:ext cx="4179376" cy="747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7924EB89-8D0A-ECD3-3064-568D299E2AED}"/>
              </a:ext>
            </a:extLst>
          </p:cNvPr>
          <p:cNvSpPr/>
          <p:nvPr/>
        </p:nvSpPr>
        <p:spPr>
          <a:xfrm>
            <a:off x="280044" y="2274100"/>
            <a:ext cx="130657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handlebars</a:t>
            </a:r>
          </a:p>
        </p:txBody>
      </p:sp>
      <p:sp>
        <p:nvSpPr>
          <p:cNvPr id="15" name="Arrow: Right 5">
            <a:extLst>
              <a:ext uri="{FF2B5EF4-FFF2-40B4-BE49-F238E27FC236}">
                <a16:creationId xmlns:a16="http://schemas.microsoft.com/office/drawing/2014/main" id="{8ECF9537-AB0F-A674-AB65-4DD51999702F}"/>
              </a:ext>
            </a:extLst>
          </p:cNvPr>
          <p:cNvSpPr/>
          <p:nvPr/>
        </p:nvSpPr>
        <p:spPr>
          <a:xfrm>
            <a:off x="261441" y="3235465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ASPX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06B4DBE-70E5-E6F4-FDA8-B2FF28267D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248" y="3266793"/>
            <a:ext cx="4280598" cy="122365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570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4306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5. variables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096E3FE-C0A5-44FE-8BAD-EDA5D8DC2D64}"/>
              </a:ext>
            </a:extLst>
          </p:cNvPr>
          <p:cNvSpPr/>
          <p:nvPr/>
        </p:nvSpPr>
        <p:spPr>
          <a:xfrm>
            <a:off x="973403" y="718555"/>
            <a:ext cx="1504634" cy="811367"/>
          </a:xfrm>
          <a:prstGeom prst="wedgeRectCallout">
            <a:avLst>
              <a:gd name="adj1" fmla="val 31951"/>
              <a:gd name="adj2" fmla="val -2600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a concept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more words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52C49BC2-B014-4534-8B7E-681EB704AA18}"/>
              </a:ext>
            </a:extLst>
          </p:cNvPr>
          <p:cNvSpPr/>
          <p:nvPr/>
        </p:nvSpPr>
        <p:spPr>
          <a:xfrm>
            <a:off x="2566675" y="703700"/>
            <a:ext cx="1232957" cy="626701"/>
          </a:xfrm>
          <a:prstGeom prst="wedgeRectCallout">
            <a:avLst>
              <a:gd name="adj1" fmla="val -58265"/>
              <a:gd name="adj2" fmla="val -2411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identifies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operation result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B1CD49FE-90D8-4C87-B8B1-3D0121918D37}"/>
              </a:ext>
            </a:extLst>
          </p:cNvPr>
          <p:cNvSpPr/>
          <p:nvPr/>
        </p:nvSpPr>
        <p:spPr>
          <a:xfrm>
            <a:off x="3888270" y="703700"/>
            <a:ext cx="1936675" cy="811367"/>
          </a:xfrm>
          <a:prstGeom prst="wedgeRectCallout">
            <a:avLst>
              <a:gd name="adj1" fmla="val -54303"/>
              <a:gd name="adj2" fmla="val -2649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describes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operation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by stating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operation result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ABEC46CC-EB3A-46F7-AB9B-E50671E79A3E}"/>
              </a:ext>
            </a:extLst>
          </p:cNvPr>
          <p:cNvSpPr/>
          <p:nvPr/>
        </p:nvSpPr>
        <p:spPr>
          <a:xfrm>
            <a:off x="5869471" y="703700"/>
            <a:ext cx="1128377" cy="626701"/>
          </a:xfrm>
          <a:prstGeom prst="wedgeRectCallout">
            <a:avLst>
              <a:gd name="adj1" fmla="val -54303"/>
              <a:gd name="adj2" fmla="val -2649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starts a group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operations</a:t>
            </a: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FFF57336-8E6E-4C69-8C5C-1C83CEEFDFE3}"/>
              </a:ext>
            </a:extLst>
          </p:cNvPr>
          <p:cNvSpPr/>
          <p:nvPr/>
        </p:nvSpPr>
        <p:spPr>
          <a:xfrm>
            <a:off x="973403" y="1628842"/>
            <a:ext cx="1871272" cy="811367"/>
          </a:xfrm>
          <a:prstGeom prst="wedgeRectCallout">
            <a:avLst>
              <a:gd name="adj1" fmla="val 5703"/>
              <a:gd name="adj2" fmla="val -67478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concept: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 entity (name)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 specific domain 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89D65EF-6726-4EFD-B085-1FBFA2ABF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324" y="3636580"/>
            <a:ext cx="3100413" cy="2432199"/>
          </a:xfrm>
          <a:prstGeom prst="rect">
            <a:avLst/>
          </a:prstGeom>
        </p:spPr>
      </p:pic>
      <p:sp>
        <p:nvSpPr>
          <p:cNvPr id="29" name="Retângulo 20">
            <a:extLst>
              <a:ext uri="{FF2B5EF4-FFF2-40B4-BE49-F238E27FC236}">
                <a16:creationId xmlns:a16="http://schemas.microsoft.com/office/drawing/2014/main" id="{D98EB9FF-99FF-4667-9717-51579DEAB1EF}"/>
              </a:ext>
            </a:extLst>
          </p:cNvPr>
          <p:cNvSpPr/>
          <p:nvPr/>
        </p:nvSpPr>
        <p:spPr>
          <a:xfrm>
            <a:off x="2635050" y="4784181"/>
            <a:ext cx="2047445" cy="444977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900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02D740A4-B84D-4497-AE65-0B3FF9B58DDA}"/>
              </a:ext>
            </a:extLst>
          </p:cNvPr>
          <p:cNvSpPr/>
          <p:nvPr/>
        </p:nvSpPr>
        <p:spPr>
          <a:xfrm>
            <a:off x="5351348" y="2283547"/>
            <a:ext cx="1839341" cy="626701"/>
          </a:xfrm>
          <a:prstGeom prst="wedgeRectCallout">
            <a:avLst>
              <a:gd name="adj1" fmla="val 25761"/>
              <a:gd name="adj2" fmla="val 22518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171450" lvl="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database connections </a:t>
            </a:r>
          </a:p>
          <a:p>
            <a:pPr marL="628650" lvl="1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need to be closed </a:t>
            </a:r>
          </a:p>
          <a:p>
            <a:pPr marL="171450" indent="-171450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after use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5B7A4739-8059-4799-B9FE-F1C9C8C75F62}"/>
              </a:ext>
            </a:extLst>
          </p:cNvPr>
          <p:cNvSpPr/>
          <p:nvPr/>
        </p:nvSpPr>
        <p:spPr>
          <a:xfrm>
            <a:off x="1828834" y="2315576"/>
            <a:ext cx="1861783" cy="626701"/>
          </a:xfrm>
          <a:prstGeom prst="wedgeRectCallout">
            <a:avLst>
              <a:gd name="adj1" fmla="val 35298"/>
              <a:gd name="adj2" fmla="val 2910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files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need to be closed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after  use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652D11-A0FD-44A4-840A-AFC0188CB140}"/>
              </a:ext>
            </a:extLst>
          </p:cNvPr>
          <p:cNvSpPr/>
          <p:nvPr/>
        </p:nvSpPr>
        <p:spPr>
          <a:xfrm>
            <a:off x="1012640" y="2063394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26B64432-4D57-4B19-9911-2FBC025A037E}"/>
              </a:ext>
            </a:extLst>
          </p:cNvPr>
          <p:cNvSpPr/>
          <p:nvPr/>
        </p:nvSpPr>
        <p:spPr>
          <a:xfrm>
            <a:off x="3473187" y="701858"/>
            <a:ext cx="2717786" cy="811367"/>
          </a:xfrm>
          <a:prstGeom prst="wedgeRectCallout">
            <a:avLst>
              <a:gd name="adj1" fmla="val 39057"/>
              <a:gd name="adj2" fmla="val -2826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these interfaces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provide a mechanism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releasing unmanaged resources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976549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6. using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7273618C-2357-4024-8B2E-FD9B16246F3A}"/>
              </a:ext>
            </a:extLst>
          </p:cNvPr>
          <p:cNvSpPr/>
          <p:nvPr/>
        </p:nvSpPr>
        <p:spPr>
          <a:xfrm>
            <a:off x="1542618" y="5106243"/>
            <a:ext cx="2074854" cy="1365365"/>
          </a:xfrm>
          <a:prstGeom prst="wedgeRectCallout">
            <a:avLst>
              <a:gd name="adj1" fmla="val 29195"/>
              <a:gd name="adj2" fmla="val 3316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`using` statement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provides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 convenient syntax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that ensures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correct use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IDisposable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 objects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096E3FE-C0A5-44FE-8BAD-EDA5D8DC2D64}"/>
              </a:ext>
            </a:extLst>
          </p:cNvPr>
          <p:cNvSpPr/>
          <p:nvPr/>
        </p:nvSpPr>
        <p:spPr>
          <a:xfrm>
            <a:off x="973403" y="718555"/>
            <a:ext cx="2408471" cy="1180699"/>
          </a:xfrm>
          <a:prstGeom prst="wedgeRectCallout">
            <a:avLst>
              <a:gd name="adj1" fmla="val 55289"/>
              <a:gd name="adj2" fmla="val -3271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`using` statement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should be used when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working with an object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implements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IDisposable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IAsyncDisposable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 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2EFD8CAD-42FE-4ED4-865F-BCCC5BBBFF60}"/>
              </a:ext>
            </a:extLst>
          </p:cNvPr>
          <p:cNvSpPr/>
          <p:nvPr/>
        </p:nvSpPr>
        <p:spPr>
          <a:xfrm>
            <a:off x="277018" y="2145048"/>
            <a:ext cx="78880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when</a:t>
            </a:r>
          </a:p>
        </p:txBody>
      </p:sp>
      <p:sp>
        <p:nvSpPr>
          <p:cNvPr id="11" name="Arrow: Right 5">
            <a:extLst>
              <a:ext uri="{FF2B5EF4-FFF2-40B4-BE49-F238E27FC236}">
                <a16:creationId xmlns:a16="http://schemas.microsoft.com/office/drawing/2014/main" id="{C89568FC-5722-4AEF-A7FE-E3D770C92A83}"/>
              </a:ext>
            </a:extLst>
          </p:cNvPr>
          <p:cNvSpPr/>
          <p:nvPr/>
        </p:nvSpPr>
        <p:spPr>
          <a:xfrm>
            <a:off x="1181095" y="2302997"/>
            <a:ext cx="64773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files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BB940F-A099-45BF-9B57-3336D0007AA1}"/>
              </a:ext>
            </a:extLst>
          </p:cNvPr>
          <p:cNvSpPr/>
          <p:nvPr/>
        </p:nvSpPr>
        <p:spPr>
          <a:xfrm>
            <a:off x="4634145" y="209561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2241ED14-07F2-4426-A983-CB1B6890B07F}"/>
              </a:ext>
            </a:extLst>
          </p:cNvPr>
          <p:cNvSpPr/>
          <p:nvPr/>
        </p:nvSpPr>
        <p:spPr>
          <a:xfrm>
            <a:off x="4815819" y="2315576"/>
            <a:ext cx="53552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DB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6F3F2FC9-C5E1-482B-82CE-36E5A3D4473E}"/>
              </a:ext>
            </a:extLst>
          </p:cNvPr>
          <p:cNvSpPr/>
          <p:nvPr/>
        </p:nvSpPr>
        <p:spPr>
          <a:xfrm>
            <a:off x="2037390" y="3029267"/>
            <a:ext cx="1823311" cy="442035"/>
          </a:xfrm>
          <a:prstGeom prst="wedgeRectCallout">
            <a:avLst>
              <a:gd name="adj1" fmla="val -40588"/>
              <a:gd name="adj2" fmla="val -7886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free up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system resources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C8B7CC59-0190-4345-8B24-E11BC7DDF13C}"/>
              </a:ext>
            </a:extLst>
          </p:cNvPr>
          <p:cNvSpPr/>
          <p:nvPr/>
        </p:nvSpPr>
        <p:spPr>
          <a:xfrm>
            <a:off x="7968810" y="2696286"/>
            <a:ext cx="3210550" cy="1365365"/>
          </a:xfrm>
          <a:prstGeom prst="wedgeRectCallout">
            <a:avLst>
              <a:gd name="adj1" fmla="val -35480"/>
              <a:gd name="adj2" fmla="val -5553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Many graphics objects in the 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System.Drawing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namespace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implement `</a:t>
            </a:r>
            <a:r>
              <a:rPr lang="en-US" sz="1200" dirty="0" err="1">
                <a:solidFill>
                  <a:prstClr val="white"/>
                </a:solidFill>
                <a:latin typeface="Calibri Light" panose="020F0302020204030204"/>
              </a:rPr>
              <a:t>IDisposable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`.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These objects often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hold unmanaged resources </a:t>
            </a:r>
          </a:p>
          <a:p>
            <a:pPr marL="228592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that need to be cleaned up </a:t>
            </a:r>
          </a:p>
          <a:p>
            <a:pPr marL="685792" lvl="1" indent="-228592" defTabSz="914369">
              <a:buFont typeface="+mj-lt"/>
              <a:buAutoNum type="arabicPeriod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when you're done with them.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7C880A-3A04-438A-A933-D38A0B99AB33}"/>
              </a:ext>
            </a:extLst>
          </p:cNvPr>
          <p:cNvSpPr/>
          <p:nvPr/>
        </p:nvSpPr>
        <p:spPr>
          <a:xfrm>
            <a:off x="7463653" y="2063394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Arrow: Right 5">
            <a:extLst>
              <a:ext uri="{FF2B5EF4-FFF2-40B4-BE49-F238E27FC236}">
                <a16:creationId xmlns:a16="http://schemas.microsoft.com/office/drawing/2014/main" id="{FB8E7C1F-E9EA-4322-B15E-41D82336E423}"/>
              </a:ext>
            </a:extLst>
          </p:cNvPr>
          <p:cNvSpPr/>
          <p:nvPr/>
        </p:nvSpPr>
        <p:spPr>
          <a:xfrm>
            <a:off x="7645327" y="2283359"/>
            <a:ext cx="183877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Graphics Objects</a:t>
            </a: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FB0C1C34-1B85-4F22-8FE2-9A69A0F038B1}"/>
              </a:ext>
            </a:extLst>
          </p:cNvPr>
          <p:cNvSpPr/>
          <p:nvPr/>
        </p:nvSpPr>
        <p:spPr>
          <a:xfrm>
            <a:off x="4927130" y="4061651"/>
            <a:ext cx="2337739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IA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no sources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0136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180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66968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7. parameters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8096E3FE-C0A5-44FE-8BAD-EDA5D8DC2D64}"/>
              </a:ext>
            </a:extLst>
          </p:cNvPr>
          <p:cNvSpPr/>
          <p:nvPr/>
        </p:nvSpPr>
        <p:spPr>
          <a:xfrm>
            <a:off x="887374" y="717649"/>
            <a:ext cx="1744379" cy="996033"/>
          </a:xfrm>
          <a:prstGeom prst="wedgeRectCallout">
            <a:avLst>
              <a:gd name="adj1" fmla="val 30649"/>
              <a:gd name="adj2" fmla="val -2714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part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instruction 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should </a:t>
            </a:r>
            <a:r>
              <a:rPr lang="en-US" sz="1200" b="1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not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be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created</a:t>
            </a: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61567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null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B5BF7B7-559B-43AD-BC9A-58D0A65D5CF8}"/>
              </a:ext>
            </a:extLst>
          </p:cNvPr>
          <p:cNvSpPr/>
          <p:nvPr/>
        </p:nvSpPr>
        <p:spPr>
          <a:xfrm>
            <a:off x="3801730" y="641132"/>
            <a:ext cx="207692" cy="180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9A443FBB-6856-415B-AFB2-84F73D3C0D77}"/>
              </a:ext>
            </a:extLst>
          </p:cNvPr>
          <p:cNvSpPr/>
          <p:nvPr/>
        </p:nvSpPr>
        <p:spPr>
          <a:xfrm>
            <a:off x="5005237" y="740052"/>
            <a:ext cx="2082164" cy="1365365"/>
          </a:xfrm>
          <a:prstGeom prst="wedgeRectCallout">
            <a:avLst>
              <a:gd name="adj1" fmla="val 30649"/>
              <a:gd name="adj2" fmla="val -2714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part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instruction 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should be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created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default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values</a:t>
            </a: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21698FC7-8166-4F92-891E-4D7AA409832A}"/>
              </a:ext>
            </a:extLst>
          </p:cNvPr>
          <p:cNvSpPr/>
          <p:nvPr/>
        </p:nvSpPr>
        <p:spPr>
          <a:xfrm>
            <a:off x="3964761" y="740052"/>
            <a:ext cx="104047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optional</a:t>
            </a:r>
          </a:p>
        </p:txBody>
      </p:sp>
      <p:sp>
        <p:nvSpPr>
          <p:cNvPr id="28" name="Speech Bubble: Rectangle 27">
            <a:extLst>
              <a:ext uri="{FF2B5EF4-FFF2-40B4-BE49-F238E27FC236}">
                <a16:creationId xmlns:a16="http://schemas.microsoft.com/office/drawing/2014/main" id="{9214B56E-C831-4EC8-835C-08EDF1BFFA77}"/>
              </a:ext>
            </a:extLst>
          </p:cNvPr>
          <p:cNvSpPr/>
          <p:nvPr/>
        </p:nvSpPr>
        <p:spPr>
          <a:xfrm>
            <a:off x="1126629" y="1752456"/>
            <a:ext cx="1481743" cy="754053"/>
          </a:xfrm>
          <a:prstGeom prst="wedgeRectCallout">
            <a:avLst>
              <a:gd name="adj1" fmla="val -37229"/>
              <a:gd name="adj2" fmla="val -70118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171450" indent="-171450" defTabSz="914369">
              <a:buFont typeface="Arial" panose="020B0604020202020204" pitchFamily="34" charset="0"/>
              <a:buChar char="•"/>
            </a:pPr>
            <a:r>
              <a:rPr lang="en-US" sz="700" kern="0" dirty="0">
                <a:solidFill>
                  <a:schemeClr val="bg1"/>
                </a:solidFill>
                <a:latin typeface="+mj-lt"/>
              </a:rPr>
              <a:t>if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the parameter type</a:t>
            </a:r>
          </a:p>
          <a:p>
            <a:pPr marL="171450" indent="-171450" defTabSz="914369">
              <a:buFont typeface="Arial" panose="020B0604020202020204" pitchFamily="34" charset="0"/>
              <a:buChar char="•"/>
            </a:pPr>
            <a:r>
              <a:rPr lang="en-US" sz="700" kern="0" dirty="0">
                <a:solidFill>
                  <a:schemeClr val="bg1"/>
                </a:solidFill>
                <a:latin typeface="+mj-lt"/>
              </a:rPr>
              <a:t>doesn’t allow for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null values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use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nullable syntax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700" dirty="0">
                <a:solidFill>
                  <a:schemeClr val="bg1"/>
                </a:solidFill>
                <a:latin typeface="+mj-lt"/>
              </a:rPr>
              <a:t>&lt;type&gt;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7580A8-A3DA-49BE-9903-FB8B062C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93" y="5960570"/>
            <a:ext cx="5330067" cy="49154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3C73D1F-C7F9-48B3-9643-6281F13D30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1514" y="4716885"/>
            <a:ext cx="4188258" cy="88367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3560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9F447-3EAE-4075-B79F-2118ED40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" y="740052"/>
            <a:ext cx="7892935" cy="134868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62018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8. indentation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63010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Luis</a:t>
            </a:r>
          </a:p>
        </p:txBody>
      </p:sp>
    </p:spTree>
    <p:extLst>
      <p:ext uri="{BB962C8B-B14F-4D97-AF65-F5344CB8AC3E}">
        <p14:creationId xmlns:p14="http://schemas.microsoft.com/office/powerpoint/2010/main" val="4178088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09F447-3EAE-4075-B79F-2118ED405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25" y="740052"/>
            <a:ext cx="7892935" cy="134868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11761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9. names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36E5ED24-3CB6-44FF-BA3E-B62C3B2F4228}"/>
              </a:ext>
            </a:extLst>
          </p:cNvPr>
          <p:cNvSpPr/>
          <p:nvPr/>
        </p:nvSpPr>
        <p:spPr>
          <a:xfrm>
            <a:off x="261441" y="740052"/>
            <a:ext cx="63010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Luis</a:t>
            </a:r>
          </a:p>
        </p:txBody>
      </p:sp>
      <p:sp>
        <p:nvSpPr>
          <p:cNvPr id="6" name="Explosion: 14 Points 5">
            <a:extLst>
              <a:ext uri="{FF2B5EF4-FFF2-40B4-BE49-F238E27FC236}">
                <a16:creationId xmlns:a16="http://schemas.microsoft.com/office/drawing/2014/main" id="{5684BA53-CC53-43E0-83F0-4A20CC9A102C}"/>
              </a:ext>
            </a:extLst>
          </p:cNvPr>
          <p:cNvSpPr/>
          <p:nvPr/>
        </p:nvSpPr>
        <p:spPr>
          <a:xfrm>
            <a:off x="2568351" y="1816932"/>
            <a:ext cx="1516480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long</a:t>
            </a:r>
          </a:p>
        </p:txBody>
      </p:sp>
    </p:spTree>
    <p:extLst>
      <p:ext uri="{BB962C8B-B14F-4D97-AF65-F5344CB8AC3E}">
        <p14:creationId xmlns:p14="http://schemas.microsoft.com/office/powerpoint/2010/main" val="294768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57427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10. processes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439121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25112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10.1 style/architecture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8128F2C-2257-42F2-934A-0DAA6105C1FF}"/>
              </a:ext>
            </a:extLst>
          </p:cNvPr>
          <p:cNvSpPr/>
          <p:nvPr/>
        </p:nvSpPr>
        <p:spPr>
          <a:xfrm>
            <a:off x="621547" y="752033"/>
            <a:ext cx="2232012" cy="626701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 onboarding process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no architecture documentation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 style guide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CA2B021-7EF9-44B8-8857-A775412B3232}"/>
              </a:ext>
            </a:extLst>
          </p:cNvPr>
          <p:cNvSpPr/>
          <p:nvPr/>
        </p:nvSpPr>
        <p:spPr>
          <a:xfrm>
            <a:off x="620016" y="1576352"/>
            <a:ext cx="3378288" cy="996033"/>
          </a:xfrm>
          <a:prstGeom prst="wedgeRectCallout">
            <a:avLst>
              <a:gd name="adj1" fmla="val -58732"/>
              <a:gd name="adj2" fmla="val -3367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when I create a new file in the project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 copy from an existent one</a:t>
            </a:r>
          </a:p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I can create the new one according to the rules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style guide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architecture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A87A985-6434-439D-9B21-F55799177B6C}"/>
              </a:ext>
            </a:extLst>
          </p:cNvPr>
          <p:cNvSpPr/>
          <p:nvPr/>
        </p:nvSpPr>
        <p:spPr>
          <a:xfrm>
            <a:off x="4288102" y="1576351"/>
            <a:ext cx="2384939" cy="996033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but the old file that I choose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outdated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so is not according to the current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style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architecture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1E896B4-2D0B-4D20-988E-D58E102712A7}"/>
              </a:ext>
            </a:extLst>
          </p:cNvPr>
          <p:cNvSpPr/>
          <p:nvPr/>
        </p:nvSpPr>
        <p:spPr>
          <a:xfrm>
            <a:off x="6787857" y="1576350"/>
            <a:ext cx="1902115" cy="996033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 create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new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aseline="0" dirty="0">
                <a:solidFill>
                  <a:prstClr val="white"/>
                </a:solidFill>
                <a:latin typeface="Calibri Light" panose="020F0302020204030204"/>
              </a:rPr>
              <a:t>file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with errors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1C31084-DA66-457F-AE30-E408AF3217C9}"/>
              </a:ext>
            </a:extLst>
          </p:cNvPr>
          <p:cNvSpPr/>
          <p:nvPr/>
        </p:nvSpPr>
        <p:spPr>
          <a:xfrm>
            <a:off x="8935311" y="1571788"/>
            <a:ext cx="1626013" cy="1180699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only 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 review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 get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 warning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about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B51D967-BE8B-4416-93E5-A1DC2FA6D5C9}"/>
              </a:ext>
            </a:extLst>
          </p:cNvPr>
          <p:cNvSpPr/>
          <p:nvPr/>
        </p:nvSpPr>
        <p:spPr>
          <a:xfrm>
            <a:off x="9008542" y="2873512"/>
            <a:ext cx="1216734" cy="626701"/>
          </a:xfrm>
          <a:prstGeom prst="wedgeRectCallout">
            <a:avLst>
              <a:gd name="adj1" fmla="val -37541"/>
              <a:gd name="adj2" fmla="val -5594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I have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redo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my 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FCE116D-9D1B-4EE8-B174-66EDB8072D4D}"/>
              </a:ext>
            </a:extLst>
          </p:cNvPr>
          <p:cNvSpPr/>
          <p:nvPr/>
        </p:nvSpPr>
        <p:spPr>
          <a:xfrm>
            <a:off x="10308890" y="3240409"/>
            <a:ext cx="1098625" cy="626701"/>
          </a:xfrm>
          <a:prstGeom prst="wedgeRectCallout">
            <a:avLst>
              <a:gd name="adj1" fmla="val -64578"/>
              <a:gd name="adj2" fmla="val -3825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takes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twice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time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EB643E0-0B5B-4056-8070-1037905C6E12}"/>
              </a:ext>
            </a:extLst>
          </p:cNvPr>
          <p:cNvSpPr/>
          <p:nvPr/>
        </p:nvSpPr>
        <p:spPr>
          <a:xfrm>
            <a:off x="10308890" y="2912809"/>
            <a:ext cx="1077850" cy="257369"/>
          </a:xfrm>
          <a:prstGeom prst="wedgeRectCallout">
            <a:avLst>
              <a:gd name="adj1" fmla="val -65231"/>
              <a:gd name="adj2" fmla="val 1365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frustrating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305755D-C258-43AC-8320-967FB8DDB13E}"/>
              </a:ext>
            </a:extLst>
          </p:cNvPr>
          <p:cNvSpPr/>
          <p:nvPr/>
        </p:nvSpPr>
        <p:spPr>
          <a:xfrm>
            <a:off x="9251986" y="3989877"/>
            <a:ext cx="2359419" cy="626701"/>
          </a:xfrm>
          <a:prstGeom prst="wedgeRectCallout">
            <a:avLst>
              <a:gd name="adj1" fmla="val 9831"/>
              <a:gd name="adj2" fmla="val -7102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not systematic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some errors are detected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some others don´t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3FFFD7-D042-4242-A0C2-2BC917D46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327" y="3773256"/>
            <a:ext cx="3800104" cy="609256"/>
          </a:xfrm>
          <a:prstGeom prst="rect">
            <a:avLst/>
          </a:prstGeom>
        </p:spPr>
      </p:pic>
      <p:sp>
        <p:nvSpPr>
          <p:cNvPr id="18" name="Explosion: 14 Points 17">
            <a:extLst>
              <a:ext uri="{FF2B5EF4-FFF2-40B4-BE49-F238E27FC236}">
                <a16:creationId xmlns:a16="http://schemas.microsoft.com/office/drawing/2014/main" id="{6032A7BE-4FB9-4A73-B88E-6EE705A71A45}"/>
              </a:ext>
            </a:extLst>
          </p:cNvPr>
          <p:cNvSpPr/>
          <p:nvPr/>
        </p:nvSpPr>
        <p:spPr>
          <a:xfrm>
            <a:off x="1572783" y="3955918"/>
            <a:ext cx="1401724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in 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clients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36377F7-4592-4B59-AEBC-2792372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788" y="4631894"/>
            <a:ext cx="3652423" cy="1425218"/>
          </a:xfrm>
          <a:prstGeom prst="rect">
            <a:avLst/>
          </a:prstGeom>
        </p:spPr>
      </p:pic>
      <p:sp>
        <p:nvSpPr>
          <p:cNvPr id="21" name="Explosion: 14 Points 20">
            <a:extLst>
              <a:ext uri="{FF2B5EF4-FFF2-40B4-BE49-F238E27FC236}">
                <a16:creationId xmlns:a16="http://schemas.microsoft.com/office/drawing/2014/main" id="{C95B77EE-FF71-4BA5-AD8D-E7AEFE4C67AF}"/>
              </a:ext>
            </a:extLst>
          </p:cNvPr>
          <p:cNvSpPr/>
          <p:nvPr/>
        </p:nvSpPr>
        <p:spPr>
          <a:xfrm>
            <a:off x="6035321" y="3867110"/>
            <a:ext cx="1401724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in 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clients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Explosion: 14 Points 21">
            <a:extLst>
              <a:ext uri="{FF2B5EF4-FFF2-40B4-BE49-F238E27FC236}">
                <a16:creationId xmlns:a16="http://schemas.microsoft.com/office/drawing/2014/main" id="{16770D89-77F9-4BFA-B168-93BD068CC22C}"/>
              </a:ext>
            </a:extLst>
          </p:cNvPr>
          <p:cNvSpPr/>
          <p:nvPr/>
        </p:nvSpPr>
        <p:spPr>
          <a:xfrm>
            <a:off x="7129158" y="4285618"/>
            <a:ext cx="1586107" cy="1245156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 in 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presets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98D9B0C6-404D-4A54-9315-8F5D983DBB12}"/>
              </a:ext>
            </a:extLst>
          </p:cNvPr>
          <p:cNvSpPr/>
          <p:nvPr/>
        </p:nvSpPr>
        <p:spPr>
          <a:xfrm>
            <a:off x="6108095" y="2629396"/>
            <a:ext cx="2010862" cy="1180699"/>
          </a:xfrm>
          <a:prstGeom prst="wedgeRectCallout">
            <a:avLst>
              <a:gd name="adj1" fmla="val -24643"/>
              <a:gd name="adj2" fmla="val -5524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solution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documentation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style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architecture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grooming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share reference files</a:t>
            </a:r>
          </a:p>
        </p:txBody>
      </p:sp>
    </p:spTree>
    <p:extLst>
      <p:ext uri="{BB962C8B-B14F-4D97-AF65-F5344CB8AC3E}">
        <p14:creationId xmlns:p14="http://schemas.microsoft.com/office/powerpoint/2010/main" val="248961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48957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10.2 analysis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8128F2C-2257-42F2-934A-0DAA6105C1FF}"/>
              </a:ext>
            </a:extLst>
          </p:cNvPr>
          <p:cNvSpPr/>
          <p:nvPr/>
        </p:nvSpPr>
        <p:spPr>
          <a:xfrm>
            <a:off x="621547" y="752033"/>
            <a:ext cx="1319968" cy="811367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 participation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analysis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meeting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F1E896B4-2D0B-4D20-988E-D58E102712A7}"/>
              </a:ext>
            </a:extLst>
          </p:cNvPr>
          <p:cNvSpPr/>
          <p:nvPr/>
        </p:nvSpPr>
        <p:spPr>
          <a:xfrm>
            <a:off x="621547" y="2045460"/>
            <a:ext cx="1509122" cy="811367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 implement</a:t>
            </a:r>
            <a:endParaRPr lang="en-US" sz="1200" baseline="0" dirty="0">
              <a:solidFill>
                <a:prstClr val="white"/>
              </a:solidFill>
              <a:latin typeface="Calibri Light" panose="020F0302020204030204"/>
            </a:endParaRP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with functional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errors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F1C31084-DA66-457F-AE30-E408AF3217C9}"/>
              </a:ext>
            </a:extLst>
          </p:cNvPr>
          <p:cNvSpPr/>
          <p:nvPr/>
        </p:nvSpPr>
        <p:spPr>
          <a:xfrm>
            <a:off x="2423674" y="1732110"/>
            <a:ext cx="1626013" cy="1180699"/>
          </a:xfrm>
          <a:prstGeom prst="wedgeRectCallout">
            <a:avLst>
              <a:gd name="adj1" fmla="val -65294"/>
              <a:gd name="adj2" fmla="val -281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only 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 review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 get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 warning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about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problems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6B51D967-BE8B-4416-93E5-A1DC2FA6D5C9}"/>
              </a:ext>
            </a:extLst>
          </p:cNvPr>
          <p:cNvSpPr/>
          <p:nvPr/>
        </p:nvSpPr>
        <p:spPr>
          <a:xfrm>
            <a:off x="4155492" y="2093699"/>
            <a:ext cx="1216734" cy="626701"/>
          </a:xfrm>
          <a:prstGeom prst="wedgeRectCallout">
            <a:avLst>
              <a:gd name="adj1" fmla="val -66821"/>
              <a:gd name="adj2" fmla="val -2183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 I have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redo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my work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FCE116D-9D1B-4EE8-B174-66EDB8072D4D}"/>
              </a:ext>
            </a:extLst>
          </p:cNvPr>
          <p:cNvSpPr/>
          <p:nvPr/>
        </p:nvSpPr>
        <p:spPr>
          <a:xfrm>
            <a:off x="5622095" y="2488305"/>
            <a:ext cx="1098625" cy="626701"/>
          </a:xfrm>
          <a:prstGeom prst="wedgeRectCallout">
            <a:avLst>
              <a:gd name="adj1" fmla="val -64578"/>
              <a:gd name="adj2" fmla="val -3825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takes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twice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time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EB643E0-0B5B-4056-8070-1037905C6E12}"/>
              </a:ext>
            </a:extLst>
          </p:cNvPr>
          <p:cNvSpPr/>
          <p:nvPr/>
        </p:nvSpPr>
        <p:spPr>
          <a:xfrm>
            <a:off x="5622095" y="2160705"/>
            <a:ext cx="1077850" cy="257369"/>
          </a:xfrm>
          <a:prstGeom prst="wedgeRectCallout">
            <a:avLst>
              <a:gd name="adj1" fmla="val -65231"/>
              <a:gd name="adj2" fmla="val 1365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frustrating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CBE1A-CE11-432E-A810-06DA5A8BC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15" y="4797352"/>
            <a:ext cx="5173683" cy="1058707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7F82811-CC45-465E-9EF7-7D32AFA6A15B}"/>
              </a:ext>
            </a:extLst>
          </p:cNvPr>
          <p:cNvSpPr/>
          <p:nvPr/>
        </p:nvSpPr>
        <p:spPr>
          <a:xfrm>
            <a:off x="6819776" y="2427113"/>
            <a:ext cx="2627890" cy="811367"/>
          </a:xfrm>
          <a:prstGeom prst="wedgeRectCallout">
            <a:avLst>
              <a:gd name="adj1" fmla="val -54761"/>
              <a:gd name="adj2" fmla="val -2238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solution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divide the issue in small issues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review smaller steps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errors have less impact</a:t>
            </a:r>
          </a:p>
        </p:txBody>
      </p:sp>
    </p:spTree>
    <p:extLst>
      <p:ext uri="{BB962C8B-B14F-4D97-AF65-F5344CB8AC3E}">
        <p14:creationId xmlns:p14="http://schemas.microsoft.com/office/powerpoint/2010/main" val="3737998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kern="0" dirty="0">
                  <a:solidFill>
                    <a:prstClr val="white"/>
                  </a:solidFill>
                  <a:latin typeface="Calibri Light" panose="020F0302020204030204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800" dirty="0">
                  <a:solidFill>
                    <a:schemeClr val="bg1"/>
                  </a:solidFill>
                  <a:latin typeface="+mj-lt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62448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2. empty lines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C365B-5A54-4FC4-B11C-B069E3BF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9" y="843210"/>
            <a:ext cx="3536570" cy="1894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A1AD2-C0E1-4B0C-B062-B93F2015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78" y="843210"/>
            <a:ext cx="3108053" cy="1996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262188-711A-4228-ADA1-6863AD2C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2054" y="3319905"/>
            <a:ext cx="3100413" cy="24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776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943674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3. one operation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C365B-5A54-4FC4-B11C-B069E3BF3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79" y="843210"/>
            <a:ext cx="3536570" cy="18941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A1AD2-C0E1-4B0C-B062-B93F2015F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6578" y="843210"/>
            <a:ext cx="3108053" cy="19960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EB2B3-8748-4BBB-98E7-E7F3B544D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4324" y="3636580"/>
            <a:ext cx="3100413" cy="24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1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52298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4. comments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A45078-39DA-BF38-E0CF-C2A3D61E6F9B}"/>
              </a:ext>
            </a:extLst>
          </p:cNvPr>
          <p:cNvGrpSpPr/>
          <p:nvPr/>
        </p:nvGrpSpPr>
        <p:grpSpPr>
          <a:xfrm>
            <a:off x="732401" y="2657150"/>
            <a:ext cx="3023407" cy="289586"/>
            <a:chOff x="5881666" y="1590687"/>
            <a:chExt cx="3023407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7229DCEA-3378-8328-7FDF-C2A589319D89}"/>
                </a:ext>
              </a:extLst>
            </p:cNvPr>
            <p:cNvSpPr/>
            <p:nvPr/>
          </p:nvSpPr>
          <p:spPr>
            <a:xfrm>
              <a:off x="6081095" y="1603274"/>
              <a:ext cx="28239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best-practices-for-writing-code-comments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7F931CAF-F925-D0ED-081D-31D607CE10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7" name="Arrow: Right 5">
            <a:extLst>
              <a:ext uri="{FF2B5EF4-FFF2-40B4-BE49-F238E27FC236}">
                <a16:creationId xmlns:a16="http://schemas.microsoft.com/office/drawing/2014/main" id="{3544051D-DFB8-471E-9F94-2E9D65F129AE}"/>
              </a:ext>
            </a:extLst>
          </p:cNvPr>
          <p:cNvSpPr/>
          <p:nvPr/>
        </p:nvSpPr>
        <p:spPr>
          <a:xfrm>
            <a:off x="304983" y="833170"/>
            <a:ext cx="22074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algorithm comments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6C28DC64-C67D-4545-A5A6-E0DDCF0569D4}"/>
              </a:ext>
            </a:extLst>
          </p:cNvPr>
          <p:cNvSpPr/>
          <p:nvPr/>
        </p:nvSpPr>
        <p:spPr>
          <a:xfrm>
            <a:off x="304983" y="1302207"/>
            <a:ext cx="239501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explanation comments</a:t>
            </a:r>
            <a:endParaRPr lang="en-US" kern="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0040ABA1-0377-4877-942B-359C3B326F58}"/>
              </a:ext>
            </a:extLst>
          </p:cNvPr>
          <p:cNvSpPr/>
          <p:nvPr/>
        </p:nvSpPr>
        <p:spPr>
          <a:xfrm>
            <a:off x="304983" y="1792857"/>
            <a:ext cx="220746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 defTabSz="914369"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structural comments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19C3EFD-237A-40D6-9D04-501105D3B480}"/>
              </a:ext>
            </a:extLst>
          </p:cNvPr>
          <p:cNvSpPr/>
          <p:nvPr/>
        </p:nvSpPr>
        <p:spPr>
          <a:xfrm>
            <a:off x="2742266" y="1312021"/>
            <a:ext cx="2120058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(/* */) multiple line character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B49151ED-507E-425D-BF15-7D81B6FF636A}"/>
              </a:ext>
            </a:extLst>
          </p:cNvPr>
          <p:cNvSpPr/>
          <p:nvPr/>
        </p:nvSpPr>
        <p:spPr>
          <a:xfrm>
            <a:off x="2742266" y="1812487"/>
            <a:ext cx="1418584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regions + xml (///)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372FC00-9729-41CE-97AE-B6B5CA574181}"/>
              </a:ext>
            </a:extLst>
          </p:cNvPr>
          <p:cNvSpPr/>
          <p:nvPr/>
        </p:nvSpPr>
        <p:spPr>
          <a:xfrm>
            <a:off x="2699996" y="811555"/>
            <a:ext cx="1788879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(//) single line + &lt;index&gt;</a:t>
            </a:r>
          </a:p>
        </p:txBody>
      </p:sp>
    </p:spTree>
    <p:extLst>
      <p:ext uri="{BB962C8B-B14F-4D97-AF65-F5344CB8AC3E}">
        <p14:creationId xmlns:p14="http://schemas.microsoft.com/office/powerpoint/2010/main" val="279759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6120000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553502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4.1 structural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8128F2C-2257-42F2-934A-0DAA6105C1FF}"/>
              </a:ext>
            </a:extLst>
          </p:cNvPr>
          <p:cNvSpPr/>
          <p:nvPr/>
        </p:nvSpPr>
        <p:spPr>
          <a:xfrm>
            <a:off x="931191" y="1537917"/>
            <a:ext cx="933516" cy="626701"/>
          </a:xfrm>
          <a:prstGeom prst="wedgeRectCallout">
            <a:avLst>
              <a:gd name="adj1" fmla="val -32179"/>
              <a:gd name="adj2" fmla="val -6836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this page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enormous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4D9BEA5-02E9-296D-AEE8-F2FCCCAFC98B}"/>
              </a:ext>
            </a:extLst>
          </p:cNvPr>
          <p:cNvGrpSpPr/>
          <p:nvPr/>
        </p:nvGrpSpPr>
        <p:grpSpPr>
          <a:xfrm>
            <a:off x="265591" y="786201"/>
            <a:ext cx="6974865" cy="299662"/>
            <a:chOff x="1643297" y="4045816"/>
            <a:chExt cx="6974865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6BCB2E27-F3DA-B597-D254-1627E6D79B6D}"/>
                </a:ext>
              </a:extLst>
            </p:cNvPr>
            <p:cNvSpPr txBox="1"/>
            <p:nvPr/>
          </p:nvSpPr>
          <p:spPr>
            <a:xfrm>
              <a:off x="1980063" y="4103314"/>
              <a:ext cx="663809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3" action="ppaction://hlinkfile"/>
                </a:rPr>
                <a:t>C:\Projectes\v2m\Contasimple\develop\cs\Contasimple.Web\Modulos\Bancos\Remesas\Nuevo-recibo.aspx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6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54A2FFC1-3E1B-A554-D487-DF5CCC9F1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676F64F-AEF8-28B7-7506-6A2C5CE6E255}"/>
              </a:ext>
            </a:extLst>
          </p:cNvPr>
          <p:cNvGrpSpPr/>
          <p:nvPr/>
        </p:nvGrpSpPr>
        <p:grpSpPr>
          <a:xfrm>
            <a:off x="265591" y="1133310"/>
            <a:ext cx="7199029" cy="299662"/>
            <a:chOff x="1643297" y="4045816"/>
            <a:chExt cx="7199029" cy="299662"/>
          </a:xfrm>
        </p:grpSpPr>
        <p:sp>
          <p:nvSpPr>
            <p:cNvPr id="9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EFD537F3-B5C9-7562-FF98-ED986F4D6F9D}"/>
                </a:ext>
              </a:extLst>
            </p:cNvPr>
            <p:cNvSpPr txBox="1"/>
            <p:nvPr/>
          </p:nvSpPr>
          <p:spPr>
            <a:xfrm>
              <a:off x="1980063" y="4103314"/>
              <a:ext cx="6862263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5" action="ppaction://hlinkfile"/>
                </a:rPr>
                <a:t>C:\Projectes\v2m\Contasimple\develop\cs\Contasimple.Web\Content\Templates\Banks\BankReceiptForm.html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0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B5241BBB-7783-9CDE-7FFF-579B353A0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20A67D4E-FF9E-7BE1-1044-86C1F1567048}"/>
              </a:ext>
            </a:extLst>
          </p:cNvPr>
          <p:cNvSpPr/>
          <p:nvPr/>
        </p:nvSpPr>
        <p:spPr>
          <a:xfrm>
            <a:off x="2028768" y="1537917"/>
            <a:ext cx="1416341" cy="811367"/>
          </a:xfrm>
          <a:prstGeom prst="wedgeRectCallout">
            <a:avLst>
              <a:gd name="adj1" fmla="val -60557"/>
              <a:gd name="adj2" fmla="val -1820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navigate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code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really hard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55EAECD7-4A80-393D-3639-B6F4273F057B}"/>
              </a:ext>
            </a:extLst>
          </p:cNvPr>
          <p:cNvSpPr/>
          <p:nvPr/>
        </p:nvSpPr>
        <p:spPr>
          <a:xfrm>
            <a:off x="3609170" y="1537917"/>
            <a:ext cx="2017338" cy="626701"/>
          </a:xfrm>
          <a:prstGeom prst="wedgeRectCallout">
            <a:avLst>
              <a:gd name="adj1" fmla="val -60557"/>
              <a:gd name="adj2" fmla="val -1820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there where already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b="1" dirty="0">
                <a:solidFill>
                  <a:srgbClr val="FF0000"/>
                </a:solidFill>
                <a:latin typeface="Calibri Light" panose="020F0302020204030204"/>
              </a:rPr>
              <a:t>structural comments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schemeClr val="bg1"/>
                </a:solidFill>
                <a:latin typeface="Calibri Light" panose="020F0302020204030204"/>
              </a:rPr>
              <a:t>so you also use then</a:t>
            </a:r>
          </a:p>
        </p:txBody>
      </p:sp>
    </p:spTree>
    <p:extLst>
      <p:ext uri="{BB962C8B-B14F-4D97-AF65-F5344CB8AC3E}">
        <p14:creationId xmlns:p14="http://schemas.microsoft.com/office/powerpoint/2010/main" val="3061233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8EBD6A9-CDBD-43AC-BAFE-E7C3ECAF4EA6}"/>
              </a:ext>
            </a:extLst>
          </p:cNvPr>
          <p:cNvSpPr/>
          <p:nvPr/>
        </p:nvSpPr>
        <p:spPr>
          <a:xfrm>
            <a:off x="2093493" y="7045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56748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4.1.1 regions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A02A2611-ACB5-45B8-A2D3-5F1CA337B42C}"/>
              </a:ext>
            </a:extLst>
          </p:cNvPr>
          <p:cNvSpPr/>
          <p:nvPr/>
        </p:nvSpPr>
        <p:spPr>
          <a:xfrm>
            <a:off x="3856108" y="999918"/>
            <a:ext cx="1365173" cy="996033"/>
          </a:xfrm>
          <a:prstGeom prst="wedgeRectCallout">
            <a:avLst>
              <a:gd name="adj1" fmla="val 34166"/>
              <a:gd name="adj2" fmla="val 51137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READ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DAO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manager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controller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tests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14049322-7CD0-4962-93A1-FBFD4DFEA461}"/>
              </a:ext>
            </a:extLst>
          </p:cNvPr>
          <p:cNvSpPr/>
          <p:nvPr/>
        </p:nvSpPr>
        <p:spPr>
          <a:xfrm>
            <a:off x="261441" y="740052"/>
            <a:ext cx="190449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divide to conquer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8C61311C-A9C3-4BED-8886-A0733C031D91}"/>
              </a:ext>
            </a:extLst>
          </p:cNvPr>
          <p:cNvSpPr/>
          <p:nvPr/>
        </p:nvSpPr>
        <p:spPr>
          <a:xfrm>
            <a:off x="2313893" y="1012577"/>
            <a:ext cx="154221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crude regions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1BF6C479-0103-4BD8-A8DE-20C4B7F705D6}"/>
              </a:ext>
            </a:extLst>
          </p:cNvPr>
          <p:cNvSpPr/>
          <p:nvPr/>
        </p:nvSpPr>
        <p:spPr>
          <a:xfrm>
            <a:off x="5302919" y="999918"/>
            <a:ext cx="1307144" cy="626701"/>
          </a:xfrm>
          <a:prstGeom prst="wedgeRectCallout">
            <a:avLst>
              <a:gd name="adj1" fmla="val -55431"/>
              <a:gd name="adj2" fmla="val -2636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same regions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across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multiple entities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7E71810F-7AEF-4F4A-9446-3E18310BC127}"/>
              </a:ext>
            </a:extLst>
          </p:cNvPr>
          <p:cNvSpPr/>
          <p:nvPr/>
        </p:nvSpPr>
        <p:spPr>
          <a:xfrm>
            <a:off x="6749730" y="999918"/>
            <a:ext cx="2289720" cy="626701"/>
          </a:xfrm>
          <a:prstGeom prst="wedgeRectCallout">
            <a:avLst>
              <a:gd name="adj1" fmla="val -55431"/>
              <a:gd name="adj2" fmla="val -2636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allows for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work division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complexity management</a:t>
            </a:r>
          </a:p>
        </p:txBody>
      </p:sp>
    </p:spTree>
    <p:extLst>
      <p:ext uri="{BB962C8B-B14F-4D97-AF65-F5344CB8AC3E}">
        <p14:creationId xmlns:p14="http://schemas.microsoft.com/office/powerpoint/2010/main" val="57339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232132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4.1.2 html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B846637-127D-4D49-8289-DEF3B4419D74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BECD4-5EA1-49F8-ADCC-0BEDEBB31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248" y="785135"/>
            <a:ext cx="4101978" cy="394062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126A39EC-EFDB-4C20-81F1-74E2A6D83656}"/>
              </a:ext>
            </a:extLst>
          </p:cNvPr>
          <p:cNvSpPr/>
          <p:nvPr/>
        </p:nvSpPr>
        <p:spPr>
          <a:xfrm>
            <a:off x="5359319" y="791944"/>
            <a:ext cx="1356837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collapse all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becomes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very easy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8A071275-6767-4EDA-B916-47F781A17CAE}"/>
              </a:ext>
            </a:extLst>
          </p:cNvPr>
          <p:cNvSpPr/>
          <p:nvPr/>
        </p:nvSpPr>
        <p:spPr>
          <a:xfrm>
            <a:off x="5410779" y="3724412"/>
            <a:ext cx="2180140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example: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new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advanced filter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columns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F03867F-D8CD-465D-BEC9-7F1783EE1701}"/>
              </a:ext>
            </a:extLst>
          </p:cNvPr>
          <p:cNvSpPr/>
          <p:nvPr/>
        </p:nvSpPr>
        <p:spPr>
          <a:xfrm>
            <a:off x="7712612" y="3817436"/>
            <a:ext cx="1724245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translation keys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columns names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28B58C17-0BCE-4F9D-A2FE-A2F528736419}"/>
              </a:ext>
            </a:extLst>
          </p:cNvPr>
          <p:cNvSpPr/>
          <p:nvPr/>
        </p:nvSpPr>
        <p:spPr>
          <a:xfrm>
            <a:off x="9558550" y="3767956"/>
            <a:ext cx="1129083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find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fields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 edit form</a:t>
            </a:r>
          </a:p>
        </p:txBody>
      </p:sp>
      <p:sp>
        <p:nvSpPr>
          <p:cNvPr id="36" name="Speech Bubble: Rectangle 35">
            <a:extLst>
              <a:ext uri="{FF2B5EF4-FFF2-40B4-BE49-F238E27FC236}">
                <a16:creationId xmlns:a16="http://schemas.microsoft.com/office/drawing/2014/main" id="{6E9FF56A-080D-4A1E-B93A-60B9B0868AA4}"/>
              </a:ext>
            </a:extLst>
          </p:cNvPr>
          <p:cNvSpPr/>
          <p:nvPr/>
        </p:nvSpPr>
        <p:spPr>
          <a:xfrm>
            <a:off x="8246229" y="878551"/>
            <a:ext cx="1613318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relate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the elements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screen</a:t>
            </a: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003FE463-0CA1-4C06-8B21-A2E4BD601E77}"/>
              </a:ext>
            </a:extLst>
          </p:cNvPr>
          <p:cNvSpPr/>
          <p:nvPr/>
        </p:nvSpPr>
        <p:spPr>
          <a:xfrm>
            <a:off x="6806130" y="932344"/>
            <a:ext cx="1286369" cy="442035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</a:t>
            </a:r>
            <a:r>
              <a:rPr kumimoji="0" lang="en-US" sz="12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find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any field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7A497817-5D77-4263-9D20-FDD507650F0E}"/>
              </a:ext>
            </a:extLst>
          </p:cNvPr>
          <p:cNvSpPr/>
          <p:nvPr/>
        </p:nvSpPr>
        <p:spPr>
          <a:xfrm>
            <a:off x="9978047" y="878550"/>
            <a:ext cx="1764961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create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mental model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screen</a:t>
            </a:r>
            <a:endParaRPr lang="en-US" sz="120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40" name="Speech Bubble: Rectangle 39">
            <a:extLst>
              <a:ext uri="{FF2B5EF4-FFF2-40B4-BE49-F238E27FC236}">
                <a16:creationId xmlns:a16="http://schemas.microsoft.com/office/drawing/2014/main" id="{282AB2CE-74C6-4C20-AED4-EF87D515700B}"/>
              </a:ext>
            </a:extLst>
          </p:cNvPr>
          <p:cNvSpPr/>
          <p:nvPr/>
        </p:nvSpPr>
        <p:spPr>
          <a:xfrm>
            <a:off x="10123091" y="1754183"/>
            <a:ext cx="1406402" cy="811367"/>
          </a:xfrm>
          <a:prstGeom prst="wedgeRectCallout">
            <a:avLst>
              <a:gd name="adj1" fmla="val -21918"/>
              <a:gd name="adj2" fmla="val -54444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reasoning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about the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required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changes</a:t>
            </a:r>
          </a:p>
        </p:txBody>
      </p:sp>
    </p:spTree>
    <p:extLst>
      <p:ext uri="{BB962C8B-B14F-4D97-AF65-F5344CB8AC3E}">
        <p14:creationId xmlns:p14="http://schemas.microsoft.com/office/powerpoint/2010/main" val="310420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A403DA6-CC7D-4B7B-BA48-486D6273A1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159" b="28993"/>
          <a:stretch/>
        </p:blipFill>
        <p:spPr>
          <a:xfrm>
            <a:off x="1000552" y="740052"/>
            <a:ext cx="4101978" cy="1728000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201632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4.1.2.1 expanded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3B846637-127D-4D49-8289-DEF3B4419D74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30" name="Speech Bubble: Rectangle 29">
            <a:extLst>
              <a:ext uri="{FF2B5EF4-FFF2-40B4-BE49-F238E27FC236}">
                <a16:creationId xmlns:a16="http://schemas.microsoft.com/office/drawing/2014/main" id="{126A39EC-EFDB-4C20-81F1-74E2A6D83656}"/>
              </a:ext>
            </a:extLst>
          </p:cNvPr>
          <p:cNvSpPr/>
          <p:nvPr/>
        </p:nvSpPr>
        <p:spPr>
          <a:xfrm>
            <a:off x="5210910" y="660876"/>
            <a:ext cx="1045470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just looking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 code </a:t>
            </a:r>
          </a:p>
        </p:txBody>
      </p:sp>
      <p:sp>
        <p:nvSpPr>
          <p:cNvPr id="31" name="Speech Bubble: Rectangle 30">
            <a:extLst>
              <a:ext uri="{FF2B5EF4-FFF2-40B4-BE49-F238E27FC236}">
                <a16:creationId xmlns:a16="http://schemas.microsoft.com/office/drawing/2014/main" id="{8A071275-6767-4EDA-B916-47F781A17CAE}"/>
              </a:ext>
            </a:extLst>
          </p:cNvPr>
          <p:cNvSpPr/>
          <p:nvPr/>
        </p:nvSpPr>
        <p:spPr>
          <a:xfrm>
            <a:off x="1000552" y="2763004"/>
            <a:ext cx="2180140" cy="811367"/>
          </a:xfrm>
          <a:prstGeom prst="wedgeRectCallout">
            <a:avLst>
              <a:gd name="adj1" fmla="val -32289"/>
              <a:gd name="adj2" fmla="val -6244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example: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new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advanced filter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columns</a:t>
            </a:r>
          </a:p>
        </p:txBody>
      </p:sp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0F03867F-D8CD-465D-BEC9-7F1783EE1701}"/>
              </a:ext>
            </a:extLst>
          </p:cNvPr>
          <p:cNvSpPr/>
          <p:nvPr/>
        </p:nvSpPr>
        <p:spPr>
          <a:xfrm>
            <a:off x="3302385" y="2904818"/>
            <a:ext cx="1724245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translation keys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for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columns names</a:t>
            </a:r>
          </a:p>
        </p:txBody>
      </p:sp>
      <p:sp>
        <p:nvSpPr>
          <p:cNvPr id="34" name="Speech Bubble: Rectangle 33">
            <a:extLst>
              <a:ext uri="{FF2B5EF4-FFF2-40B4-BE49-F238E27FC236}">
                <a16:creationId xmlns:a16="http://schemas.microsoft.com/office/drawing/2014/main" id="{28B58C17-0BCE-4F9D-A2FE-A2F528736419}"/>
              </a:ext>
            </a:extLst>
          </p:cNvPr>
          <p:cNvSpPr/>
          <p:nvPr/>
        </p:nvSpPr>
        <p:spPr>
          <a:xfrm>
            <a:off x="5148323" y="2855338"/>
            <a:ext cx="1129083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find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fields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 edit form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A9CC7970-83BB-4ABA-9EE7-475708E95431}"/>
              </a:ext>
            </a:extLst>
          </p:cNvPr>
          <p:cNvSpPr/>
          <p:nvPr/>
        </p:nvSpPr>
        <p:spPr>
          <a:xfrm>
            <a:off x="6364760" y="622117"/>
            <a:ext cx="1613318" cy="811367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not easy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 relate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the elements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B935B7FC-F1D9-4406-A9FD-B64880B6E5C4}"/>
              </a:ext>
            </a:extLst>
          </p:cNvPr>
          <p:cNvSpPr/>
          <p:nvPr/>
        </p:nvSpPr>
        <p:spPr>
          <a:xfrm>
            <a:off x="8066650" y="622117"/>
            <a:ext cx="1413776" cy="442035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screen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74B84B8E-45F0-4CB8-B5DC-272377A0E47B}"/>
              </a:ext>
            </a:extLst>
          </p:cNvPr>
          <p:cNvSpPr/>
          <p:nvPr/>
        </p:nvSpPr>
        <p:spPr>
          <a:xfrm>
            <a:off x="8086458" y="1212466"/>
            <a:ext cx="1272775" cy="626701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have to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look for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tips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95559BD0-E3DC-4BA5-8452-EF365455CC44}"/>
              </a:ext>
            </a:extLst>
          </p:cNvPr>
          <p:cNvSpPr/>
          <p:nvPr/>
        </p:nvSpPr>
        <p:spPr>
          <a:xfrm>
            <a:off x="9467613" y="1212465"/>
            <a:ext cx="1895253" cy="442035"/>
          </a:xfrm>
          <a:prstGeom prst="wedgeRectCallout">
            <a:avLst>
              <a:gd name="adj1" fmla="val -58789"/>
              <a:gd name="adj2" fmla="val -1736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id: not very visible color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text: translation  confuses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91057BB-8323-42F0-90E7-B5139AE36C41}"/>
              </a:ext>
            </a:extLst>
          </p:cNvPr>
          <p:cNvSpPr/>
          <p:nvPr/>
        </p:nvSpPr>
        <p:spPr>
          <a:xfrm>
            <a:off x="8457654" y="1961715"/>
            <a:ext cx="1263991" cy="626701"/>
          </a:xfrm>
          <a:prstGeom prst="wedgeRectCallout">
            <a:avLst>
              <a:gd name="adj1" fmla="val -28086"/>
              <a:gd name="adj2" fmla="val -6532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 comments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direct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7097723-C51D-46E1-84F3-CEC91C2E5511}"/>
              </a:ext>
            </a:extLst>
          </p:cNvPr>
          <p:cNvSpPr/>
          <p:nvPr/>
        </p:nvSpPr>
        <p:spPr>
          <a:xfrm>
            <a:off x="8677979" y="2683800"/>
            <a:ext cx="1043610" cy="257369"/>
          </a:xfrm>
          <a:prstGeom prst="wedgeRectCallout">
            <a:avLst>
              <a:gd name="adj1" fmla="val -28086"/>
              <a:gd name="adj2" fmla="val -6532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color: green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A899B0A3-8083-4290-BFFE-1B5E568A7A54}"/>
              </a:ext>
            </a:extLst>
          </p:cNvPr>
          <p:cNvSpPr/>
          <p:nvPr/>
        </p:nvSpPr>
        <p:spPr>
          <a:xfrm>
            <a:off x="8677979" y="2994405"/>
            <a:ext cx="2010862" cy="442035"/>
          </a:xfrm>
          <a:prstGeom prst="wedgeRectCallout">
            <a:avLst>
              <a:gd name="adj1" fmla="val -28086"/>
              <a:gd name="adj2" fmla="val -6532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0" dirty="0">
                <a:solidFill>
                  <a:prstClr val="white"/>
                </a:solidFill>
                <a:latin typeface="Calibri Light" panose="020F0302020204030204"/>
              </a:rPr>
              <a:t>structure comments: WHAT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1200" cap="none" spc="0" normalizeH="0" baseline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code: how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2492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61646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4.2 algorithm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52E0B32-2267-4BD1-86E7-F2CD1AF6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04" y="5033912"/>
            <a:ext cx="1949308" cy="1529185"/>
          </a:xfrm>
          <a:prstGeom prst="rect">
            <a:avLst/>
          </a:prstGeom>
        </p:spPr>
      </p:pic>
      <p:sp>
        <p:nvSpPr>
          <p:cNvPr id="12" name="Arrow: Right 5">
            <a:extLst>
              <a:ext uri="{FF2B5EF4-FFF2-40B4-BE49-F238E27FC236}">
                <a16:creationId xmlns:a16="http://schemas.microsoft.com/office/drawing/2014/main" id="{3B846637-127D-4D49-8289-DEF3B4419D74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40DEC5B6-09AF-4C1B-809D-ACB1898C6069}"/>
              </a:ext>
            </a:extLst>
          </p:cNvPr>
          <p:cNvSpPr/>
          <p:nvPr/>
        </p:nvSpPr>
        <p:spPr>
          <a:xfrm>
            <a:off x="261440" y="1272462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</a:t>
            </a: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6F0F941A-9FC9-4A96-87FF-F2CCE7ACC48D}"/>
              </a:ext>
            </a:extLst>
          </p:cNvPr>
          <p:cNvSpPr/>
          <p:nvPr/>
        </p:nvSpPr>
        <p:spPr>
          <a:xfrm>
            <a:off x="261440" y="1792686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A8685481-6201-4294-A786-A57B3EF5F0DB}"/>
              </a:ext>
            </a:extLst>
          </p:cNvPr>
          <p:cNvSpPr/>
          <p:nvPr/>
        </p:nvSpPr>
        <p:spPr>
          <a:xfrm>
            <a:off x="1000552" y="740052"/>
            <a:ext cx="1588631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algorithm comments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FE2B924C-9D46-414D-BD68-10E202C40220}"/>
              </a:ext>
            </a:extLst>
          </p:cNvPr>
          <p:cNvSpPr/>
          <p:nvPr/>
        </p:nvSpPr>
        <p:spPr>
          <a:xfrm>
            <a:off x="983897" y="1292092"/>
            <a:ext cx="1679233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code explains the how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8C484ED-25D1-4F0A-94D8-C3E99259ECAA}"/>
              </a:ext>
            </a:extLst>
          </p:cNvPr>
          <p:cNvSpPr/>
          <p:nvPr/>
        </p:nvSpPr>
        <p:spPr>
          <a:xfrm>
            <a:off x="936431" y="1812316"/>
            <a:ext cx="2493815" cy="257369"/>
          </a:xfrm>
          <a:prstGeom prst="wedgeRectCallout">
            <a:avLst>
              <a:gd name="adj1" fmla="val 30496"/>
              <a:gd name="adj2" fmla="val 4037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explanation comments (see bellow)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9D88E3-B8F8-4FAB-A9E5-5B966155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079" y="4328812"/>
            <a:ext cx="2882189" cy="2159075"/>
          </a:xfrm>
          <a:prstGeom prst="rect">
            <a:avLst/>
          </a:prstGeom>
        </p:spPr>
      </p:pic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5F035D36-22B8-4FD8-9D65-0FC9B51544DD}"/>
              </a:ext>
            </a:extLst>
          </p:cNvPr>
          <p:cNvSpPr/>
          <p:nvPr/>
        </p:nvSpPr>
        <p:spPr>
          <a:xfrm>
            <a:off x="2711655" y="657533"/>
            <a:ext cx="6136927" cy="442035"/>
          </a:xfrm>
          <a:prstGeom prst="wedgeRectCallout">
            <a:avLst>
              <a:gd name="adj1" fmla="val -53068"/>
              <a:gd name="adj2" fmla="val -1557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predicate: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part of a sentence or clause containing a verb and stating something about the subject 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DF85E16-574C-4FC3-A62A-C394D159A2D6}"/>
              </a:ext>
            </a:extLst>
          </p:cNvPr>
          <p:cNvGrpSpPr/>
          <p:nvPr/>
        </p:nvGrpSpPr>
        <p:grpSpPr>
          <a:xfrm>
            <a:off x="7655748" y="1115168"/>
            <a:ext cx="970794" cy="289586"/>
            <a:chOff x="5881666" y="1590687"/>
            <a:chExt cx="970794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828EAC9C-71B3-4A0A-8790-E231285B4525}"/>
                </a:ext>
              </a:extLst>
            </p:cNvPr>
            <p:cNvSpPr/>
            <p:nvPr/>
          </p:nvSpPr>
          <p:spPr>
            <a:xfrm>
              <a:off x="6081095" y="1603274"/>
              <a:ext cx="7713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predicate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CE8695F9-DC68-4481-8E16-7B7495B52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1E7BEBE-9EB8-470E-AE63-4F874CCECE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8646" y="1312163"/>
            <a:ext cx="3393308" cy="152918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AAB8F556-FD32-49B5-9985-E3BE9C2D4492}"/>
              </a:ext>
            </a:extLst>
          </p:cNvPr>
          <p:cNvGrpSpPr/>
          <p:nvPr/>
        </p:nvGrpSpPr>
        <p:grpSpPr>
          <a:xfrm>
            <a:off x="5136936" y="2821277"/>
            <a:ext cx="1665408" cy="289586"/>
            <a:chOff x="5881666" y="1590687"/>
            <a:chExt cx="1665408" cy="289586"/>
          </a:xfrm>
        </p:grpSpPr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6DBF2BB0-9A5F-4102-BFBE-55BF9EC326D4}"/>
                </a:ext>
              </a:extLst>
            </p:cNvPr>
            <p:cNvSpPr/>
            <p:nvPr/>
          </p:nvSpPr>
          <p:spPr>
            <a:xfrm>
              <a:off x="6081095" y="1603274"/>
              <a:ext cx="14659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/>
                </a:rPr>
                <a:t>imperative-sentence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3ABC6129-C8E2-4512-91E8-3BD6208A1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5B5AFF2-1EFF-4A56-ABB8-11BA1CF3CB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1595" y="1792686"/>
            <a:ext cx="3389245" cy="1464614"/>
          </a:xfrm>
          <a:prstGeom prst="rect">
            <a:avLst/>
          </a:prstGeom>
        </p:spPr>
      </p:pic>
      <p:sp>
        <p:nvSpPr>
          <p:cNvPr id="5" name="Explosion: 14 Points 4">
            <a:extLst>
              <a:ext uri="{FF2B5EF4-FFF2-40B4-BE49-F238E27FC236}">
                <a16:creationId xmlns:a16="http://schemas.microsoft.com/office/drawing/2014/main" id="{40872DA5-B0D3-EF08-47BA-DF353A0F14B3}"/>
              </a:ext>
            </a:extLst>
          </p:cNvPr>
          <p:cNvSpPr/>
          <p:nvPr/>
        </p:nvSpPr>
        <p:spPr>
          <a:xfrm>
            <a:off x="241080" y="2103058"/>
            <a:ext cx="4154841" cy="1867733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justifications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rgbClr val="FF0000"/>
                </a:solidFill>
                <a:latin typeface="Calibri" panose="020F0502020204030204"/>
              </a:rPr>
              <a:t>for </a:t>
            </a:r>
            <a:r>
              <a:rPr lang="en-US" dirty="0">
                <a:solidFill>
                  <a:srgbClr val="FF0000"/>
                </a:solidFill>
                <a:latin typeface="Calibri" panose="020F0502020204030204"/>
              </a:rPr>
              <a:t>different</a:t>
            </a:r>
          </a:p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types of comments</a:t>
            </a:r>
          </a:p>
        </p:txBody>
      </p:sp>
    </p:spTree>
    <p:extLst>
      <p:ext uri="{BB962C8B-B14F-4D97-AF65-F5344CB8AC3E}">
        <p14:creationId xmlns:p14="http://schemas.microsoft.com/office/powerpoint/2010/main" val="41495102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10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050166E-FBB5-4D1E-891E-45EBC1A06631}">
  <we:reference id="e765dd0b-6697-44aa-9025-1ce65686c598" version="3.5.0.0" store="EXCatalog" storeType="EXCatalog"/>
  <we:alternateReferences>
    <we:reference id="WA104380519" version="3.5.0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45425</TotalTime>
  <Words>744</Words>
  <Application>Microsoft Office PowerPoint</Application>
  <PresentationFormat>Widescreen</PresentationFormat>
  <Paragraphs>315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Tema do Office</vt:lpstr>
      <vt:lpstr>1. best practices</vt:lpstr>
      <vt:lpstr>2. empty lines</vt:lpstr>
      <vt:lpstr>3. one operation</vt:lpstr>
      <vt:lpstr>4. comments</vt:lpstr>
      <vt:lpstr>4.1 structural</vt:lpstr>
      <vt:lpstr>4.1.1 regions</vt:lpstr>
      <vt:lpstr>4.1.2 html</vt:lpstr>
      <vt:lpstr>4.1.2.1 expanded</vt:lpstr>
      <vt:lpstr>4.2 algorithm</vt:lpstr>
      <vt:lpstr>4.3 explanations</vt:lpstr>
      <vt:lpstr>5. variables</vt:lpstr>
      <vt:lpstr>6. using</vt:lpstr>
      <vt:lpstr>7. parameters</vt:lpstr>
      <vt:lpstr>8. indentation</vt:lpstr>
      <vt:lpstr>9. names</vt:lpstr>
      <vt:lpstr>10. processes</vt:lpstr>
      <vt:lpstr>10.1 style/architecture</vt:lpstr>
      <vt:lpstr>10.2 analysis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Martins Figueiredo</cp:lastModifiedBy>
  <cp:revision>1166</cp:revision>
  <dcterms:created xsi:type="dcterms:W3CDTF">2019-03-25T09:18:39Z</dcterms:created>
  <dcterms:modified xsi:type="dcterms:W3CDTF">2024-03-05T19:41:59Z</dcterms:modified>
</cp:coreProperties>
</file>