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377" r:id="rId3"/>
    <p:sldId id="370" r:id="rId4"/>
    <p:sldId id="371" r:id="rId5"/>
    <p:sldId id="372" r:id="rId6"/>
    <p:sldId id="373" r:id="rId7"/>
    <p:sldId id="374" r:id="rId8"/>
    <p:sldId id="376" r:id="rId9"/>
    <p:sldId id="375" r:id="rId10"/>
    <p:sldId id="378" r:id="rId11"/>
    <p:sldId id="369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821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complex/_projec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Cyclomatic_complex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scomplex/complexity-report" TargetMode="External"/><Relationship Id="rId4" Type="http://schemas.openxmlformats.org/officeDocument/2006/relationships/hyperlink" Target="https://www.npmjs.com/package/complexity-repor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hyperlink" Target="goto.b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mplex/use-case_2_0_e-book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Programming_complex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Programming_complex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Lehman%27s_laws_of_software_evolu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Category:Software_maintenan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Programming_complexity#:~:text=deterministic%20complexity%20models.-,Measures,-%5Bedit%5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Programming_complexity#:~:text=removed%20or%20hidden.-,Types,-%5Bedit%5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oftware_metr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29727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complex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6879DB-A633-8F8E-4B35-6DB2404BDF4C}"/>
              </a:ext>
            </a:extLst>
          </p:cNvPr>
          <p:cNvGrpSpPr/>
          <p:nvPr/>
        </p:nvGrpSpPr>
        <p:grpSpPr>
          <a:xfrm>
            <a:off x="332474" y="780806"/>
            <a:ext cx="1424884" cy="299662"/>
            <a:chOff x="1643297" y="4045816"/>
            <a:chExt cx="1424884" cy="299662"/>
          </a:xfrm>
        </p:grpSpPr>
        <p:sp>
          <p:nvSpPr>
            <p:cNvPr id="4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5FC9D170-3B14-F2F6-8280-179033537011}"/>
                </a:ext>
              </a:extLst>
            </p:cNvPr>
            <p:cNvSpPr txBox="1"/>
            <p:nvPr/>
          </p:nvSpPr>
          <p:spPr>
            <a:xfrm>
              <a:off x="1980063" y="4103314"/>
              <a:ext cx="108811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 action="ppaction://hlinkfile"/>
                </a:rPr>
                <a:t>complex\_project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5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226767B3-053E-F4D9-6A7D-6B166673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07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6D4535-126E-4164-AC71-26CDF7A7BF8F}"/>
              </a:ext>
            </a:extLst>
          </p:cNvPr>
          <p:cNvSpPr/>
          <p:nvPr/>
        </p:nvSpPr>
        <p:spPr>
          <a:xfrm>
            <a:off x="990179" y="1746031"/>
            <a:ext cx="251307" cy="828000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65378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7</a:t>
            </a:r>
            <a:r>
              <a:rPr lang="en-US" sz="2000" dirty="0">
                <a:solidFill>
                  <a:sysClr val="windowText" lastClr="000000"/>
                </a:solidFill>
              </a:rPr>
              <a:t>.1 cyclomatic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49292" y="766969"/>
            <a:ext cx="1765371" cy="289586"/>
            <a:chOff x="5881666" y="1590687"/>
            <a:chExt cx="176537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5659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cyclomatic complexity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F7DA5A-A65E-4AFD-86E7-E741ECA73A4D}"/>
              </a:ext>
            </a:extLst>
          </p:cNvPr>
          <p:cNvGrpSpPr/>
          <p:nvPr/>
        </p:nvGrpSpPr>
        <p:grpSpPr>
          <a:xfrm>
            <a:off x="1187792" y="1816484"/>
            <a:ext cx="1825965" cy="289586"/>
            <a:chOff x="5881666" y="1590687"/>
            <a:chExt cx="1825965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F133B28-6D5C-4BB9-97BA-DB08EFA29173}"/>
                </a:ext>
              </a:extLst>
            </p:cNvPr>
            <p:cNvSpPr/>
            <p:nvPr/>
          </p:nvSpPr>
          <p:spPr>
            <a:xfrm>
              <a:off x="6081095" y="1603274"/>
              <a:ext cx="16265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npm complexity-report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0BF3264-F3DB-4A7F-8792-A2B4380F7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EEFDAA26-E05C-4C11-B567-561BB2128E2B}"/>
              </a:ext>
            </a:extLst>
          </p:cNvPr>
          <p:cNvSpPr/>
          <p:nvPr/>
        </p:nvSpPr>
        <p:spPr>
          <a:xfrm>
            <a:off x="313360" y="1943836"/>
            <a:ext cx="78239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tools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AFB2E9-B0D3-4BEF-B19D-F97FC686EF7A}"/>
              </a:ext>
            </a:extLst>
          </p:cNvPr>
          <p:cNvGrpSpPr/>
          <p:nvPr/>
        </p:nvGrpSpPr>
        <p:grpSpPr>
          <a:xfrm>
            <a:off x="1187792" y="2227637"/>
            <a:ext cx="1941381" cy="289586"/>
            <a:chOff x="5881666" y="1590687"/>
            <a:chExt cx="1941381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A1D051A3-1A5B-4AC5-99E4-5D49B3CB39C2}"/>
                </a:ext>
              </a:extLst>
            </p:cNvPr>
            <p:cNvSpPr/>
            <p:nvPr/>
          </p:nvSpPr>
          <p:spPr>
            <a:xfrm>
              <a:off x="6081095" y="1603274"/>
              <a:ext cx="1741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github complexity-report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F4D40AF-5262-4C5B-8F7D-7649A455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644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3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3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41" y="1052743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1" y="4179725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6"/>
            <a:ext cx="1452384" cy="283293"/>
            <a:chOff x="5611636" y="5954426"/>
            <a:chExt cx="1452384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0" y="3307237"/>
            <a:ext cx="1355442" cy="330654"/>
            <a:chOff x="421365" y="4900305"/>
            <a:chExt cx="1355442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76650" y="2920448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09" y="3518488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181951" y="269795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E68FD3-8030-4169-A9E2-553BEA888F3A}"/>
              </a:ext>
            </a:extLst>
          </p:cNvPr>
          <p:cNvGrpSpPr/>
          <p:nvPr/>
        </p:nvGrpSpPr>
        <p:grpSpPr>
          <a:xfrm>
            <a:off x="223770" y="4502169"/>
            <a:ext cx="1091598" cy="323010"/>
            <a:chOff x="3185323" y="4882036"/>
            <a:chExt cx="1091598" cy="323010"/>
          </a:xfrm>
        </p:grpSpPr>
        <p:pic>
          <p:nvPicPr>
            <p:cNvPr id="1026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A5E25C23-C604-4C0B-86DF-EAEBB259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3" y="4899830"/>
              <a:ext cx="335949" cy="30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4D84B168-8519-4817-B919-E3BB02E9C0B3}"/>
                </a:ext>
              </a:extLst>
            </p:cNvPr>
            <p:cNvSpPr/>
            <p:nvPr/>
          </p:nvSpPr>
          <p:spPr>
            <a:xfrm>
              <a:off x="3462724" y="4882036"/>
              <a:ext cx="814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4" action="ppaction://hlinkfile"/>
                </a:rPr>
                <a:t>view code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4EA6354B-F3B3-4A12-BF94-0BC8A0F8F3F6}"/>
              </a:ext>
            </a:extLst>
          </p:cNvPr>
          <p:cNvSpPr/>
          <p:nvPr/>
        </p:nvSpPr>
        <p:spPr>
          <a:xfrm>
            <a:off x="8801712" y="4148948"/>
            <a:ext cx="1385316" cy="523220"/>
          </a:xfrm>
          <a:prstGeom prst="wedgeRectCallou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line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line 2</a:t>
            </a:r>
          </a:p>
        </p:txBody>
      </p:sp>
      <p:sp>
        <p:nvSpPr>
          <p:cNvPr id="50" name="Retângulo 20">
            <a:extLst>
              <a:ext uri="{FF2B5EF4-FFF2-40B4-BE49-F238E27FC236}">
                <a16:creationId xmlns:a16="http://schemas.microsoft.com/office/drawing/2014/main" id="{51D8BE76-311F-42E8-83E8-77E5B9E7DA88}"/>
              </a:ext>
            </a:extLst>
          </p:cNvPr>
          <p:cNvSpPr/>
          <p:nvPr/>
        </p:nvSpPr>
        <p:spPr>
          <a:xfrm>
            <a:off x="4193341" y="269795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9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49181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use case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E4405-C458-48E0-A6A3-3850911337B9}"/>
              </a:ext>
            </a:extLst>
          </p:cNvPr>
          <p:cNvSpPr txBox="1"/>
          <p:nvPr/>
        </p:nvSpPr>
        <p:spPr>
          <a:xfrm>
            <a:off x="525856" y="880412"/>
            <a:ext cx="8510663" cy="243143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É uma prática ágil (</a:t>
            </a:r>
            <a:r>
              <a:rPr lang="pt-PT" sz="800" dirty="0" err="1">
                <a:solidFill>
                  <a:prstClr val="white"/>
                </a:solidFill>
                <a:latin typeface="Calibri Light" panose="020F0302020204030204"/>
              </a:rPr>
              <a:t>Jacobson</a:t>
            </a: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, </a:t>
            </a:r>
            <a:r>
              <a:rPr lang="pt-PT" sz="800" dirty="0" err="1">
                <a:solidFill>
                  <a:prstClr val="white"/>
                </a:solidFill>
                <a:latin typeface="Calibri Light" panose="020F0302020204030204"/>
              </a:rPr>
              <a:t>et</a:t>
            </a: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 al., 2011) que usa casos de uso para capturar os requisitos funcionais do sistema e que fornece uma estrutura para os decompor, de forma incremental,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á medida que se realiza o design, implementação e testes. Numa primeira fase são identificados os atores e casos de uso.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Posteriormente, em cada uma das fases do desenvolvimento, os casos de uso são organizados em </a:t>
            </a:r>
            <a:r>
              <a:rPr lang="pt-PT" sz="800" dirty="0" err="1">
                <a:solidFill>
                  <a:prstClr val="white"/>
                </a:solidFill>
                <a:latin typeface="Calibri Light" panose="020F0302020204030204"/>
              </a:rPr>
              <a:t>Slices</a:t>
            </a: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, que representam as unidades básicas de trabalho para cada uma das fases.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Os casos de uso capturam objetivos específicos do sistema para um tipo específico de utilizador, por forma a permitir descrever o sistema caso a caso em vez de o abordar de uma só vez.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Para entender um caso de uso, são contadas histórias. Um caso de uso é descrito numa narrativa composta por vários fluxos. Cada fluxo representa uma história descrita em múltiplos passos.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Cada passo pode representar uma tarefa simples ou uma nova história (fluxo). Desta forma tornam-se claras as relações entre as maneiras de usar o sistema.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Os fluxos, dos vários casos de uso, podem ser agrupados ou divididos para formar </a:t>
            </a:r>
            <a:r>
              <a:rPr lang="pt-PT" sz="800" dirty="0" err="1">
                <a:solidFill>
                  <a:prstClr val="white"/>
                </a:solidFill>
                <a:latin typeface="Calibri Light" panose="020F0302020204030204"/>
              </a:rPr>
              <a:t>Slices</a:t>
            </a: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, em função das necessidades de cada uma das fases de desenvolvimento.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Permitindo desta forma organizar o trabalho e rastear os requisitos.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A narrativa é apresentada sobre a forma de uma tabela para cada caso de uso. Esta tabela é composta por duas colunas: Fluxo básico e Fluxos alternativos.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O fluxo básico descreve a maneira mais simples de atingir o objetivo do caso de uso. Os demais são apresentados como fluxos alternativos.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Um fluxo alternativo também pode ser usado para definir o fluxo que descreve a forma de lidar com quaisquer problemas que possam ocorrer.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A narrativa é complementada por informação de suporte, que visa esclarecer e fundamentar as histórias representadas nos fluxos que compõem a narrativa.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Na informação de suporte também devem ser apresentadas eventuais explicações que se apliquem a mais do que um caso de uso.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O foco da narrativa do caso de uso deve ser na forma como o sistema é usado e não em longas listas de funções ou recursos que o sistema oferece.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Uma vez que, para os utilizadores e outras partes interessadas, o valor de um sistema apenas é gerado se o sistema for realmente usado.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Esta abordagem permite identificar primeiro as formas mais valiosas de utilização do sistema, e que as menos valiosas sejam adicionadas mais tarde, sem destruir ou alterar o que foi feito antes.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Ao usar a narração de histórias como uma técnica para comunicar requisitos, é essencial garantir que as histórias sejam capturadas de maneira a torná-las executáveis e testáveis.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Um conjunto de casos de teste deve acompanhar cada uma das narrativas, porque eles tornam as histórias reais e seu uso pode demonstrar inequivocamente que o sistema faz o que deve fazer.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pt-PT" sz="800" dirty="0">
                <a:solidFill>
                  <a:prstClr val="white"/>
                </a:solidFill>
                <a:latin typeface="Calibri Light" panose="020F0302020204030204"/>
              </a:rPr>
              <a:t>São os casos de teste que definem o que significa implementar com sucesso o caso de uso.</a:t>
            </a:r>
          </a:p>
        </p:txBody>
      </p:sp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3CDB8890-1C97-4C19-9922-BE8133F1A68A}"/>
              </a:ext>
            </a:extLst>
          </p:cNvPr>
          <p:cNvSpPr/>
          <p:nvPr/>
        </p:nvSpPr>
        <p:spPr>
          <a:xfrm>
            <a:off x="3725650" y="3439127"/>
            <a:ext cx="1325713" cy="2075259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in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slides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3540E4-6030-2867-1D95-1F769DCBA88B}"/>
              </a:ext>
            </a:extLst>
          </p:cNvPr>
          <p:cNvGrpSpPr/>
          <p:nvPr/>
        </p:nvGrpSpPr>
        <p:grpSpPr>
          <a:xfrm>
            <a:off x="337554" y="5677926"/>
            <a:ext cx="2503641" cy="299662"/>
            <a:chOff x="1643297" y="4045816"/>
            <a:chExt cx="2503641" cy="299662"/>
          </a:xfrm>
        </p:grpSpPr>
        <p:sp>
          <p:nvSpPr>
            <p:cNvPr id="6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F5E90161-EEB7-70B0-C1B0-20299AEEC810}"/>
                </a:ext>
              </a:extLst>
            </p:cNvPr>
            <p:cNvSpPr txBox="1"/>
            <p:nvPr/>
          </p:nvSpPr>
          <p:spPr>
            <a:xfrm>
              <a:off x="1980063" y="4103314"/>
              <a:ext cx="216687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complex\use-case_2_0_e-book.pdf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7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1F14B90-DFE9-95CB-019A-1E98E3BAD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38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95000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 what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3411366" y="1923591"/>
            <a:ext cx="1944202" cy="289586"/>
            <a:chOff x="5881666" y="1590687"/>
            <a:chExt cx="1944202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744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programming complexity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87D6B7-467B-45B0-8A6A-82E6C0FC7E8A}"/>
              </a:ext>
            </a:extLst>
          </p:cNvPr>
          <p:cNvSpPr txBox="1"/>
          <p:nvPr/>
        </p:nvSpPr>
        <p:spPr>
          <a:xfrm>
            <a:off x="1752360" y="740050"/>
            <a:ext cx="1578253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being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difficult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understand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BD34195C-7213-4D46-94AC-CF045DFAE17F}"/>
              </a:ext>
            </a:extLst>
          </p:cNvPr>
          <p:cNvSpPr/>
          <p:nvPr/>
        </p:nvSpPr>
        <p:spPr>
          <a:xfrm>
            <a:off x="287089" y="740050"/>
            <a:ext cx="146527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complicated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B1B725-C8A6-4C61-B3E3-15EDC25710BB}"/>
              </a:ext>
            </a:extLst>
          </p:cNvPr>
          <p:cNvSpPr/>
          <p:nvPr/>
        </p:nvSpPr>
        <p:spPr>
          <a:xfrm>
            <a:off x="3419849" y="740050"/>
            <a:ext cx="1685205" cy="1169551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but with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time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effort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ultimately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knowable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BC081-094F-4D00-8A7A-7E0AC1764D6B}"/>
              </a:ext>
            </a:extLst>
          </p:cNvPr>
          <p:cNvSpPr txBox="1"/>
          <p:nvPr/>
        </p:nvSpPr>
        <p:spPr>
          <a:xfrm>
            <a:off x="1752360" y="2387489"/>
            <a:ext cx="2165401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describes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interactions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between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number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entities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87089" y="2387489"/>
            <a:ext cx="11078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complex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73B63A-3FE3-45F0-9331-4BD3A860170B}"/>
              </a:ext>
            </a:extLst>
          </p:cNvPr>
          <p:cNvSpPr/>
          <p:nvPr/>
        </p:nvSpPr>
        <p:spPr>
          <a:xfrm>
            <a:off x="4024369" y="2387489"/>
            <a:ext cx="1803699" cy="738664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as the number 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entities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increases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56BB2FF-0D8A-4DB4-ADCC-7A9CFC5437C3}"/>
              </a:ext>
            </a:extLst>
          </p:cNvPr>
          <p:cNvSpPr/>
          <p:nvPr/>
        </p:nvSpPr>
        <p:spPr>
          <a:xfrm>
            <a:off x="5934676" y="2401194"/>
            <a:ext cx="2115131" cy="1169551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number 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interactions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between them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would increase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exponentially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5F35EA4-E54F-4762-8779-CC09FA469764}"/>
              </a:ext>
            </a:extLst>
          </p:cNvPr>
          <p:cNvSpPr/>
          <p:nvPr/>
        </p:nvSpPr>
        <p:spPr>
          <a:xfrm>
            <a:off x="8156415" y="2401194"/>
            <a:ext cx="2262158" cy="2246769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it would get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a point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it would be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impossible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know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understand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all of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01969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59030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3.1 problems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5573302" y="2608286"/>
            <a:ext cx="1944202" cy="289586"/>
            <a:chOff x="5881666" y="1590687"/>
            <a:chExt cx="1944202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7447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programming complexity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9BBC081-094F-4D00-8A7A-7E0AC1764D6B}"/>
              </a:ext>
            </a:extLst>
          </p:cNvPr>
          <p:cNvSpPr txBox="1"/>
          <p:nvPr/>
        </p:nvSpPr>
        <p:spPr>
          <a:xfrm>
            <a:off x="1057601" y="766969"/>
            <a:ext cx="177529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higher levels 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complexity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software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573B63A-3FE3-45F0-9331-4BD3A860170B}"/>
              </a:ext>
            </a:extLst>
          </p:cNvPr>
          <p:cNvSpPr/>
          <p:nvPr/>
        </p:nvSpPr>
        <p:spPr>
          <a:xfrm>
            <a:off x="2988660" y="766969"/>
            <a:ext cx="2306465" cy="1600438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increase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risk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unintentionally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interfering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interactions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501F91B-729F-4876-BC86-A927FE0E0C5E}"/>
              </a:ext>
            </a:extLst>
          </p:cNvPr>
          <p:cNvSpPr/>
          <p:nvPr/>
        </p:nvSpPr>
        <p:spPr>
          <a:xfrm>
            <a:off x="5398955" y="776213"/>
            <a:ext cx="2014719" cy="1815882"/>
          </a:xfrm>
          <a:prstGeom prst="wedgeRectCallout">
            <a:avLst>
              <a:gd name="adj1" fmla="val -58923"/>
              <a:gd name="adj2" fmla="val -2350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increases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chance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introducing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defects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making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88412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02887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3.2 lows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104662" y="2720046"/>
            <a:ext cx="2036470" cy="289586"/>
            <a:chOff x="5881666" y="1590687"/>
            <a:chExt cx="2036470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8370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laws of software evolution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9BBC081-094F-4D00-8A7A-7E0AC1764D6B}"/>
              </a:ext>
            </a:extLst>
          </p:cNvPr>
          <p:cNvSpPr txBox="1"/>
          <p:nvPr/>
        </p:nvSpPr>
        <p:spPr>
          <a:xfrm>
            <a:off x="1057601" y="766969"/>
            <a:ext cx="10992112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(1974) "Continuing Change" — an E-type system must be continually adapted or it becomes progressively less satisfactory.[4]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(1974) "Increasing Complexity" — as an E-type system evolves, its complexity increases unless work is done to maintain or reduce it.[4]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(1974) "Self Regulation" — E-type system evolution processes are self-regulating with the distribution of product and process measures close to normal.[4]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(1978) "Conservation of </a:t>
            </a:r>
            <a:r>
              <a:rPr lang="en-US" sz="800" dirty="0" err="1">
                <a:solidFill>
                  <a:prstClr val="white"/>
                </a:solidFill>
                <a:latin typeface="Calibri Light" panose="020F0302020204030204"/>
              </a:rPr>
              <a:t>Organisational</a:t>
            </a: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 Stability (invariant work rate)" — the average effective global activity rate in an evolving E-type system is invariant over the product's lifetime.[4]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(1978) "Conservation of Familiarity" — as an E-type system evolves,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all associated with it,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developers, sales personnel and users, for example,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must maintain mastery of its content and </a:t>
            </a:r>
            <a:r>
              <a:rPr lang="en-US" sz="800" dirty="0" err="1">
                <a:solidFill>
                  <a:prstClr val="white"/>
                </a:solidFill>
                <a:latin typeface="Calibri Light" panose="020F0302020204030204"/>
              </a:rPr>
              <a:t>behaviour</a:t>
            </a: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to achieve satisfactory evolution.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Excessive growth diminishes that mastery.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Hence the average incremental growth remains invariant as the system evolves.[4]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(1991) "Continuing Growth" — the functional content of an E-type system must be continually increased to maintain user satisfaction over its lifetime.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(1996) "Declining Quality" — the quality of an E-type system will appear to be declining unless it is rigorously maintained and adapted to operational environment changes.[5]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(1996) "Feedback System" (first stated 1974, </a:t>
            </a:r>
            <a:r>
              <a:rPr lang="en-US" sz="800" dirty="0" err="1">
                <a:solidFill>
                  <a:prstClr val="white"/>
                </a:solidFill>
                <a:latin typeface="Calibri Light" panose="020F0302020204030204"/>
              </a:rPr>
              <a:t>formalised</a:t>
            </a:r>
            <a:r>
              <a:rPr lang="en-US" sz="800" dirty="0">
                <a:solidFill>
                  <a:prstClr val="white"/>
                </a:solidFill>
                <a:latin typeface="Calibri Light" panose="020F0302020204030204"/>
              </a:rPr>
              <a:t> as law 1996) — E-type evolution processes constitute multi-level, multi-loop, multi-agent feedback systems and must be treated as such to achieve significant improvement over any reasonable base.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5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77625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4. maintenance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49292" y="766969"/>
            <a:ext cx="1784671" cy="289586"/>
            <a:chOff x="5881666" y="1590687"/>
            <a:chExt cx="178467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5852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software maintenance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10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42802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5</a:t>
            </a:r>
            <a:r>
              <a:rPr lang="en-US" sz="2000" dirty="0">
                <a:solidFill>
                  <a:sysClr val="windowText" lastClr="000000"/>
                </a:solidFill>
              </a:rPr>
              <a:t>. measures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49292" y="766969"/>
            <a:ext cx="2505573" cy="289586"/>
            <a:chOff x="5881666" y="1590687"/>
            <a:chExt cx="2505573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23061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software maintenance - measures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85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99257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6</a:t>
            </a:r>
            <a:r>
              <a:rPr lang="en-US" sz="2000" dirty="0">
                <a:solidFill>
                  <a:sysClr val="windowText" lastClr="000000"/>
                </a:solidFill>
              </a:rPr>
              <a:t>. types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49292" y="766969"/>
            <a:ext cx="2239924" cy="289586"/>
            <a:chOff x="5881666" y="1590687"/>
            <a:chExt cx="2239924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20404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software maintenance - types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20129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7</a:t>
            </a:r>
            <a:r>
              <a:rPr lang="en-US" sz="2000" dirty="0">
                <a:solidFill>
                  <a:sysClr val="windowText" lastClr="000000"/>
                </a:solidFill>
              </a:rPr>
              <a:t>. metrics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93CF39-51C1-499C-919A-7D420FE8845F}"/>
              </a:ext>
            </a:extLst>
          </p:cNvPr>
          <p:cNvGrpSpPr/>
          <p:nvPr/>
        </p:nvGrpSpPr>
        <p:grpSpPr>
          <a:xfrm>
            <a:off x="1049292" y="766969"/>
            <a:ext cx="1435858" cy="289586"/>
            <a:chOff x="5881666" y="1590687"/>
            <a:chExt cx="1435858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FD2EE37-1CEC-4EFB-9BB7-BDB42A8E2043}"/>
                </a:ext>
              </a:extLst>
            </p:cNvPr>
            <p:cNvSpPr/>
            <p:nvPr/>
          </p:nvSpPr>
          <p:spPr>
            <a:xfrm>
              <a:off x="6081095" y="1603274"/>
              <a:ext cx="12364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software metrics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B878F66-2638-48D5-80F5-44E60140A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6AC00964-E8B1-47FE-84BA-79CE18757203}"/>
              </a:ext>
            </a:extLst>
          </p:cNvPr>
          <p:cNvSpPr/>
          <p:nvPr/>
        </p:nvSpPr>
        <p:spPr>
          <a:xfrm>
            <a:off x="265591" y="766969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505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41475</TotalTime>
  <Words>1023</Words>
  <Application>Microsoft Office PowerPoint</Application>
  <PresentationFormat>Widescreen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1. complex</vt:lpstr>
      <vt:lpstr>2. use case 2</vt:lpstr>
      <vt:lpstr>3. what</vt:lpstr>
      <vt:lpstr>3.1 problems </vt:lpstr>
      <vt:lpstr>3.2 lows</vt:lpstr>
      <vt:lpstr>4. maintenance</vt:lpstr>
      <vt:lpstr>5. measures</vt:lpstr>
      <vt:lpstr>6. types</vt:lpstr>
      <vt:lpstr>7. metrics</vt:lpstr>
      <vt:lpstr>7.1 cyclomatic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1058</cp:revision>
  <dcterms:created xsi:type="dcterms:W3CDTF">2019-03-25T09:18:39Z</dcterms:created>
  <dcterms:modified xsi:type="dcterms:W3CDTF">2024-06-26T15:15:59Z</dcterms:modified>
</cp:coreProperties>
</file>