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1" r:id="rId2"/>
    <p:sldId id="381" r:id="rId3"/>
    <p:sldId id="382" r:id="rId4"/>
    <p:sldId id="380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28/05/2024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28/05/2024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../../../../bibliograpfy/A1_calibre/design/Paulo%20Gandra/A1A1%20Software%20%20Architecture%20(2)/A1A1%20Software%20%20Architecture%20-%20Paulo%20Gandra.pdf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ictionary.cambridge.org/pt/dicionario/ingles/structure" TargetMode="External"/><Relationship Id="rId3" Type="http://schemas.openxmlformats.org/officeDocument/2006/relationships/hyperlink" Target="https://dictionary.cambridge.org/pt/dicionario/ingles/architecture" TargetMode="External"/><Relationship Id="rId7" Type="http://schemas.openxmlformats.org/officeDocument/2006/relationships/hyperlink" Target="https://dicionario.priberam.org/arquitectur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ctionary.cambridge.org/pt/dicionario/ingles/plan?q=plans" TargetMode="External"/><Relationship Id="rId5" Type="http://schemas.openxmlformats.org/officeDocument/2006/relationships/hyperlink" Target="https://dictionary.cambridge.org/pt/dicionario/ingles/design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ISO/IEC_9126#Modelo_de_Qualidade_da_Norma_ISO_912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dictionary.cambridge.org/pt/dicionario/ingles/architecture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2">
            <a:extLst>
              <a:ext uri="{FF2B5EF4-FFF2-40B4-BE49-F238E27FC236}">
                <a16:creationId xmlns:a16="http://schemas.microsoft.com/office/drawing/2014/main" id="{7FADAAE1-0414-4FA5-A7CD-B7DE86BA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33" y="740050"/>
            <a:ext cx="5612151" cy="3250203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68462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 </a:t>
            </a:r>
            <a:r>
              <a:rPr lang="en-US" sz="2000" dirty="0">
                <a:solidFill>
                  <a:sysClr val="windowText" lastClr="000000"/>
                </a:solidFill>
              </a:rPr>
              <a:t>architecture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0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5AFBBD64-2820-4D7E-A19E-A14425167672}"/>
              </a:ext>
            </a:extLst>
          </p:cNvPr>
          <p:cNvSpPr txBox="1"/>
          <p:nvPr/>
        </p:nvSpPr>
        <p:spPr>
          <a:xfrm>
            <a:off x="4498085" y="4290885"/>
            <a:ext cx="1991699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lvl="0">
              <a:defRPr/>
            </a:pPr>
            <a:r>
              <a:rPr lang="en-US" u="sng" dirty="0">
                <a:solidFill>
                  <a:srgbClr val="5B9BD5">
                    <a:lumMod val="50000"/>
                  </a:srgbClr>
                </a:solidFill>
                <a:latin typeface="Calibri Light" panose="020F0302020204030204"/>
                <a:hlinkClick r:id="rId4" action="ppaction://hlinkfile"/>
              </a:rPr>
              <a:t>software architecture</a:t>
            </a:r>
            <a:endParaRPr lang="en-US" u="sng" dirty="0">
              <a:solidFill>
                <a:srgbClr val="5B9BD5">
                  <a:lumMod val="50000"/>
                </a:srgbClr>
              </a:solidFill>
              <a:latin typeface="Calibri Light" panose="020F0302020204030204"/>
            </a:endParaRPr>
          </a:p>
        </p:txBody>
      </p:sp>
      <p:pic>
        <p:nvPicPr>
          <p:cNvPr id="11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631A4337-8588-465F-8B8B-39A5941612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50" y="4175889"/>
            <a:ext cx="500206" cy="5069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1CA036-075A-4602-817F-4756240E86E6}"/>
              </a:ext>
            </a:extLst>
          </p:cNvPr>
          <p:cNvSpPr txBox="1"/>
          <p:nvPr/>
        </p:nvSpPr>
        <p:spPr>
          <a:xfrm>
            <a:off x="7212037" y="1464267"/>
            <a:ext cx="154997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are a lot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01FDB-6E6E-45DA-9FC8-E48DC7EEC27D}"/>
              </a:ext>
            </a:extLst>
          </p:cNvPr>
          <p:cNvSpPr txBox="1"/>
          <p:nvPr/>
        </p:nvSpPr>
        <p:spPr>
          <a:xfrm>
            <a:off x="8543778" y="1922817"/>
            <a:ext cx="1540678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see next slide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clarification</a:t>
            </a:r>
          </a:p>
        </p:txBody>
      </p:sp>
    </p:spTree>
    <p:extLst>
      <p:ext uri="{BB962C8B-B14F-4D97-AF65-F5344CB8AC3E}">
        <p14:creationId xmlns:p14="http://schemas.microsoft.com/office/powerpoint/2010/main" val="153527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to de plan">
            <a:extLst>
              <a:ext uri="{FF2B5EF4-FFF2-40B4-BE49-F238E27FC236}">
                <a16:creationId xmlns:a16="http://schemas.microsoft.com/office/drawing/2014/main" id="{209AB49C-674A-4494-9BA3-6FC926B33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023" y="4086395"/>
            <a:ext cx="1905000" cy="120967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19B5AC-E2F6-457C-8B34-03FF359F5AEB}"/>
              </a:ext>
            </a:extLst>
          </p:cNvPr>
          <p:cNvSpPr txBox="1"/>
          <p:nvPr/>
        </p:nvSpPr>
        <p:spPr>
          <a:xfrm>
            <a:off x="3366388" y="1280374"/>
            <a:ext cx="1754711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make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plans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something</a:t>
            </a:r>
            <a:endParaRPr kumimoji="0" lang="en-US" sz="1400" b="1" i="0" u="non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0B48B-BEC0-4000-BC4E-7A448B0330B4}"/>
              </a:ext>
            </a:extLst>
          </p:cNvPr>
          <p:cNvSpPr txBox="1"/>
          <p:nvPr/>
        </p:nvSpPr>
        <p:spPr>
          <a:xfrm>
            <a:off x="899497" y="750256"/>
            <a:ext cx="1943161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activity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designing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strike="sngStrike" dirty="0">
                <a:solidFill>
                  <a:prstClr val="white"/>
                </a:solidFill>
                <a:latin typeface="Calibri Light" panose="020F0302020204030204"/>
              </a:rPr>
              <a:t>buildings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software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system</a:t>
            </a:r>
            <a:endParaRPr kumimoji="0" lang="en-US" sz="1400" b="1" i="0" u="non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5591" y="93230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2760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 meaning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1895FB-7DC8-4360-95A1-BA9CEC612BA3}"/>
              </a:ext>
            </a:extLst>
          </p:cNvPr>
          <p:cNvGrpSpPr/>
          <p:nvPr/>
        </p:nvGrpSpPr>
        <p:grpSpPr>
          <a:xfrm>
            <a:off x="792884" y="2227608"/>
            <a:ext cx="2540839" cy="276999"/>
            <a:chOff x="5881666" y="1590687"/>
            <a:chExt cx="2540839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99FF0C9C-0616-4C90-B8D8-17627FD64055}"/>
                </a:ext>
              </a:extLst>
            </p:cNvPr>
            <p:cNvSpPr/>
            <p:nvPr/>
          </p:nvSpPr>
          <p:spPr>
            <a:xfrm>
              <a:off x="6081095" y="1603274"/>
              <a:ext cx="23414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cambridge/dictionary/architecture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A7DF8500-22C4-4758-812B-BA3E08FB2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6" name="Texto Explicativo 1 23">
            <a:extLst>
              <a:ext uri="{FF2B5EF4-FFF2-40B4-BE49-F238E27FC236}">
                <a16:creationId xmlns:a16="http://schemas.microsoft.com/office/drawing/2014/main" id="{82E53ACA-0961-4956-B287-63D1B31DB4D5}"/>
              </a:ext>
            </a:extLst>
          </p:cNvPr>
          <p:cNvSpPr/>
          <p:nvPr/>
        </p:nvSpPr>
        <p:spPr>
          <a:xfrm>
            <a:off x="2709070" y="143114"/>
            <a:ext cx="1480846" cy="996033"/>
          </a:xfrm>
          <a:prstGeom prst="borderCallout1">
            <a:avLst>
              <a:gd name="adj1" fmla="val 57951"/>
              <a:gd name="adj2" fmla="val -2146"/>
              <a:gd name="adj3" fmla="val 112772"/>
              <a:gd name="adj4" fmla="val -37239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SWE</a:t>
            </a:r>
          </a:p>
          <a:p>
            <a:pPr marL="685800" lvl="1" indent="-228600" algn="just">
              <a:buFont typeface="+mj-lt"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new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 terms</a:t>
            </a:r>
          </a:p>
          <a:p>
            <a:pPr marL="685800" lvl="1" indent="-228600" algn="just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from other </a:t>
            </a:r>
          </a:p>
          <a:p>
            <a:pPr marL="685800" lvl="1" indent="-228600" algn="just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areas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909D20D2-C954-4328-A560-5B3E7327083D}"/>
              </a:ext>
            </a:extLst>
          </p:cNvPr>
          <p:cNvSpPr/>
          <p:nvPr/>
        </p:nvSpPr>
        <p:spPr>
          <a:xfrm>
            <a:off x="2489419" y="1441425"/>
            <a:ext cx="8769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design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6365C8-D606-4159-9E3D-38EE288C9C26}"/>
              </a:ext>
            </a:extLst>
          </p:cNvPr>
          <p:cNvGrpSpPr/>
          <p:nvPr/>
        </p:nvGrpSpPr>
        <p:grpSpPr>
          <a:xfrm>
            <a:off x="3366388" y="2247173"/>
            <a:ext cx="2192090" cy="289586"/>
            <a:chOff x="5881666" y="1590687"/>
            <a:chExt cx="2192090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4DF91156-93EE-49F1-811F-4CFE7A598143}"/>
                </a:ext>
              </a:extLst>
            </p:cNvPr>
            <p:cNvSpPr/>
            <p:nvPr/>
          </p:nvSpPr>
          <p:spPr>
            <a:xfrm>
              <a:off x="6081095" y="1603274"/>
              <a:ext cx="19926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cambridge/dictionary/design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D66B12D7-62C3-46ED-8E40-C0D2B1C52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B82DB5-E071-4D13-908E-C6168D05BCCC}"/>
              </a:ext>
            </a:extLst>
          </p:cNvPr>
          <p:cNvSpPr txBox="1"/>
          <p:nvPr/>
        </p:nvSpPr>
        <p:spPr>
          <a:xfrm>
            <a:off x="5134578" y="1251261"/>
            <a:ext cx="495649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688F2-DD9A-4E30-9868-DEC9873EB635}"/>
              </a:ext>
            </a:extLst>
          </p:cNvPr>
          <p:cNvGrpSpPr/>
          <p:nvPr/>
        </p:nvGrpSpPr>
        <p:grpSpPr>
          <a:xfrm>
            <a:off x="3548195" y="4361996"/>
            <a:ext cx="2192090" cy="289586"/>
            <a:chOff x="5881666" y="1590687"/>
            <a:chExt cx="2192090" cy="289586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EC25B9C1-76C1-481D-9948-0F5448035D8A}"/>
                </a:ext>
              </a:extLst>
            </p:cNvPr>
            <p:cNvSpPr/>
            <p:nvPr/>
          </p:nvSpPr>
          <p:spPr>
            <a:xfrm>
              <a:off x="6081095" y="1603274"/>
              <a:ext cx="19926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cambridge/dictionary/plans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CBCEAB8A-1210-4DE2-BF78-E583D35B4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83E0830-9F86-4E03-BF5E-CC61EBF030B7}"/>
              </a:ext>
            </a:extLst>
          </p:cNvPr>
          <p:cNvSpPr txBox="1"/>
          <p:nvPr/>
        </p:nvSpPr>
        <p:spPr>
          <a:xfrm>
            <a:off x="3282272" y="2927852"/>
            <a:ext cx="2440092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drawing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</a:t>
            </a:r>
            <a:r>
              <a:rPr lang="en-US" sz="1400" strike="sngStrike" dirty="0">
                <a:solidFill>
                  <a:prstClr val="white"/>
                </a:solidFill>
                <a:latin typeface="Calibri Light" panose="020F0302020204030204"/>
              </a:rPr>
              <a:t>building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software system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that only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shows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its </a:t>
            </a: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structure</a:t>
            </a:r>
            <a:endParaRPr kumimoji="0" lang="en-US" sz="1400" b="1" i="0" u="non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29" name="Arrow: Right 5">
            <a:extLst>
              <a:ext uri="{FF2B5EF4-FFF2-40B4-BE49-F238E27FC236}">
                <a16:creationId xmlns:a16="http://schemas.microsoft.com/office/drawing/2014/main" id="{91D38F86-3715-406E-A70E-8FA50461490E}"/>
              </a:ext>
            </a:extLst>
          </p:cNvPr>
          <p:cNvSpPr/>
          <p:nvPr/>
        </p:nvSpPr>
        <p:spPr>
          <a:xfrm>
            <a:off x="5660448" y="1497481"/>
            <a:ext cx="10244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projetar</a:t>
            </a:r>
            <a:endParaRPr kumimoji="0" lang="pt-PT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A931371-6644-47EC-A1C3-DD9F1FE4366F}"/>
              </a:ext>
            </a:extLst>
          </p:cNvPr>
          <p:cNvSpPr/>
          <p:nvPr/>
        </p:nvSpPr>
        <p:spPr>
          <a:xfrm>
            <a:off x="7628816" y="4752066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projeto</a:t>
            </a:r>
            <a:endParaRPr kumimoji="0" lang="pt-PT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D2DE39-0BEB-4AD2-9620-7ED34511775E}"/>
              </a:ext>
            </a:extLst>
          </p:cNvPr>
          <p:cNvGrpSpPr/>
          <p:nvPr/>
        </p:nvGrpSpPr>
        <p:grpSpPr>
          <a:xfrm>
            <a:off x="3292808" y="6194058"/>
            <a:ext cx="2192090" cy="289586"/>
            <a:chOff x="5881666" y="1590687"/>
            <a:chExt cx="2192090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8CF3B323-8B23-44CC-AF41-B5DE51E5B5E7}"/>
                </a:ext>
              </a:extLst>
            </p:cNvPr>
            <p:cNvSpPr/>
            <p:nvPr/>
          </p:nvSpPr>
          <p:spPr>
            <a:xfrm>
              <a:off x="6081095" y="1603274"/>
              <a:ext cx="19926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cambridge/dictionary/plans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AA25B3DF-03C4-41CE-9CD2-57B50A307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542E249-52A5-42E9-AFC5-F2D52231547D}"/>
              </a:ext>
            </a:extLst>
          </p:cNvPr>
          <p:cNvSpPr txBox="1"/>
          <p:nvPr/>
        </p:nvSpPr>
        <p:spPr>
          <a:xfrm>
            <a:off x="3366388" y="4937197"/>
            <a:ext cx="1801199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drawings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which something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made or built</a:t>
            </a:r>
            <a:endParaRPr kumimoji="0" lang="en-US" sz="1400" b="1" i="0" u="non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8" name="Arrow: Right 5">
            <a:extLst>
              <a:ext uri="{FF2B5EF4-FFF2-40B4-BE49-F238E27FC236}">
                <a16:creationId xmlns:a16="http://schemas.microsoft.com/office/drawing/2014/main" id="{5966551B-683F-4B97-9C55-12BDA809DD1C}"/>
              </a:ext>
            </a:extLst>
          </p:cNvPr>
          <p:cNvSpPr/>
          <p:nvPr/>
        </p:nvSpPr>
        <p:spPr>
          <a:xfrm>
            <a:off x="2647503" y="4989072"/>
            <a:ext cx="7631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plans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ED331-41FB-48F0-8998-F2304A24F43C}"/>
              </a:ext>
            </a:extLst>
          </p:cNvPr>
          <p:cNvSpPr txBox="1"/>
          <p:nvPr/>
        </p:nvSpPr>
        <p:spPr>
          <a:xfrm>
            <a:off x="7164251" y="4498558"/>
            <a:ext cx="495649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85AA63C-CFDC-43FA-B7A6-EFF346DFF9EB}"/>
              </a:ext>
            </a:extLst>
          </p:cNvPr>
          <p:cNvGrpSpPr/>
          <p:nvPr/>
        </p:nvGrpSpPr>
        <p:grpSpPr>
          <a:xfrm>
            <a:off x="9482930" y="1056626"/>
            <a:ext cx="2440748" cy="289586"/>
            <a:chOff x="5881666" y="1590687"/>
            <a:chExt cx="2440748" cy="289586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C2EE508A-6D5E-4EE7-BDC5-66C3FBA75EA4}"/>
                </a:ext>
              </a:extLst>
            </p:cNvPr>
            <p:cNvSpPr/>
            <p:nvPr/>
          </p:nvSpPr>
          <p:spPr>
            <a:xfrm>
              <a:off x="6081095" y="1603274"/>
              <a:ext cx="22413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/>
                </a:rPr>
                <a:t>dicionário/priberam/arquitetura</a:t>
              </a:r>
              <a:endParaRPr kumimoji="0" lang="pt-PT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DC86A4D2-38D1-4790-B828-B9A2FCF07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693DD7C-869E-4EDA-B437-8BE9E3B0438C}"/>
              </a:ext>
            </a:extLst>
          </p:cNvPr>
          <p:cNvSpPr txBox="1"/>
          <p:nvPr/>
        </p:nvSpPr>
        <p:spPr>
          <a:xfrm>
            <a:off x="10618478" y="641131"/>
            <a:ext cx="85061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pt-PT" sz="1400" dirty="0">
                <a:solidFill>
                  <a:prstClr val="white"/>
                </a:solidFill>
                <a:latin typeface="Calibri Light" panose="020F0302020204030204"/>
              </a:rPr>
              <a:t>estrutura</a:t>
            </a:r>
            <a:endParaRPr kumimoji="0" lang="pt-PT" sz="1400" b="1" i="0" u="none" kern="1200" cap="none" spc="0" normalizeH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88A1F44B-7B3E-47D2-B87A-9939C80A1F14}"/>
              </a:ext>
            </a:extLst>
          </p:cNvPr>
          <p:cNvSpPr/>
          <p:nvPr/>
        </p:nvSpPr>
        <p:spPr>
          <a:xfrm>
            <a:off x="9291065" y="641131"/>
            <a:ext cx="13274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arquitetura</a:t>
            </a:r>
            <a:endParaRPr kumimoji="0" lang="pt-PT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FBBE16-1030-489F-9E2D-AA959AA211A7}"/>
              </a:ext>
            </a:extLst>
          </p:cNvPr>
          <p:cNvGrpSpPr/>
          <p:nvPr/>
        </p:nvGrpSpPr>
        <p:grpSpPr>
          <a:xfrm>
            <a:off x="9708874" y="5997003"/>
            <a:ext cx="2352070" cy="289586"/>
            <a:chOff x="5881666" y="1590687"/>
            <a:chExt cx="2352070" cy="289586"/>
          </a:xfrm>
        </p:grpSpPr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7CEDE464-6ACD-44E3-9172-A3722562C038}"/>
                </a:ext>
              </a:extLst>
            </p:cNvPr>
            <p:cNvSpPr/>
            <p:nvPr/>
          </p:nvSpPr>
          <p:spPr>
            <a:xfrm>
              <a:off x="6081095" y="1603274"/>
              <a:ext cx="21526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8"/>
                </a:rPr>
                <a:t>cambridge/dictionary/structure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381CC0A9-9CEA-41A2-9558-3B317FDD7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4FF7039-C54C-42BB-88DE-06859B662B5E}"/>
              </a:ext>
            </a:extLst>
          </p:cNvPr>
          <p:cNvSpPr txBox="1"/>
          <p:nvPr/>
        </p:nvSpPr>
        <p:spPr>
          <a:xfrm>
            <a:off x="9427168" y="3867615"/>
            <a:ext cx="169219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way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which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parts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system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are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arranged</a:t>
            </a: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organized</a:t>
            </a:r>
            <a:endParaRPr kumimoji="0" lang="en-US" sz="1400" b="1" i="0" u="non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BE7C46E2-5CC5-46BB-B903-8BFAA4E05B72}"/>
              </a:ext>
            </a:extLst>
          </p:cNvPr>
          <p:cNvSpPr/>
          <p:nvPr/>
        </p:nvSpPr>
        <p:spPr>
          <a:xfrm>
            <a:off x="2692388" y="3594311"/>
            <a:ext cx="6733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plan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Arrow: Right 5">
            <a:extLst>
              <a:ext uri="{FF2B5EF4-FFF2-40B4-BE49-F238E27FC236}">
                <a16:creationId xmlns:a16="http://schemas.microsoft.com/office/drawing/2014/main" id="{38A14665-FB90-425E-BA9A-9B9881CD9DC6}"/>
              </a:ext>
            </a:extLst>
          </p:cNvPr>
          <p:cNvSpPr/>
          <p:nvPr/>
        </p:nvSpPr>
        <p:spPr>
          <a:xfrm>
            <a:off x="8645735" y="4490384"/>
            <a:ext cx="11254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structure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8C13F2-C236-4DD0-BD19-76C879C88290}"/>
              </a:ext>
            </a:extLst>
          </p:cNvPr>
          <p:cNvSpPr txBox="1"/>
          <p:nvPr/>
        </p:nvSpPr>
        <p:spPr>
          <a:xfrm>
            <a:off x="7150277" y="4029856"/>
            <a:ext cx="495649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0" name="Arrow: Right 5">
            <a:extLst>
              <a:ext uri="{FF2B5EF4-FFF2-40B4-BE49-F238E27FC236}">
                <a16:creationId xmlns:a16="http://schemas.microsoft.com/office/drawing/2014/main" id="{E8538FD5-E550-4371-9F58-2F6A1B30C59B}"/>
              </a:ext>
            </a:extLst>
          </p:cNvPr>
          <p:cNvSpPr/>
          <p:nvPr/>
        </p:nvSpPr>
        <p:spPr>
          <a:xfrm>
            <a:off x="7676147" y="4276076"/>
            <a:ext cx="85773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solidFill>
                  <a:prstClr val="white"/>
                </a:solidFill>
                <a:latin typeface="Calibri Light" panose="020F0302020204030204"/>
              </a:rPr>
              <a:t>planta</a:t>
            </a:r>
            <a:endParaRPr kumimoji="0" lang="pt-PT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Seta para a Direita 19">
            <a:extLst>
              <a:ext uri="{FF2B5EF4-FFF2-40B4-BE49-F238E27FC236}">
                <a16:creationId xmlns:a16="http://schemas.microsoft.com/office/drawing/2014/main" id="{BFC3C679-3B93-4194-AA7D-C916756B73D6}"/>
              </a:ext>
            </a:extLst>
          </p:cNvPr>
          <p:cNvSpPr/>
          <p:nvPr/>
        </p:nvSpPr>
        <p:spPr>
          <a:xfrm flipH="1">
            <a:off x="10570451" y="4312847"/>
            <a:ext cx="1387468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components</a:t>
            </a:r>
          </a:p>
        </p:txBody>
      </p:sp>
      <p:sp>
        <p:nvSpPr>
          <p:cNvPr id="52" name="Seta para a Direita 19">
            <a:extLst>
              <a:ext uri="{FF2B5EF4-FFF2-40B4-BE49-F238E27FC236}">
                <a16:creationId xmlns:a16="http://schemas.microsoft.com/office/drawing/2014/main" id="{1EAEF573-E57D-4BEB-AAD6-7A797BFC5148}"/>
              </a:ext>
            </a:extLst>
          </p:cNvPr>
          <p:cNvSpPr/>
          <p:nvPr/>
        </p:nvSpPr>
        <p:spPr>
          <a:xfrm flipH="1">
            <a:off x="10498990" y="5135008"/>
            <a:ext cx="1420491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256969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ISO-9126-geral.png">
            <a:extLst>
              <a:ext uri="{FF2B5EF4-FFF2-40B4-BE49-F238E27FC236}">
                <a16:creationId xmlns:a16="http://schemas.microsoft.com/office/drawing/2014/main" id="{28DD29B5-28DC-4716-B251-4D3C3FA26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66" y="3732708"/>
            <a:ext cx="5601613" cy="202690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36ED625-2676-4E25-9989-3C4870A642FC}"/>
              </a:ext>
            </a:extLst>
          </p:cNvPr>
          <p:cNvSpPr txBox="1"/>
          <p:nvPr/>
        </p:nvSpPr>
        <p:spPr>
          <a:xfrm>
            <a:off x="2027047" y="2897441"/>
            <a:ext cx="175766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manage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complexity</a:t>
            </a:r>
            <a:endParaRPr kumimoji="0" lang="en-US" sz="1400" b="1" i="0" u="non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49B4E02-39E7-4945-A28C-C84C8CC6DFDA}"/>
              </a:ext>
            </a:extLst>
          </p:cNvPr>
          <p:cNvSpPr/>
          <p:nvPr/>
        </p:nvSpPr>
        <p:spPr>
          <a:xfrm>
            <a:off x="868844" y="2903555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0B48B-BEC0-4000-BC4E-7A448B0330B4}"/>
              </a:ext>
            </a:extLst>
          </p:cNvPr>
          <p:cNvSpPr txBox="1"/>
          <p:nvPr/>
        </p:nvSpPr>
        <p:spPr>
          <a:xfrm>
            <a:off x="899287" y="1695724"/>
            <a:ext cx="1943161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divide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software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system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parts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4912" y="203427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47508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2.1 synopsis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85E43B-6AE5-47BE-8C55-A26D344054CB}"/>
              </a:ext>
            </a:extLst>
          </p:cNvPr>
          <p:cNvSpPr txBox="1"/>
          <p:nvPr/>
        </p:nvSpPr>
        <p:spPr>
          <a:xfrm>
            <a:off x="3213423" y="1695723"/>
            <a:ext cx="191430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plan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the structure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that organizes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the parts</a:t>
            </a:r>
            <a:endParaRPr kumimoji="0" lang="en-US" sz="1400" b="1" i="0" u="non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C1E8FF71-A8BA-4EF0-97E2-FCF25FDEF953}"/>
              </a:ext>
            </a:extLst>
          </p:cNvPr>
          <p:cNvSpPr/>
          <p:nvPr/>
        </p:nvSpPr>
        <p:spPr>
          <a:xfrm>
            <a:off x="4450751" y="1260534"/>
            <a:ext cx="548796" cy="288147"/>
          </a:xfrm>
          <a:prstGeom prst="wedgeRectCallout">
            <a:avLst>
              <a:gd name="adj1" fmla="val -57575"/>
              <a:gd name="adj2" fmla="val 125967"/>
            </a:avLst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design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B09429C2-384B-423F-B1E6-AD0E690BCB6A}"/>
              </a:ext>
            </a:extLst>
          </p:cNvPr>
          <p:cNvSpPr/>
          <p:nvPr/>
        </p:nvSpPr>
        <p:spPr>
          <a:xfrm>
            <a:off x="1870867" y="1183161"/>
            <a:ext cx="981670" cy="288147"/>
          </a:xfrm>
          <a:prstGeom prst="wedgeRectCallout">
            <a:avLst>
              <a:gd name="adj1" fmla="val -46111"/>
              <a:gd name="adj2" fmla="val 152005"/>
            </a:avLst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components</a:t>
            </a: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034984C8-A308-4B47-8D68-88641A43EB16}"/>
              </a:ext>
            </a:extLst>
          </p:cNvPr>
          <p:cNvSpPr/>
          <p:nvPr/>
        </p:nvSpPr>
        <p:spPr>
          <a:xfrm>
            <a:off x="291263" y="3636579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8" name="Arrow: Right 5">
            <a:extLst>
              <a:ext uri="{FF2B5EF4-FFF2-40B4-BE49-F238E27FC236}">
                <a16:creationId xmlns:a16="http://schemas.microsoft.com/office/drawing/2014/main" id="{B3E10026-D40E-4767-A712-42858C975045}"/>
              </a:ext>
            </a:extLst>
          </p:cNvPr>
          <p:cNvSpPr/>
          <p:nvPr/>
        </p:nvSpPr>
        <p:spPr>
          <a:xfrm>
            <a:off x="1004023" y="3052770"/>
            <a:ext cx="10613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problem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9" name="Arrow: Right 5">
            <a:extLst>
              <a:ext uri="{FF2B5EF4-FFF2-40B4-BE49-F238E27FC236}">
                <a16:creationId xmlns:a16="http://schemas.microsoft.com/office/drawing/2014/main" id="{42FDBA5C-F7D4-43EE-AEB2-4004839EC253}"/>
              </a:ext>
            </a:extLst>
          </p:cNvPr>
          <p:cNvSpPr/>
          <p:nvPr/>
        </p:nvSpPr>
        <p:spPr>
          <a:xfrm>
            <a:off x="994497" y="4169455"/>
            <a:ext cx="12087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objectives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4" name="Retângulo 20">
            <a:extLst>
              <a:ext uri="{FF2B5EF4-FFF2-40B4-BE49-F238E27FC236}">
                <a16:creationId xmlns:a16="http://schemas.microsoft.com/office/drawing/2014/main" id="{768A1BBF-84A3-4390-A587-44B909A76A35}"/>
              </a:ext>
            </a:extLst>
          </p:cNvPr>
          <p:cNvSpPr/>
          <p:nvPr/>
        </p:nvSpPr>
        <p:spPr>
          <a:xfrm>
            <a:off x="5906165" y="4624306"/>
            <a:ext cx="890876" cy="941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tângulo 20">
            <a:extLst>
              <a:ext uri="{FF2B5EF4-FFF2-40B4-BE49-F238E27FC236}">
                <a16:creationId xmlns:a16="http://schemas.microsoft.com/office/drawing/2014/main" id="{3426BD81-85F2-47FE-8C11-500CE402CB2A}"/>
              </a:ext>
            </a:extLst>
          </p:cNvPr>
          <p:cNvSpPr/>
          <p:nvPr/>
        </p:nvSpPr>
        <p:spPr>
          <a:xfrm>
            <a:off x="6856401" y="4624305"/>
            <a:ext cx="890876" cy="1135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tângulo 8">
            <a:extLst>
              <a:ext uri="{FF2B5EF4-FFF2-40B4-BE49-F238E27FC236}">
                <a16:creationId xmlns:a16="http://schemas.microsoft.com/office/drawing/2014/main" id="{808A4649-FA4E-4C15-A1E1-391A7332A2D4}"/>
              </a:ext>
            </a:extLst>
          </p:cNvPr>
          <p:cNvSpPr/>
          <p:nvPr/>
        </p:nvSpPr>
        <p:spPr>
          <a:xfrm>
            <a:off x="1907520" y="60006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3"/>
              </a:rPr>
              <a:t>https://pt.wikipedia.org/wiki/ISO/IEC_9126#Modelo_de_Qualidade_da_Norma_ISO_9126</a:t>
            </a:r>
            <a:endParaRPr lang="pt-PT" sz="1200" dirty="0"/>
          </a:p>
        </p:txBody>
      </p:sp>
      <p:sp>
        <p:nvSpPr>
          <p:cNvPr id="67" name="Retângulo 20">
            <a:extLst>
              <a:ext uri="{FF2B5EF4-FFF2-40B4-BE49-F238E27FC236}">
                <a16:creationId xmlns:a16="http://schemas.microsoft.com/office/drawing/2014/main" id="{E88685F1-2FA4-4EF0-B6AD-B860141C391D}"/>
              </a:ext>
            </a:extLst>
          </p:cNvPr>
          <p:cNvSpPr/>
          <p:nvPr/>
        </p:nvSpPr>
        <p:spPr>
          <a:xfrm>
            <a:off x="4955520" y="4624305"/>
            <a:ext cx="890876" cy="9418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tângulo 20">
            <a:extLst>
              <a:ext uri="{FF2B5EF4-FFF2-40B4-BE49-F238E27FC236}">
                <a16:creationId xmlns:a16="http://schemas.microsoft.com/office/drawing/2014/main" id="{B14DEDFA-B5E4-4751-A269-55C16448D77C}"/>
              </a:ext>
            </a:extLst>
          </p:cNvPr>
          <p:cNvSpPr/>
          <p:nvPr/>
        </p:nvSpPr>
        <p:spPr>
          <a:xfrm>
            <a:off x="3054229" y="4624305"/>
            <a:ext cx="890876" cy="829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3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5756541" y="1280608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Angulado 25"/>
          <p:cNvCxnSpPr/>
          <p:nvPr/>
        </p:nvCxnSpPr>
        <p:spPr>
          <a:xfrm>
            <a:off x="5856867" y="2044231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 Explicativo 1 23"/>
          <p:cNvSpPr/>
          <p:nvPr/>
        </p:nvSpPr>
        <p:spPr>
          <a:xfrm flipH="1">
            <a:off x="5989111" y="4338313"/>
            <a:ext cx="1682631" cy="626701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 executed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3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55C3E231-1E18-4318-9EC2-5BC3337F4504}"/>
              </a:ext>
            </a:extLst>
          </p:cNvPr>
          <p:cNvSpPr txBox="1"/>
          <p:nvPr/>
        </p:nvSpPr>
        <p:spPr>
          <a:xfrm>
            <a:off x="870096" y="4704441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d:\research\A2_se\A2_architecthure</a:t>
            </a:r>
          </a:p>
        </p:txBody>
      </p:sp>
      <p:pic>
        <p:nvPicPr>
          <p:cNvPr id="34" name="Imagem 18">
            <a:hlinkClick r:id="rId2" action="ppaction://program"/>
            <a:extLst>
              <a:ext uri="{FF2B5EF4-FFF2-40B4-BE49-F238E27FC236}">
                <a16:creationId xmlns:a16="http://schemas.microsoft.com/office/drawing/2014/main" id="{D3203A27-AC0E-4FC7-A117-550EFF7AE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1" y="4589445"/>
            <a:ext cx="500206" cy="506992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5251660" y="1258802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825272" y="5096437"/>
            <a:ext cx="2053147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77222" y="5308141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3974343" y="1017049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75916" y="1825051"/>
            <a:ext cx="2855654" cy="246221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then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zero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directories</a:t>
            </a:r>
          </a:p>
        </p:txBody>
      </p:sp>
      <p:pic>
        <p:nvPicPr>
          <p:cNvPr id="22" name="Imagem 7">
            <a:extLst>
              <a:ext uri="{FF2B5EF4-FFF2-40B4-BE49-F238E27FC236}">
                <a16:creationId xmlns:a16="http://schemas.microsoft.com/office/drawing/2014/main" id="{A27FEF89-BA15-411D-8664-DF3CC66EE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805" y="832506"/>
            <a:ext cx="2677455" cy="154109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8EF1BA-E46B-441B-B6D6-08AFAD7779E5}"/>
              </a:ext>
            </a:extLst>
          </p:cNvPr>
          <p:cNvGrpSpPr/>
          <p:nvPr/>
        </p:nvGrpSpPr>
        <p:grpSpPr>
          <a:xfrm>
            <a:off x="289661" y="6138245"/>
            <a:ext cx="2540839" cy="289586"/>
            <a:chOff x="5881666" y="1590687"/>
            <a:chExt cx="2540839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221823EB-8E89-4595-BAEE-81141CFB6D65}"/>
                </a:ext>
              </a:extLst>
            </p:cNvPr>
            <p:cNvSpPr/>
            <p:nvPr/>
          </p:nvSpPr>
          <p:spPr>
            <a:xfrm>
              <a:off x="6081095" y="1603274"/>
              <a:ext cx="23414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cambridge/dictionary/architecture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04855DA9-8530-4BB0-A8AC-AFC712E5F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6077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30608</TotalTime>
  <Words>218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1. architecture</vt:lpstr>
      <vt:lpstr>2. meaning</vt:lpstr>
      <vt:lpstr>2.1 synopsis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2051</cp:revision>
  <dcterms:created xsi:type="dcterms:W3CDTF">2019-03-25T09:18:39Z</dcterms:created>
  <dcterms:modified xsi:type="dcterms:W3CDTF">2024-05-28T17:02:00Z</dcterms:modified>
</cp:coreProperties>
</file>