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89" r:id="rId3"/>
    <p:sldId id="390" r:id="rId4"/>
    <p:sldId id="391" r:id="rId5"/>
    <p:sldId id="393" r:id="rId6"/>
    <p:sldId id="394" r:id="rId7"/>
    <p:sldId id="392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84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156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rchitecture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uth0.com/docs/troubleshoot/error-handling-best-practic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cmp.berkeley.edu/diapsids/buzz/dinoscience.html#:~:text=%22Fact%22%20in%20a%20scientific%20context,generally%20based%20on%20subjective%20influences.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ygun.com/blog/api-error-reponses-results-pattern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errors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640121" y="200859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43D4A-67D3-656D-C000-27A69D8D2450}"/>
              </a:ext>
            </a:extLst>
          </p:cNvPr>
          <p:cNvGrpSpPr/>
          <p:nvPr/>
        </p:nvGrpSpPr>
        <p:grpSpPr>
          <a:xfrm>
            <a:off x="10640121" y="514497"/>
            <a:ext cx="1443470" cy="283293"/>
            <a:chOff x="5611636" y="5954426"/>
            <a:chExt cx="1443471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40F013A-E711-C8B1-2973-6573F490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97B99DDA-13EF-2770-6F59-49C1DC6F9C03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A094A9-2E1B-9062-92EE-12D9D9CCCD0A}"/>
              </a:ext>
            </a:extLst>
          </p:cNvPr>
          <p:cNvGrpSpPr/>
          <p:nvPr/>
        </p:nvGrpSpPr>
        <p:grpSpPr>
          <a:xfrm>
            <a:off x="248908" y="282719"/>
            <a:ext cx="2186511" cy="289586"/>
            <a:chOff x="5881666" y="1590687"/>
            <a:chExt cx="2186511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2DCBB64A-06B0-37F0-65AC-C8701FBA9DB9}"/>
                </a:ext>
              </a:extLst>
            </p:cNvPr>
            <p:cNvSpPr/>
            <p:nvPr/>
          </p:nvSpPr>
          <p:spPr>
            <a:xfrm>
              <a:off x="6081095" y="1603274"/>
              <a:ext cx="1987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Error Handling Best Practices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2D51840-E669-8F98-2E63-8CCD3882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D93FB-20DD-EE8B-17F9-8368400EF74C}"/>
              </a:ext>
            </a:extLst>
          </p:cNvPr>
          <p:cNvGrpSpPr/>
          <p:nvPr/>
        </p:nvGrpSpPr>
        <p:grpSpPr>
          <a:xfrm>
            <a:off x="248908" y="646992"/>
            <a:ext cx="1809357" cy="289586"/>
            <a:chOff x="5881666" y="1590687"/>
            <a:chExt cx="1809357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AFEC1D-9E09-B683-F7B3-D3CCA2372A90}"/>
                </a:ext>
              </a:extLst>
            </p:cNvPr>
            <p:cNvSpPr/>
            <p:nvPr/>
          </p:nvSpPr>
          <p:spPr>
            <a:xfrm>
              <a:off x="6081095" y="1603274"/>
              <a:ext cx="1609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What is Good Science?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2419FDF-6FE3-2716-BEFE-0145BE84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exception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2CC03E-73EA-2FFF-B47D-907A95465E18}"/>
              </a:ext>
            </a:extLst>
          </p:cNvPr>
          <p:cNvSpPr/>
          <p:nvPr/>
        </p:nvSpPr>
        <p:spPr>
          <a:xfrm>
            <a:off x="762551" y="544555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B056A4A-F9A3-84C1-D0F0-7A048E266E28}"/>
              </a:ext>
            </a:extLst>
          </p:cNvPr>
          <p:cNvSpPr/>
          <p:nvPr/>
        </p:nvSpPr>
        <p:spPr>
          <a:xfrm>
            <a:off x="2335392" y="437811"/>
            <a:ext cx="1318237" cy="626701"/>
          </a:xfrm>
          <a:prstGeom prst="wedgeRectCallout">
            <a:avLst>
              <a:gd name="adj1" fmla="val -47769"/>
              <a:gd name="adj2" fmla="val -1636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every failure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is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exception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3AE1A66-F1FC-767A-0A67-167881CD482A}"/>
              </a:ext>
            </a:extLst>
          </p:cNvPr>
          <p:cNvSpPr/>
          <p:nvPr/>
        </p:nvSpPr>
        <p:spPr>
          <a:xfrm>
            <a:off x="3842725" y="445673"/>
            <a:ext cx="1898524" cy="811367"/>
          </a:xfrm>
          <a:prstGeom prst="wedgeRectCallout">
            <a:avLst>
              <a:gd name="adj1" fmla="val -58429"/>
              <a:gd name="adj2" fmla="val -254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sometimes,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rejection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be intentionally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designed behavior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9160A37-ED35-A923-968E-EC3C79D70BFF}"/>
              </a:ext>
            </a:extLst>
          </p:cNvPr>
          <p:cNvSpPr/>
          <p:nvPr/>
        </p:nvSpPr>
        <p:spPr>
          <a:xfrm>
            <a:off x="1913201" y="1891936"/>
            <a:ext cx="2158210" cy="811367"/>
          </a:xfrm>
          <a:prstGeom prst="wedgeRectCallout">
            <a:avLst>
              <a:gd name="adj1" fmla="val -47989"/>
              <a:gd name="adj2" fmla="val -238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 can't fetch some data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because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don't have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appropriate rights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C94DB9-E9DB-2064-5ACB-A4E5B1F8F26B}"/>
              </a:ext>
            </a:extLst>
          </p:cNvPr>
          <p:cNvSpPr/>
          <p:nvPr/>
        </p:nvSpPr>
        <p:spPr>
          <a:xfrm>
            <a:off x="4186371" y="1891936"/>
            <a:ext cx="1593953" cy="442035"/>
          </a:xfrm>
          <a:prstGeom prst="wedgeRectCallout">
            <a:avLst>
              <a:gd name="adj1" fmla="val -57041"/>
              <a:gd name="adj2" fmla="val -22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that's not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exception 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AF1CFBFD-D4C3-4B85-A413-57C72FE98EF4}"/>
              </a:ext>
            </a:extLst>
          </p:cNvPr>
          <p:cNvSpPr/>
          <p:nvPr/>
        </p:nvSpPr>
        <p:spPr>
          <a:xfrm>
            <a:off x="280992" y="512832"/>
            <a:ext cx="20728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failure vs exception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DCDDC2FB-E0B5-1464-D4B8-89B84D3C0B8E}"/>
              </a:ext>
            </a:extLst>
          </p:cNvPr>
          <p:cNvSpPr/>
          <p:nvPr/>
        </p:nvSpPr>
        <p:spPr>
          <a:xfrm>
            <a:off x="891492" y="1931368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F8A11C2-C94E-5E4F-CF2E-8FB279C5A33F}"/>
              </a:ext>
            </a:extLst>
          </p:cNvPr>
          <p:cNvSpPr/>
          <p:nvPr/>
        </p:nvSpPr>
        <p:spPr>
          <a:xfrm>
            <a:off x="5883028" y="1856972"/>
            <a:ext cx="1611586" cy="811367"/>
          </a:xfrm>
          <a:prstGeom prst="wedgeRectCallout">
            <a:avLst>
              <a:gd name="adj1" fmla="val -57041"/>
              <a:gd name="adj2" fmla="val -22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 behaving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it was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behave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A9EF59A-B2B0-5A18-69D1-EFC9E01B8A61}"/>
              </a:ext>
            </a:extLst>
          </p:cNvPr>
          <p:cNvSpPr/>
          <p:nvPr/>
        </p:nvSpPr>
        <p:spPr>
          <a:xfrm>
            <a:off x="7591941" y="1912151"/>
            <a:ext cx="2018749" cy="996033"/>
          </a:xfrm>
          <a:prstGeom prst="wedgeRectCallout">
            <a:avLst>
              <a:gd name="adj1" fmla="val -57041"/>
              <a:gd name="adj2" fmla="val -22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failed result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an explanation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why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makes more sense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than an exception</a:t>
            </a:r>
          </a:p>
        </p:txBody>
      </p:sp>
    </p:spTree>
    <p:extLst>
      <p:ext uri="{BB962C8B-B14F-4D97-AF65-F5344CB8AC3E}">
        <p14:creationId xmlns:p14="http://schemas.microsoft.com/office/powerpoint/2010/main" val="10487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messages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53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be specific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B056A4A-F9A3-84C1-D0F0-7A048E266E28}"/>
              </a:ext>
            </a:extLst>
          </p:cNvPr>
          <p:cNvSpPr/>
          <p:nvPr/>
        </p:nvSpPr>
        <p:spPr>
          <a:xfrm>
            <a:off x="1020103" y="445673"/>
            <a:ext cx="1318237" cy="626701"/>
          </a:xfrm>
          <a:prstGeom prst="wedgeRectCallout">
            <a:avLst>
              <a:gd name="adj1" fmla="val -47769"/>
              <a:gd name="adj2" fmla="val -1636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every failure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is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exception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AF1CFBFD-D4C3-4B85-A413-57C72FE98EF4}"/>
              </a:ext>
            </a:extLst>
          </p:cNvPr>
          <p:cNvSpPr/>
          <p:nvPr/>
        </p:nvSpPr>
        <p:spPr>
          <a:xfrm>
            <a:off x="280992" y="5128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8315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069374C-C3F2-304F-6BE7-00A231C3D488}"/>
              </a:ext>
            </a:extLst>
          </p:cNvPr>
          <p:cNvSpPr/>
          <p:nvPr/>
        </p:nvSpPr>
        <p:spPr>
          <a:xfrm>
            <a:off x="1651662" y="321203"/>
            <a:ext cx="2618272" cy="996033"/>
          </a:xfrm>
          <a:prstGeom prst="wedgeRectCallout">
            <a:avLst>
              <a:gd name="adj1" fmla="val 35754"/>
              <a:gd name="adj2" fmla="val 393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Implementing useful error responses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not just a matter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handling errors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efficiently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conclusion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EA573-56D4-7E00-6942-7FD3C32419DC}"/>
              </a:ext>
            </a:extLst>
          </p:cNvPr>
          <p:cNvGrpSpPr/>
          <p:nvPr/>
        </p:nvGrpSpPr>
        <p:grpSpPr>
          <a:xfrm>
            <a:off x="1731193" y="1396982"/>
            <a:ext cx="2532119" cy="289586"/>
            <a:chOff x="5881666" y="1590687"/>
            <a:chExt cx="2532119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A4128E7-0F91-00CC-E337-DCE069A6F447}"/>
                </a:ext>
              </a:extLst>
            </p:cNvPr>
            <p:cNvSpPr/>
            <p:nvPr/>
          </p:nvSpPr>
          <p:spPr>
            <a:xfrm>
              <a:off x="6081095" y="1603274"/>
              <a:ext cx="23326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api</a:t>
              </a:r>
              <a:r>
                <a:rPr kumimoji="0" lang="en-US" sz="1200" b="0" i="0" u="none" strike="noStrike" kern="0" cap="none" spc="0" normalizeH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 </a:t>
              </a: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error responses results pattern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F25476B-D46E-4C0C-A6AA-A3E128B6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Arrow: Right 5">
            <a:extLst>
              <a:ext uri="{FF2B5EF4-FFF2-40B4-BE49-F238E27FC236}">
                <a16:creationId xmlns:a16="http://schemas.microsoft.com/office/drawing/2014/main" id="{3A3CAB33-D22C-A6F1-64BA-9D955BA9205D}"/>
              </a:ext>
            </a:extLst>
          </p:cNvPr>
          <p:cNvSpPr/>
          <p:nvPr/>
        </p:nvSpPr>
        <p:spPr>
          <a:xfrm>
            <a:off x="248908" y="344149"/>
            <a:ext cx="145405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user-friendly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F03543E-64B9-DD17-5FDD-18C81F1DBE7B}"/>
              </a:ext>
            </a:extLst>
          </p:cNvPr>
          <p:cNvSpPr/>
          <p:nvPr/>
        </p:nvSpPr>
        <p:spPr>
          <a:xfrm>
            <a:off x="4462741" y="278627"/>
            <a:ext cx="2634302" cy="1365365"/>
          </a:xfrm>
          <a:prstGeom prst="wedgeRectCallout">
            <a:avLst>
              <a:gd name="adj1" fmla="val -56344"/>
              <a:gd name="adj2" fmla="val -21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it’s about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more intuitive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user-friendly interface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those who interact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our API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4D07245-0EEE-CFA7-3995-213E4ADBB237}"/>
              </a:ext>
            </a:extLst>
          </p:cNvPr>
          <p:cNvSpPr/>
          <p:nvPr/>
        </p:nvSpPr>
        <p:spPr>
          <a:xfrm>
            <a:off x="2023635" y="2191343"/>
            <a:ext cx="1887302" cy="1180699"/>
          </a:xfrm>
          <a:prstGeom prst="wedgeRectCallout">
            <a:avLst>
              <a:gd name="adj1" fmla="val -39468"/>
              <a:gd name="adj2" fmla="val -32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utilizing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Result pattern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can provide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clear,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actionable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error messages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4C51971-C26F-652A-6614-304CAE6A8933}"/>
              </a:ext>
            </a:extLst>
          </p:cNvPr>
          <p:cNvSpPr/>
          <p:nvPr/>
        </p:nvSpPr>
        <p:spPr>
          <a:xfrm>
            <a:off x="4072779" y="2207589"/>
            <a:ext cx="1658074" cy="1180699"/>
          </a:xfrm>
          <a:prstGeom prst="wedgeRectCallout">
            <a:avLst>
              <a:gd name="adj1" fmla="val -61781"/>
              <a:gd name="adj2" fmla="val -338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empower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developers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understand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rectify issues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independently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300D88C-C086-F093-071D-8DF35DCF95D1}"/>
              </a:ext>
            </a:extLst>
          </p:cNvPr>
          <p:cNvSpPr/>
          <p:nvPr/>
        </p:nvSpPr>
        <p:spPr>
          <a:xfrm>
            <a:off x="2008193" y="3815881"/>
            <a:ext cx="1778298" cy="626701"/>
          </a:xfrm>
          <a:prstGeom prst="wedgeRectCallout">
            <a:avLst>
              <a:gd name="adj1" fmla="val -34943"/>
              <a:gd name="adj2" fmla="val -216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encourages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better practices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API design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E087E83-863B-138C-7EA4-5726F41005DE}"/>
              </a:ext>
            </a:extLst>
          </p:cNvPr>
          <p:cNvSpPr/>
          <p:nvPr/>
        </p:nvSpPr>
        <p:spPr>
          <a:xfrm>
            <a:off x="3982316" y="3815881"/>
            <a:ext cx="2191873" cy="996033"/>
          </a:xfrm>
          <a:prstGeom prst="wedgeRectCallout">
            <a:avLst>
              <a:gd name="adj1" fmla="val -61781"/>
              <a:gd name="adj2" fmla="val -338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avoiding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common anti-patterns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embracing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more structured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error-handling method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979E12F9-C2EE-EC0C-7369-21F7AB202AAB}"/>
              </a:ext>
            </a:extLst>
          </p:cNvPr>
          <p:cNvSpPr/>
          <p:nvPr/>
        </p:nvSpPr>
        <p:spPr>
          <a:xfrm>
            <a:off x="6337930" y="3795186"/>
            <a:ext cx="1682118" cy="811367"/>
          </a:xfrm>
          <a:prstGeom prst="wedgeRectCallout">
            <a:avLst>
              <a:gd name="adj1" fmla="val -61781"/>
              <a:gd name="adj2" fmla="val -338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can ensure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robustness,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maintainability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scalability</a:t>
            </a:r>
          </a:p>
        </p:txBody>
      </p:sp>
      <p:sp>
        <p:nvSpPr>
          <p:cNvPr id="29" name="Arrow: Right 5">
            <a:extLst>
              <a:ext uri="{FF2B5EF4-FFF2-40B4-BE49-F238E27FC236}">
                <a16:creationId xmlns:a16="http://schemas.microsoft.com/office/drawing/2014/main" id="{4D8D1045-D69F-6311-E100-86E6EB0AF358}"/>
              </a:ext>
            </a:extLst>
          </p:cNvPr>
          <p:cNvSpPr/>
          <p:nvPr/>
        </p:nvSpPr>
        <p:spPr>
          <a:xfrm>
            <a:off x="277143" y="2238486"/>
            <a:ext cx="177625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clear/actionable</a:t>
            </a:r>
          </a:p>
        </p:txBody>
      </p:sp>
      <p:sp>
        <p:nvSpPr>
          <p:cNvPr id="30" name="Arrow: Right 5">
            <a:extLst>
              <a:ext uri="{FF2B5EF4-FFF2-40B4-BE49-F238E27FC236}">
                <a16:creationId xmlns:a16="http://schemas.microsoft.com/office/drawing/2014/main" id="{30CC3C22-27F7-1B64-06A0-02068C6F2E4B}"/>
              </a:ext>
            </a:extLst>
          </p:cNvPr>
          <p:cNvSpPr/>
          <p:nvPr/>
        </p:nvSpPr>
        <p:spPr>
          <a:xfrm>
            <a:off x="277143" y="3852233"/>
            <a:ext cx="173938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better practices</a:t>
            </a:r>
          </a:p>
        </p:txBody>
      </p:sp>
    </p:spTree>
    <p:extLst>
      <p:ext uri="{BB962C8B-B14F-4D97-AF65-F5344CB8AC3E}">
        <p14:creationId xmlns:p14="http://schemas.microsoft.com/office/powerpoint/2010/main" val="257534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67326</TotalTime>
  <Words>233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errors</vt:lpstr>
      <vt:lpstr>1.1 index</vt:lpstr>
      <vt:lpstr>2. exception</vt:lpstr>
      <vt:lpstr>3. messages</vt:lpstr>
      <vt:lpstr>3.1 be specific</vt:lpstr>
      <vt:lpstr>4. conclusion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1244</cp:revision>
  <dcterms:created xsi:type="dcterms:W3CDTF">2019-03-25T09:18:39Z</dcterms:created>
  <dcterms:modified xsi:type="dcterms:W3CDTF">2024-06-26T14:49:12Z</dcterms:modified>
</cp:coreProperties>
</file>