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55" r:id="rId2"/>
    <p:sldId id="363" r:id="rId3"/>
    <p:sldId id="364" r:id="rId4"/>
    <p:sldId id="365" r:id="rId5"/>
    <p:sldId id="366" r:id="rId6"/>
    <p:sldId id="367" r:id="rId7"/>
    <p:sldId id="368" r:id="rId8"/>
    <p:sldId id="369" r:id="rId9"/>
    <p:sldId id="361" r:id="rId1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varisto" initials="E" lastIdx="1" clrIdx="0">
    <p:extLst>
      <p:ext uri="{19B8F6BF-5375-455C-9EA6-DF929625EA0E}">
        <p15:presenceInfo xmlns:p15="http://schemas.microsoft.com/office/powerpoint/2012/main" userId="Evarist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1868" autoAdjust="0"/>
    <p:restoredTop sz="86410" autoAdjust="0"/>
  </p:normalViewPr>
  <p:slideViewPr>
    <p:cSldViewPr snapToGrid="0">
      <p:cViewPr varScale="1">
        <p:scale>
          <a:sx n="67" d="100"/>
          <a:sy n="67" d="100"/>
        </p:scale>
        <p:origin x="768" y="4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02/12/2021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70636E-53A0-461E-B4DA-47B90EBA88BA}" type="slidenum">
              <a:rPr kumimoji="0" lang="pt-P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pt-P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615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02/12/2021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02/12/2021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02/12/2021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02/12/2021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02/12/2021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02/12/2021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02/12/2021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02/12/2021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02/12/2021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02/12/2021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02/12/2021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02/12/2021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to/supermetrics/simple-and-maintainable-error-handling-in-typescript-56l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khalilstemmler.com/articles/enterprise-typescript-nodejs/handling-errors-result-class/" TargetMode="External"/><Relationship Id="rId7" Type="http://schemas.openxmlformats.org/officeDocument/2006/relationships/hyperlink" Target="https://dev.to/_gdelgado/type-safe-error-handling-in-typescript-1p4n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file:///C:\Windows\explorer.exe%20F:\ides\AZ_vStudio2017" TargetMode="External"/><Relationship Id="rId2" Type="http://schemas.openxmlformats.org/officeDocument/2006/relationships/hyperlink" Target="https://medium.com/@pankaj.itdeveloper/getting-started-using-typescript-with-node-js-and-express-6aff573667d5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1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2"/>
            <a:ext cx="1569660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1. techniques</a:t>
            </a:r>
            <a:endParaRPr lang="en-US" sz="2000" dirty="0">
              <a:solidFill>
                <a:sysClr val="windowText" lastClr="000000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100104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1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2"/>
            <a:ext cx="1722587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2. type system</a:t>
            </a:r>
            <a:endParaRPr lang="en-US" sz="2000" dirty="0">
              <a:solidFill>
                <a:sysClr val="windowText" lastClr="000000"/>
              </a:solidFill>
              <a:latin typeface="Calibri Light" panose="020F03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D8A767-1761-4CF2-8077-A685A32E0DDA}"/>
              </a:ext>
            </a:extLst>
          </p:cNvPr>
          <p:cNvSpPr txBox="1"/>
          <p:nvPr/>
        </p:nvSpPr>
        <p:spPr>
          <a:xfrm>
            <a:off x="1004845" y="718904"/>
            <a:ext cx="2062488" cy="1169551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900" lvl="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to encode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error states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into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the TypeScript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type system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382715-5954-4F10-B0EE-6934359456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35" r="8711" b="77401"/>
          <a:stretch/>
        </p:blipFill>
        <p:spPr>
          <a:xfrm>
            <a:off x="1298961" y="2839939"/>
            <a:ext cx="3600000" cy="252742"/>
          </a:xfrm>
          <a:prstGeom prst="rect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7DC3C2-AD4E-4EF1-8EAE-CEC324C2D0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632" b="45978"/>
          <a:stretch/>
        </p:blipFill>
        <p:spPr>
          <a:xfrm>
            <a:off x="1013788" y="3769064"/>
            <a:ext cx="3931959" cy="756000"/>
          </a:xfrm>
          <a:prstGeom prst="rect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</p:pic>
      <p:sp>
        <p:nvSpPr>
          <p:cNvPr id="9" name="Arrow: Right 5">
            <a:extLst>
              <a:ext uri="{FF2B5EF4-FFF2-40B4-BE49-F238E27FC236}">
                <a16:creationId xmlns:a16="http://schemas.microsoft.com/office/drawing/2014/main" id="{FCDA4E76-E9D1-4A4B-8F3B-B3D86529E44B}"/>
              </a:ext>
            </a:extLst>
          </p:cNvPr>
          <p:cNvSpPr/>
          <p:nvPr/>
        </p:nvSpPr>
        <p:spPr>
          <a:xfrm>
            <a:off x="317586" y="2814940"/>
            <a:ext cx="864145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wrong</a:t>
            </a:r>
          </a:p>
        </p:txBody>
      </p:sp>
      <p:sp>
        <p:nvSpPr>
          <p:cNvPr id="10" name="Arrow: Right 5">
            <a:extLst>
              <a:ext uri="{FF2B5EF4-FFF2-40B4-BE49-F238E27FC236}">
                <a16:creationId xmlns:a16="http://schemas.microsoft.com/office/drawing/2014/main" id="{8759D5D8-7757-4662-8B6C-B701E89BD57C}"/>
              </a:ext>
            </a:extLst>
          </p:cNvPr>
          <p:cNvSpPr/>
          <p:nvPr/>
        </p:nvSpPr>
        <p:spPr>
          <a:xfrm>
            <a:off x="317586" y="4010496"/>
            <a:ext cx="70865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kern="0" dirty="0">
                <a:solidFill>
                  <a:prstClr val="white"/>
                </a:solidFill>
                <a:latin typeface="Calibri Light" panose="020F0302020204030204"/>
              </a:rPr>
              <a:t>right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011824-3BC7-4CCC-83B1-1FF0CD525B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911" b="1700"/>
          <a:stretch/>
        </p:blipFill>
        <p:spPr>
          <a:xfrm>
            <a:off x="1013787" y="4682994"/>
            <a:ext cx="3931959" cy="756000"/>
          </a:xfrm>
          <a:prstGeom prst="rect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EA623D5-6A2C-43BE-9367-34B608F0BE82}"/>
              </a:ext>
            </a:extLst>
          </p:cNvPr>
          <p:cNvSpPr txBox="1"/>
          <p:nvPr/>
        </p:nvSpPr>
        <p:spPr>
          <a:xfrm>
            <a:off x="5723939" y="1806199"/>
            <a:ext cx="1665264" cy="1384995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900" lvl="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No information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in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the type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that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this is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an error,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7E5C37-FC15-4460-9ABE-FE00B38726A9}"/>
              </a:ext>
            </a:extLst>
          </p:cNvPr>
          <p:cNvSpPr txBox="1"/>
          <p:nvPr/>
        </p:nvSpPr>
        <p:spPr>
          <a:xfrm>
            <a:off x="7552963" y="1766401"/>
            <a:ext cx="1742657" cy="1169551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900" lvl="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you would have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to inspect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the value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to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check</a:t>
            </a:r>
          </a:p>
        </p:txBody>
      </p:sp>
      <p:sp>
        <p:nvSpPr>
          <p:cNvPr id="12" name="Arrow: Right 5">
            <a:extLst>
              <a:ext uri="{FF2B5EF4-FFF2-40B4-BE49-F238E27FC236}">
                <a16:creationId xmlns:a16="http://schemas.microsoft.com/office/drawing/2014/main" id="{25CB3625-C035-4CB8-A288-357B64FD7A48}"/>
              </a:ext>
            </a:extLst>
          </p:cNvPr>
          <p:cNvSpPr/>
          <p:nvPr/>
        </p:nvSpPr>
        <p:spPr>
          <a:xfrm>
            <a:off x="5078399" y="2474562"/>
            <a:ext cx="655755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DDB071-3656-4FB0-A263-061284832AE2}"/>
              </a:ext>
            </a:extLst>
          </p:cNvPr>
          <p:cNvSpPr txBox="1"/>
          <p:nvPr/>
        </p:nvSpPr>
        <p:spPr>
          <a:xfrm>
            <a:off x="5888036" y="3832566"/>
            <a:ext cx="2207271" cy="1600438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900" lvl="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It is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clearly indicated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in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the type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that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this is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an error</a:t>
            </a:r>
          </a:p>
        </p:txBody>
      </p:sp>
      <p:sp>
        <p:nvSpPr>
          <p:cNvPr id="16" name="Arrow: Right 5">
            <a:extLst>
              <a:ext uri="{FF2B5EF4-FFF2-40B4-BE49-F238E27FC236}">
                <a16:creationId xmlns:a16="http://schemas.microsoft.com/office/drawing/2014/main" id="{A14A9C38-AE5C-4DF8-8F12-A214A3D83DCA}"/>
              </a:ext>
            </a:extLst>
          </p:cNvPr>
          <p:cNvSpPr/>
          <p:nvPr/>
        </p:nvSpPr>
        <p:spPr>
          <a:xfrm>
            <a:off x="5242496" y="4500929"/>
            <a:ext cx="655755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2E2873-752E-4698-BC10-BC529835E714}"/>
              </a:ext>
            </a:extLst>
          </p:cNvPr>
          <p:cNvSpPr txBox="1"/>
          <p:nvPr/>
        </p:nvSpPr>
        <p:spPr>
          <a:xfrm>
            <a:off x="8235968" y="3832566"/>
            <a:ext cx="1882823" cy="1600438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900" lvl="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the exact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value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of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the variable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is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less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important</a:t>
            </a:r>
          </a:p>
        </p:txBody>
      </p:sp>
      <p:sp>
        <p:nvSpPr>
          <p:cNvPr id="18" name="Arrow: Right 5">
            <a:extLst>
              <a:ext uri="{FF2B5EF4-FFF2-40B4-BE49-F238E27FC236}">
                <a16:creationId xmlns:a16="http://schemas.microsoft.com/office/drawing/2014/main" id="{5A4BED7B-2168-4738-8BEA-851B5BD1ACC3}"/>
              </a:ext>
            </a:extLst>
          </p:cNvPr>
          <p:cNvSpPr/>
          <p:nvPr/>
        </p:nvSpPr>
        <p:spPr>
          <a:xfrm>
            <a:off x="317586" y="908405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  <p:sp>
        <p:nvSpPr>
          <p:cNvPr id="20" name="Retângulo 5">
            <a:extLst>
              <a:ext uri="{FF2B5EF4-FFF2-40B4-BE49-F238E27FC236}">
                <a16:creationId xmlns:a16="http://schemas.microsoft.com/office/drawing/2014/main" id="{45130EA2-1BB0-4A26-B851-5C830ADE6F1D}"/>
              </a:ext>
            </a:extLst>
          </p:cNvPr>
          <p:cNvSpPr/>
          <p:nvPr/>
        </p:nvSpPr>
        <p:spPr>
          <a:xfrm>
            <a:off x="489787" y="1963644"/>
            <a:ext cx="46323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simple-and-maintainable-error-handling-in-typescript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4204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1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2"/>
            <a:ext cx="153580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2.1 why [1-2]</a:t>
            </a:r>
            <a:endParaRPr lang="en-US" sz="2000" dirty="0">
              <a:solidFill>
                <a:sysClr val="windowText" lastClr="000000"/>
              </a:solidFill>
              <a:latin typeface="Calibri Light" panose="020F0302020204030204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34C5A9-8605-4B16-984E-C50CDE18B0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277"/>
          <a:stretch/>
        </p:blipFill>
        <p:spPr>
          <a:xfrm>
            <a:off x="654733" y="732153"/>
            <a:ext cx="7602011" cy="900000"/>
          </a:xfrm>
          <a:prstGeom prst="rect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AE0FE52-DC81-45ED-A9CF-DE8E57F26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33" y="1809892"/>
            <a:ext cx="7944959" cy="943107"/>
          </a:xfrm>
          <a:prstGeom prst="rect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786E2E1-0D6F-45CA-968D-9A2057870E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12" t="56069" r="19470" b="26013"/>
          <a:stretch/>
        </p:blipFill>
        <p:spPr>
          <a:xfrm>
            <a:off x="3175705" y="1196521"/>
            <a:ext cx="5832000" cy="396000"/>
          </a:xfrm>
          <a:prstGeom prst="rect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856C530-CECF-44F0-A02D-0A6D93A9C0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705" y="2410307"/>
            <a:ext cx="7411484" cy="2705478"/>
          </a:xfrm>
          <a:prstGeom prst="rect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7070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5A220F-536A-47AF-9322-074550DE0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275" y="3429000"/>
            <a:ext cx="4100367" cy="2765364"/>
          </a:xfrm>
          <a:prstGeom prst="rect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1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2"/>
            <a:ext cx="1040670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2.1.1 [3]</a:t>
            </a:r>
            <a:endParaRPr lang="en-US" sz="2000" dirty="0">
              <a:solidFill>
                <a:sysClr val="windowText" lastClr="000000"/>
              </a:solidFill>
              <a:latin typeface="Calibri Light" panose="020F0302020204030204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19869E9-2B25-4A81-AA68-9D9738BC1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87" y="691084"/>
            <a:ext cx="7906853" cy="571580"/>
          </a:xfrm>
          <a:prstGeom prst="rect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E95180D-B221-4D19-8813-6A9AF917BACF}"/>
              </a:ext>
            </a:extLst>
          </p:cNvPr>
          <p:cNvSpPr txBox="1"/>
          <p:nvPr/>
        </p:nvSpPr>
        <p:spPr>
          <a:xfrm>
            <a:off x="786275" y="1363594"/>
            <a:ext cx="2049215" cy="1815882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900" lvl="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When you have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a generic type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like </a:t>
            </a:r>
            <a:r>
              <a:rPr lang="en-US" sz="1400" b="1" dirty="0">
                <a:solidFill>
                  <a:prstClr val="white"/>
                </a:solidFill>
                <a:highlight>
                  <a:srgbClr val="808080"/>
                </a:highlight>
                <a:latin typeface="Calibri Light" panose="020F0302020204030204"/>
              </a:rPr>
              <a:t>Error&lt;E&gt;</a:t>
            </a:r>
            <a:r>
              <a:rPr lang="en-US" sz="1400" dirty="0">
                <a:solidFill>
                  <a:prstClr val="white"/>
                </a:solidFill>
                <a:highlight>
                  <a:srgbClr val="808080"/>
                </a:highlight>
                <a:latin typeface="Calibri Light" panose="020F0302020204030204"/>
              </a:rPr>
              <a:t>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where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b="1" dirty="0">
                <a:solidFill>
                  <a:prstClr val="white"/>
                </a:solidFill>
                <a:highlight>
                  <a:srgbClr val="808080"/>
                </a:highlight>
                <a:latin typeface="Calibri Light" panose="020F0302020204030204"/>
              </a:rPr>
              <a:t>E is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b="1" dirty="0">
                <a:solidFill>
                  <a:prstClr val="white"/>
                </a:solidFill>
                <a:highlight>
                  <a:srgbClr val="808080"/>
                </a:highlight>
                <a:latin typeface="Calibri Light" panose="020F0302020204030204"/>
              </a:rPr>
              <a:t>wrapped data </a:t>
            </a:r>
          </a:p>
          <a:p>
            <a:pPr marL="1257300" lvl="2" indent="-342900">
              <a:buFont typeface="+mj-lt"/>
              <a:buAutoNum type="arabicPeriod"/>
              <a:defRPr/>
            </a:pPr>
            <a:r>
              <a:rPr lang="en-US" sz="1400" b="1" dirty="0">
                <a:solidFill>
                  <a:prstClr val="white"/>
                </a:solidFill>
                <a:highlight>
                  <a:srgbClr val="808080"/>
                </a:highlight>
                <a:latin typeface="Calibri Light" panose="020F0302020204030204"/>
              </a:rPr>
              <a:t>about</a:t>
            </a:r>
            <a:r>
              <a:rPr lang="en-US" sz="1400" dirty="0">
                <a:solidFill>
                  <a:prstClr val="white"/>
                </a:solidFill>
                <a:highlight>
                  <a:srgbClr val="808080"/>
                </a:highlight>
                <a:latin typeface="Calibri Light" panose="020F0302020204030204"/>
              </a:rPr>
              <a:t>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the </a:t>
            </a:r>
            <a:r>
              <a:rPr lang="en-US" sz="1400" b="1" dirty="0">
                <a:solidFill>
                  <a:prstClr val="white"/>
                </a:solidFill>
                <a:highlight>
                  <a:srgbClr val="808080"/>
                </a:highlight>
                <a:latin typeface="Calibri Light" panose="020F0302020204030204"/>
              </a:rPr>
              <a:t>error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808080"/>
              </a:highlight>
              <a:uLnTx/>
              <a:uFillTx/>
              <a:latin typeface="Calibri Light" panose="020F030202020403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1CD088-EC34-4A68-85A5-417EC0042618}"/>
              </a:ext>
            </a:extLst>
          </p:cNvPr>
          <p:cNvSpPr txBox="1"/>
          <p:nvPr/>
        </p:nvSpPr>
        <p:spPr>
          <a:xfrm>
            <a:off x="2917341" y="1363594"/>
            <a:ext cx="2125262" cy="1600438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900" lvl="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you now have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a generic way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of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handling errors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throughout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your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codebase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38EBE6-7790-4623-8A51-CE631E896302}"/>
              </a:ext>
            </a:extLst>
          </p:cNvPr>
          <p:cNvSpPr txBox="1"/>
          <p:nvPr/>
        </p:nvSpPr>
        <p:spPr>
          <a:xfrm>
            <a:off x="5124454" y="1361234"/>
            <a:ext cx="2044727" cy="2246769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900" lvl="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You may even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want to go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a step further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and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wrap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the good path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in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some kind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of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Success type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F66152-9940-40A7-B495-290E5E530E56}"/>
              </a:ext>
            </a:extLst>
          </p:cNvPr>
          <p:cNvSpPr txBox="1"/>
          <p:nvPr/>
        </p:nvSpPr>
        <p:spPr>
          <a:xfrm>
            <a:off x="7407254" y="1361234"/>
            <a:ext cx="3220049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900" lvl="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we often use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the pattern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of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a Result type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that is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defined as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something like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type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b="1" dirty="0">
                <a:solidFill>
                  <a:prstClr val="white"/>
                </a:solidFill>
                <a:highlight>
                  <a:srgbClr val="808080"/>
                </a:highlight>
                <a:latin typeface="Calibri Light" panose="020F0302020204030204"/>
              </a:rPr>
              <a:t>Result&lt;T, E&gt; = Success&lt;T&gt; | Error&lt;E&gt;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F19E7F-3F3A-4567-880F-F4EA0F86DC37}"/>
              </a:ext>
            </a:extLst>
          </p:cNvPr>
          <p:cNvSpPr txBox="1"/>
          <p:nvPr/>
        </p:nvSpPr>
        <p:spPr>
          <a:xfrm>
            <a:off x="3572379" y="3750850"/>
            <a:ext cx="1914435" cy="52322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900" lvl="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 writing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generic code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CF99B1-18FA-4ECC-84D3-CC382E972D49}"/>
              </a:ext>
            </a:extLst>
          </p:cNvPr>
          <p:cNvSpPr txBox="1"/>
          <p:nvPr/>
        </p:nvSpPr>
        <p:spPr>
          <a:xfrm>
            <a:off x="3505826" y="5247033"/>
            <a:ext cx="1923668" cy="1384995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900" lvl="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call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a potentially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failing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function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with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retries</a:t>
            </a:r>
          </a:p>
        </p:txBody>
      </p:sp>
      <p:sp>
        <p:nvSpPr>
          <p:cNvPr id="18" name="Arrow: Right 5">
            <a:extLst>
              <a:ext uri="{FF2B5EF4-FFF2-40B4-BE49-F238E27FC236}">
                <a16:creationId xmlns:a16="http://schemas.microsoft.com/office/drawing/2014/main" id="{DFA82BA6-FEB0-4D58-997B-85A9893C78D5}"/>
              </a:ext>
            </a:extLst>
          </p:cNvPr>
          <p:cNvSpPr/>
          <p:nvPr/>
        </p:nvSpPr>
        <p:spPr>
          <a:xfrm>
            <a:off x="211232" y="1603730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  <p:sp>
        <p:nvSpPr>
          <p:cNvPr id="20" name="Arrow: Right 5">
            <a:extLst>
              <a:ext uri="{FF2B5EF4-FFF2-40B4-BE49-F238E27FC236}">
                <a16:creationId xmlns:a16="http://schemas.microsoft.com/office/drawing/2014/main" id="{946DC5D3-5367-4B9E-A0D5-B7E636233E62}"/>
              </a:ext>
            </a:extLst>
          </p:cNvPr>
          <p:cNvSpPr/>
          <p:nvPr/>
        </p:nvSpPr>
        <p:spPr>
          <a:xfrm>
            <a:off x="299443" y="3786136"/>
            <a:ext cx="655755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</p:spTree>
    <p:extLst>
      <p:ext uri="{BB962C8B-B14F-4D97-AF65-F5344CB8AC3E}">
        <p14:creationId xmlns:p14="http://schemas.microsoft.com/office/powerpoint/2010/main" val="1606044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1BCF040E-1E74-4C62-B9FD-1A108A4D2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275" y="3474021"/>
            <a:ext cx="4984349" cy="1047391"/>
          </a:xfrm>
          <a:prstGeom prst="rect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1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2"/>
            <a:ext cx="1040670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2.1.2 [4]</a:t>
            </a:r>
            <a:endParaRPr lang="en-US" sz="2000" dirty="0">
              <a:solidFill>
                <a:sysClr val="windowText" lastClr="000000"/>
              </a:solidFill>
              <a:latin typeface="Calibri Light" panose="020F03020202040302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95180D-B221-4D19-8813-6A9AF917BACF}"/>
              </a:ext>
            </a:extLst>
          </p:cNvPr>
          <p:cNvSpPr txBox="1"/>
          <p:nvPr/>
        </p:nvSpPr>
        <p:spPr>
          <a:xfrm>
            <a:off x="786275" y="1363594"/>
            <a:ext cx="1877309" cy="1815882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900" lvl="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operations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can fail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in many ways,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which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can also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be encoded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in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these types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808080"/>
              </a:highlight>
              <a:uLnTx/>
              <a:uFillTx/>
              <a:latin typeface="Calibri Light" panose="020F0302020204030204"/>
            </a:endParaRPr>
          </a:p>
        </p:txBody>
      </p:sp>
      <p:sp>
        <p:nvSpPr>
          <p:cNvPr id="18" name="Arrow: Right 5">
            <a:extLst>
              <a:ext uri="{FF2B5EF4-FFF2-40B4-BE49-F238E27FC236}">
                <a16:creationId xmlns:a16="http://schemas.microsoft.com/office/drawing/2014/main" id="{DFA82BA6-FEB0-4D58-997B-85A9893C78D5}"/>
              </a:ext>
            </a:extLst>
          </p:cNvPr>
          <p:cNvSpPr/>
          <p:nvPr/>
        </p:nvSpPr>
        <p:spPr>
          <a:xfrm>
            <a:off x="211232" y="1603730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  <p:sp>
        <p:nvSpPr>
          <p:cNvPr id="20" name="Arrow: Right 5">
            <a:extLst>
              <a:ext uri="{FF2B5EF4-FFF2-40B4-BE49-F238E27FC236}">
                <a16:creationId xmlns:a16="http://schemas.microsoft.com/office/drawing/2014/main" id="{946DC5D3-5367-4B9E-A0D5-B7E636233E62}"/>
              </a:ext>
            </a:extLst>
          </p:cNvPr>
          <p:cNvSpPr/>
          <p:nvPr/>
        </p:nvSpPr>
        <p:spPr>
          <a:xfrm>
            <a:off x="299443" y="3786136"/>
            <a:ext cx="67499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how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A69A0C-1F5A-4848-9152-5D8DE13BEB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87" y="717059"/>
            <a:ext cx="5134692" cy="504895"/>
          </a:xfrm>
          <a:prstGeom prst="rect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43E1DB-57EE-4655-BD24-91EF144A74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6319" y="1738302"/>
            <a:ext cx="2762636" cy="1219370"/>
          </a:xfrm>
          <a:prstGeom prst="rect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5B996AD-97F2-46A2-9704-092CAD3F66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0624" y="1877447"/>
            <a:ext cx="3286584" cy="838317"/>
          </a:xfrm>
          <a:prstGeom prst="rect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F4F3F2D-F2B2-4B5D-82C0-1288C84F727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5524"/>
          <a:stretch/>
        </p:blipFill>
        <p:spPr>
          <a:xfrm>
            <a:off x="786275" y="4740617"/>
            <a:ext cx="5972971" cy="1092187"/>
          </a:xfrm>
          <a:prstGeom prst="rect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81FBBA1-51DA-4DB3-9BEB-AD7434BD73B5}"/>
              </a:ext>
            </a:extLst>
          </p:cNvPr>
          <p:cNvSpPr txBox="1"/>
          <p:nvPr/>
        </p:nvSpPr>
        <p:spPr>
          <a:xfrm>
            <a:off x="9288877" y="1388664"/>
            <a:ext cx="1861407" cy="1815882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900" lvl="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error types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can have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different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properties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to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include only</a:t>
            </a:r>
          </a:p>
          <a:p>
            <a:pPr marL="342900" lvl="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the necessary </a:t>
            </a:r>
          </a:p>
          <a:p>
            <a:pPr marL="342900" lvl="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information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808080"/>
              </a:highlight>
              <a:uLnTx/>
              <a:uFillTx/>
              <a:latin typeface="Calibri Light" panose="020F0302020204030204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7F44CD-3E3C-4B7C-8A1D-99FB182948BB}"/>
              </a:ext>
            </a:extLst>
          </p:cNvPr>
          <p:cNvSpPr txBox="1"/>
          <p:nvPr/>
        </p:nvSpPr>
        <p:spPr>
          <a:xfrm>
            <a:off x="7148679" y="4378770"/>
            <a:ext cx="2458173" cy="1815882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900" lvl="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These type guards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cause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the type of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maybe Error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to be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narrowed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within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the different scopes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808080"/>
              </a:highlight>
              <a:uLnTx/>
              <a:uFillTx/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089690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1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2"/>
            <a:ext cx="1040670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2.1.3 [5]</a:t>
            </a:r>
            <a:endParaRPr lang="en-US" sz="2000" dirty="0">
              <a:solidFill>
                <a:sysClr val="windowText" lastClr="000000"/>
              </a:solidFill>
              <a:latin typeface="Calibri Light" panose="020F030202020403020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95180D-B221-4D19-8813-6A9AF917BACF}"/>
              </a:ext>
            </a:extLst>
          </p:cNvPr>
          <p:cNvSpPr txBox="1"/>
          <p:nvPr/>
        </p:nvSpPr>
        <p:spPr>
          <a:xfrm>
            <a:off x="6834073" y="278783"/>
            <a:ext cx="1885581" cy="1600438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900" lvl="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if having functions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that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are polymorphic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in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arguments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and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return types</a:t>
            </a: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highlight>
                <a:srgbClr val="808080"/>
              </a:highlight>
              <a:uLnTx/>
              <a:uFillTx/>
              <a:latin typeface="Calibri Light" panose="020F030202020403020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6DDBB3-0831-4D29-8DEF-C8B3DA4E3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106" y="668534"/>
            <a:ext cx="5631743" cy="769285"/>
          </a:xfrm>
          <a:prstGeom prst="rect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</p:pic>
      <p:sp>
        <p:nvSpPr>
          <p:cNvPr id="18" name="Arrow: Right 5">
            <a:extLst>
              <a:ext uri="{FF2B5EF4-FFF2-40B4-BE49-F238E27FC236}">
                <a16:creationId xmlns:a16="http://schemas.microsoft.com/office/drawing/2014/main" id="{DFA82BA6-FEB0-4D58-997B-85A9893C78D5}"/>
              </a:ext>
            </a:extLst>
          </p:cNvPr>
          <p:cNvSpPr/>
          <p:nvPr/>
        </p:nvSpPr>
        <p:spPr>
          <a:xfrm>
            <a:off x="6094962" y="78168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16CD23-9C91-41F1-AE62-57A21C2011B2}"/>
              </a:ext>
            </a:extLst>
          </p:cNvPr>
          <p:cNvSpPr txBox="1"/>
          <p:nvPr/>
        </p:nvSpPr>
        <p:spPr>
          <a:xfrm>
            <a:off x="8592361" y="554414"/>
            <a:ext cx="1916615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900" lvl="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you still can write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very general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functions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that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provide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rich information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on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when errors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can occur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CB230D0-C7DD-446F-9723-1BFDA5BB20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415" y="2812443"/>
            <a:ext cx="7525800" cy="828791"/>
          </a:xfrm>
          <a:prstGeom prst="rect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1D9206C-AF40-468D-A162-D40D69BA57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894" y="1979226"/>
            <a:ext cx="7116168" cy="704948"/>
          </a:xfrm>
          <a:prstGeom prst="rect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A840EF4-05F2-42CD-B5CF-6C79D8325E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1900" y="3729244"/>
            <a:ext cx="5925377" cy="1886213"/>
          </a:xfrm>
          <a:prstGeom prst="rect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FE34570-D55F-471D-94DC-B568F8F7D8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4062" y="4160131"/>
            <a:ext cx="3153215" cy="2476846"/>
          </a:xfrm>
          <a:prstGeom prst="rect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</p:pic>
      <p:sp>
        <p:nvSpPr>
          <p:cNvPr id="20" name="Arrow: Right 5">
            <a:extLst>
              <a:ext uri="{FF2B5EF4-FFF2-40B4-BE49-F238E27FC236}">
                <a16:creationId xmlns:a16="http://schemas.microsoft.com/office/drawing/2014/main" id="{946DC5D3-5367-4B9E-A0D5-B7E636233E62}"/>
              </a:ext>
            </a:extLst>
          </p:cNvPr>
          <p:cNvSpPr/>
          <p:nvPr/>
        </p:nvSpPr>
        <p:spPr>
          <a:xfrm>
            <a:off x="261804" y="2171608"/>
            <a:ext cx="67499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how</a:t>
            </a:r>
          </a:p>
        </p:txBody>
      </p:sp>
    </p:spTree>
    <p:extLst>
      <p:ext uri="{BB962C8B-B14F-4D97-AF65-F5344CB8AC3E}">
        <p14:creationId xmlns:p14="http://schemas.microsoft.com/office/powerpoint/2010/main" val="4141079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517374-3691-42C2-8BD3-7641B7ED4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04" y="727429"/>
            <a:ext cx="6329746" cy="5357425"/>
          </a:xfrm>
          <a:prstGeom prst="rect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1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2"/>
            <a:ext cx="1561068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3. result class</a:t>
            </a:r>
            <a:endParaRPr lang="en-US" sz="2000" dirty="0">
              <a:solidFill>
                <a:sysClr val="windowText" lastClr="000000"/>
              </a:solidFill>
              <a:latin typeface="Calibri Light" panose="020F0302020204030204"/>
            </a:endParaRPr>
          </a:p>
        </p:txBody>
      </p:sp>
      <p:sp>
        <p:nvSpPr>
          <p:cNvPr id="18" name="Arrow: Right 5">
            <a:extLst>
              <a:ext uri="{FF2B5EF4-FFF2-40B4-BE49-F238E27FC236}">
                <a16:creationId xmlns:a16="http://schemas.microsoft.com/office/drawing/2014/main" id="{5A4BED7B-2168-4738-8BEA-851B5BD1ACC3}"/>
              </a:ext>
            </a:extLst>
          </p:cNvPr>
          <p:cNvSpPr/>
          <p:nvPr/>
        </p:nvSpPr>
        <p:spPr>
          <a:xfrm>
            <a:off x="319906" y="2689580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  <p:sp>
        <p:nvSpPr>
          <p:cNvPr id="20" name="Retângulo 5">
            <a:extLst>
              <a:ext uri="{FF2B5EF4-FFF2-40B4-BE49-F238E27FC236}">
                <a16:creationId xmlns:a16="http://schemas.microsoft.com/office/drawing/2014/main" id="{45130EA2-1BB0-4A26-B851-5C830ADE6F1D}"/>
              </a:ext>
            </a:extLst>
          </p:cNvPr>
          <p:cNvSpPr/>
          <p:nvPr/>
        </p:nvSpPr>
        <p:spPr>
          <a:xfrm>
            <a:off x="546204" y="6084855"/>
            <a:ext cx="490698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3"/>
              </a:rPr>
              <a:t>enterprise-typescript-nodejs/handling-errors-result-class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4A082D8-992C-489E-9D5F-5B9766A532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3188" y="227945"/>
            <a:ext cx="6505577" cy="1796446"/>
          </a:xfrm>
          <a:prstGeom prst="rect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CFE6E0E-3D10-42B3-B293-E6BFF6B43E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3767" y="2433816"/>
            <a:ext cx="5748157" cy="2200271"/>
          </a:xfrm>
          <a:prstGeom prst="rect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2E4B940-FB77-4BA0-B9CE-03907454E2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7092" y="4909019"/>
            <a:ext cx="6253163" cy="1631422"/>
          </a:xfrm>
          <a:prstGeom prst="rect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</p:pic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85B38C92-5F1E-4AA2-84DA-6648DBB6B727}"/>
              </a:ext>
            </a:extLst>
          </p:cNvPr>
          <p:cNvSpPr/>
          <p:nvPr/>
        </p:nvSpPr>
        <p:spPr>
          <a:xfrm>
            <a:off x="3614024" y="4097911"/>
            <a:ext cx="2001116" cy="1796252"/>
          </a:xfrm>
          <a:prstGeom prst="wedgeRectCallout">
            <a:avLst>
              <a:gd name="adj1" fmla="val 63892"/>
              <a:gd name="adj2" fmla="val 59583"/>
            </a:avLst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900" lvl="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</a:rPr>
              <a:t>combine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</a:rPr>
              <a:t>several results 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</a:rPr>
              <a:t>and determine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</a:rPr>
              <a:t>the overall </a:t>
            </a:r>
          </a:p>
          <a:p>
            <a:pPr marL="1257300" lvl="2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</a:rPr>
              <a:t>success </a:t>
            </a:r>
          </a:p>
          <a:p>
            <a:pPr marL="1714500" lvl="3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</a:rPr>
              <a:t>or </a:t>
            </a:r>
          </a:p>
          <a:p>
            <a:pPr marL="1257300" lvl="2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</a:rPr>
              <a:t>failure 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</a:rPr>
              <a:t>state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tângulo 5">
            <a:extLst>
              <a:ext uri="{FF2B5EF4-FFF2-40B4-BE49-F238E27FC236}">
                <a16:creationId xmlns:a16="http://schemas.microsoft.com/office/drawing/2014/main" id="{B82948B3-44D0-4D6B-94BE-A2228FCDABB0}"/>
              </a:ext>
            </a:extLst>
          </p:cNvPr>
          <p:cNvSpPr/>
          <p:nvPr/>
        </p:nvSpPr>
        <p:spPr>
          <a:xfrm>
            <a:off x="546204" y="6371164"/>
            <a:ext cx="33336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7"/>
              </a:rPr>
              <a:t>type-safe-error-handling-in-typescript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0495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1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2"/>
            <a:ext cx="985976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3.1 why</a:t>
            </a:r>
            <a:endParaRPr lang="en-US" sz="2000" dirty="0">
              <a:solidFill>
                <a:sysClr val="windowText" lastClr="000000"/>
              </a:solidFill>
              <a:latin typeface="Calibri Light" panose="020F030202020403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25E4E0-96E1-46F8-812B-F8B62C4A2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924" y="835810"/>
            <a:ext cx="8334603" cy="1985964"/>
          </a:xfrm>
          <a:prstGeom prst="rect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D1D255-2AD6-405D-86DD-9ED40C69F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25" y="3103170"/>
            <a:ext cx="6067741" cy="3269054"/>
          </a:xfrm>
          <a:prstGeom prst="rect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6001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/>
          <p:cNvSpPr/>
          <p:nvPr/>
        </p:nvSpPr>
        <p:spPr>
          <a:xfrm>
            <a:off x="5756541" y="1280608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Conector Angulado 25"/>
          <p:cNvCxnSpPr/>
          <p:nvPr/>
        </p:nvCxnSpPr>
        <p:spPr>
          <a:xfrm>
            <a:off x="5856867" y="2044231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o Explicativo 1 23"/>
          <p:cNvSpPr/>
          <p:nvPr/>
        </p:nvSpPr>
        <p:spPr>
          <a:xfrm flipH="1">
            <a:off x="5989111" y="4338313"/>
            <a:ext cx="1682631" cy="626701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600" marR="0" lvl="0" indent="-2286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being executed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1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tângulo 5">
            <a:extLst>
              <a:ext uri="{FF2B5EF4-FFF2-40B4-BE49-F238E27FC236}">
                <a16:creationId xmlns:a16="http://schemas.microsoft.com/office/drawing/2014/main" id="{3C812EA3-362C-4440-9D03-FFAD0507AF8C}"/>
              </a:ext>
            </a:extLst>
          </p:cNvPr>
          <p:cNvSpPr/>
          <p:nvPr/>
        </p:nvSpPr>
        <p:spPr>
          <a:xfrm>
            <a:off x="3963426" y="3767172"/>
            <a:ext cx="81208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express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36093" y="740050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2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template</a:t>
            </a:r>
          </a:p>
        </p:txBody>
      </p:sp>
      <p:sp>
        <p:nvSpPr>
          <p:cNvPr id="33" name="CaixaDeTexto 17">
            <a:hlinkClick r:id="rId3" action="ppaction://program"/>
            <a:extLst>
              <a:ext uri="{FF2B5EF4-FFF2-40B4-BE49-F238E27FC236}">
                <a16:creationId xmlns:a16="http://schemas.microsoft.com/office/drawing/2014/main" id="{55C3E231-1E18-4318-9EC2-5BC3337F4504}"/>
              </a:ext>
            </a:extLst>
          </p:cNvPr>
          <p:cNvSpPr txBox="1"/>
          <p:nvPr/>
        </p:nvSpPr>
        <p:spPr>
          <a:xfrm>
            <a:off x="870096" y="4704441"/>
            <a:ext cx="3403368" cy="276999"/>
          </a:xfrm>
          <a:prstGeom prst="rect">
            <a:avLst/>
          </a:prstGeom>
          <a:noFill/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d:\research\A2_se\A2_architecthure</a:t>
            </a:r>
          </a:p>
        </p:txBody>
      </p:sp>
      <p:pic>
        <p:nvPicPr>
          <p:cNvPr id="34" name="Imagem 18">
            <a:hlinkClick r:id="rId3" action="ppaction://program"/>
            <a:extLst>
              <a:ext uri="{FF2B5EF4-FFF2-40B4-BE49-F238E27FC236}">
                <a16:creationId xmlns:a16="http://schemas.microsoft.com/office/drawing/2014/main" id="{D3203A27-AC0E-4FC7-A117-550EFF7AE94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61" y="4589445"/>
            <a:ext cx="500206" cy="506992"/>
          </a:xfrm>
          <a:prstGeom prst="rect">
            <a:avLst/>
          </a:prstGeom>
        </p:spPr>
      </p:pic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5251660" y="1258802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79316" y="1258802"/>
            <a:ext cx="1527309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825272" y="5096437"/>
            <a:ext cx="2053147" cy="830104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77222" y="5308141"/>
            <a:ext cx="495300" cy="4652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3974343" y="1017049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60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75916" y="1825051"/>
            <a:ext cx="2855654" cy="2462213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then 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matches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zero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12573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or 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more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directories</a:t>
            </a:r>
          </a:p>
        </p:txBody>
      </p:sp>
    </p:spTree>
    <p:extLst>
      <p:ext uri="{BB962C8B-B14F-4D97-AF65-F5344CB8AC3E}">
        <p14:creationId xmlns:p14="http://schemas.microsoft.com/office/powerpoint/2010/main" val="15352743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34363</TotalTime>
  <Words>318</Words>
  <Application>Microsoft Office PowerPoint</Application>
  <PresentationFormat>Widescreen</PresentationFormat>
  <Paragraphs>167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Tema do Office</vt:lpstr>
      <vt:lpstr>1. techniques</vt:lpstr>
      <vt:lpstr>2. type system</vt:lpstr>
      <vt:lpstr>2.1 why [1-2]</vt:lpstr>
      <vt:lpstr>2.1.1 [3]</vt:lpstr>
      <vt:lpstr>2.1.2 [4]</vt:lpstr>
      <vt:lpstr>2.1.3 [5]</vt:lpstr>
      <vt:lpstr>3. result class</vt:lpstr>
      <vt:lpstr>3.1 why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 Figueiredo</cp:lastModifiedBy>
  <cp:revision>2320</cp:revision>
  <dcterms:created xsi:type="dcterms:W3CDTF">2019-03-25T09:18:39Z</dcterms:created>
  <dcterms:modified xsi:type="dcterms:W3CDTF">2021-12-02T19:41:12Z</dcterms:modified>
</cp:coreProperties>
</file>