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74" r:id="rId2"/>
    <p:sldId id="375" r:id="rId3"/>
    <p:sldId id="376" r:id="rId4"/>
    <p:sldId id="346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44" y="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01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02/12/2021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202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61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paration_of_concer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tfulapi.net/version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D:\bibliography\A1_calibre\OO\Unknown\A3A2%20oo%20paradigm%20(3)\A3A2%20oo%20paradigm%20-%20Unknow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flexbasenet/topic-software-maintainability-checklist-for-software-architects-44527ae5f2af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red-gate.com/simple-talk/blogs/what-is-maintainable-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D:\bibliography\A1_calibre\design\Steve%20McConnell\AA_Code%20Complete_%20A%20Practical%20Handbo%20(96)\AA_Code%20Complete_%20A%20Practical%20H%20-%20Steve%20McConnell.pdf" TargetMode="External"/><Relationship Id="rId5" Type="http://schemas.openxmlformats.org/officeDocument/2006/relationships/hyperlink" Target="file:///C:\Windows\explorer.exe%20F:\ides\AZ_vStudio2017" TargetMode="External"/><Relationship Id="rId4" Type="http://schemas.openxmlformats.org/officeDocument/2006/relationships/hyperlink" Target="https://softwareengineering.stackexchange.com/questions/134855/what-characteristics-or-features-make-code-maintainab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D:\bibliography\A1_calibre\design\Paulo%20Gandra\A1A1%20Software%20%20Architecture%20(2)\A1A1%20Software%20%20Architecture%20-%20Paulo%20Gandra.pd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Windows\explorer.exe%20F:\ides\AZ_vStudio2017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Arredondado 27"/>
          <p:cNvSpPr/>
          <p:nvPr/>
        </p:nvSpPr>
        <p:spPr>
          <a:xfrm rot="5400000">
            <a:off x="4179833" y="1330739"/>
            <a:ext cx="2189207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16" name="Retângulo Arredondado 15"/>
          <p:cNvSpPr/>
          <p:nvPr/>
        </p:nvSpPr>
        <p:spPr>
          <a:xfrm rot="5400000">
            <a:off x="1039411" y="2226038"/>
            <a:ext cx="3525741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700978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1. objectives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2050413" y="4491063"/>
            <a:ext cx="956049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upgrade </a:t>
            </a:r>
          </a:p>
        </p:txBody>
      </p:sp>
      <p:sp>
        <p:nvSpPr>
          <p:cNvPr id="17" name="Seta para a Direita 16"/>
          <p:cNvSpPr/>
          <p:nvPr/>
        </p:nvSpPr>
        <p:spPr>
          <a:xfrm>
            <a:off x="331712" y="1138470"/>
            <a:ext cx="648685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reuse</a:t>
            </a:r>
          </a:p>
        </p:txBody>
      </p:sp>
      <p:sp>
        <p:nvSpPr>
          <p:cNvPr id="19" name="Seta para a Direita 18"/>
          <p:cNvSpPr/>
          <p:nvPr/>
        </p:nvSpPr>
        <p:spPr>
          <a:xfrm>
            <a:off x="331712" y="1716636"/>
            <a:ext cx="2586452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independent development</a:t>
            </a:r>
          </a:p>
        </p:txBody>
      </p:sp>
      <p:sp>
        <p:nvSpPr>
          <p:cNvPr id="21" name="Seta para a Direita 20"/>
          <p:cNvSpPr/>
          <p:nvPr/>
        </p:nvSpPr>
        <p:spPr>
          <a:xfrm>
            <a:off x="2827295" y="1059368"/>
            <a:ext cx="533123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how</a:t>
            </a:r>
          </a:p>
        </p:txBody>
      </p:sp>
      <p:sp>
        <p:nvSpPr>
          <p:cNvPr id="22" name="Seta para a Direita 21"/>
          <p:cNvSpPr/>
          <p:nvPr/>
        </p:nvSpPr>
        <p:spPr>
          <a:xfrm>
            <a:off x="338247" y="2335915"/>
            <a:ext cx="1006971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simplicity</a:t>
            </a:r>
          </a:p>
        </p:txBody>
      </p:sp>
      <p:sp>
        <p:nvSpPr>
          <p:cNvPr id="26" name="Retângulo Arredondado 25"/>
          <p:cNvSpPr/>
          <p:nvPr/>
        </p:nvSpPr>
        <p:spPr>
          <a:xfrm>
            <a:off x="3324174" y="1111116"/>
            <a:ext cx="1372567" cy="401479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fr-FR" sz="2400" dirty="0">
                <a:solidFill>
                  <a:schemeClr val="tx1"/>
                </a:solidFill>
                <a:latin typeface="+mj-lt"/>
              </a:rPr>
              <a:t>modularity</a:t>
            </a:r>
          </a:p>
        </p:txBody>
      </p:sp>
      <p:sp>
        <p:nvSpPr>
          <p:cNvPr id="27" name="Seta para a Direita 26"/>
          <p:cNvSpPr/>
          <p:nvPr/>
        </p:nvSpPr>
        <p:spPr>
          <a:xfrm>
            <a:off x="4693070" y="1111116"/>
            <a:ext cx="533123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how</a:t>
            </a:r>
          </a:p>
        </p:txBody>
      </p:sp>
      <p:sp>
        <p:nvSpPr>
          <p:cNvPr id="29" name="Seta para a Direita 28"/>
          <p:cNvSpPr/>
          <p:nvPr/>
        </p:nvSpPr>
        <p:spPr>
          <a:xfrm>
            <a:off x="5293248" y="270745"/>
            <a:ext cx="223773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separation of concerns</a:t>
            </a:r>
          </a:p>
        </p:txBody>
      </p:sp>
      <p:sp>
        <p:nvSpPr>
          <p:cNvPr id="30" name="Seta para a Direita 29"/>
          <p:cNvSpPr/>
          <p:nvPr/>
        </p:nvSpPr>
        <p:spPr>
          <a:xfrm>
            <a:off x="5293248" y="2044466"/>
            <a:ext cx="1428548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Encapsulation</a:t>
            </a:r>
          </a:p>
        </p:txBody>
      </p:sp>
      <p:sp>
        <p:nvSpPr>
          <p:cNvPr id="31" name="Seta para a Direita 30"/>
          <p:cNvSpPr/>
          <p:nvPr/>
        </p:nvSpPr>
        <p:spPr>
          <a:xfrm>
            <a:off x="5313027" y="745694"/>
            <a:ext cx="223773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Dependency inversion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tângulo Arredondado 31"/>
          <p:cNvSpPr/>
          <p:nvPr/>
        </p:nvSpPr>
        <p:spPr>
          <a:xfrm>
            <a:off x="6728456" y="2161137"/>
            <a:ext cx="1235377" cy="401479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fr-FR" sz="2400" dirty="0">
                <a:solidFill>
                  <a:schemeClr val="tx1"/>
                </a:solidFill>
                <a:latin typeface="+mj-lt"/>
              </a:rPr>
              <a:t>interfaces</a:t>
            </a:r>
          </a:p>
        </p:txBody>
      </p:sp>
      <p:sp>
        <p:nvSpPr>
          <p:cNvPr id="33" name="Retângulo Arredondado 32"/>
          <p:cNvSpPr/>
          <p:nvPr/>
        </p:nvSpPr>
        <p:spPr>
          <a:xfrm>
            <a:off x="7604955" y="858628"/>
            <a:ext cx="3442756" cy="401479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fr-FR" sz="2400" dirty="0">
                <a:solidFill>
                  <a:schemeClr val="tx1"/>
                </a:solidFill>
                <a:latin typeface="+mj-lt"/>
              </a:rPr>
              <a:t>compile time dependencies</a:t>
            </a:r>
          </a:p>
        </p:txBody>
      </p:sp>
      <p:sp>
        <p:nvSpPr>
          <p:cNvPr id="34" name="Seta para a Direita 33"/>
          <p:cNvSpPr/>
          <p:nvPr/>
        </p:nvSpPr>
        <p:spPr>
          <a:xfrm>
            <a:off x="705275" y="3687197"/>
            <a:ext cx="464022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test</a:t>
            </a:r>
          </a:p>
        </p:txBody>
      </p:sp>
      <p:sp>
        <p:nvSpPr>
          <p:cNvPr id="35" name="Seta para a Direita 34"/>
          <p:cNvSpPr/>
          <p:nvPr/>
        </p:nvSpPr>
        <p:spPr>
          <a:xfrm>
            <a:off x="7530978" y="276707"/>
            <a:ext cx="1959489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Single responsibility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Seta para a Direita 35"/>
          <p:cNvSpPr/>
          <p:nvPr/>
        </p:nvSpPr>
        <p:spPr>
          <a:xfrm>
            <a:off x="9490467" y="292250"/>
            <a:ext cx="490435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DRY</a:t>
            </a:r>
          </a:p>
        </p:txBody>
      </p:sp>
      <p:sp>
        <p:nvSpPr>
          <p:cNvPr id="38" name="Seta para a Direita 37"/>
          <p:cNvSpPr/>
          <p:nvPr/>
        </p:nvSpPr>
        <p:spPr>
          <a:xfrm>
            <a:off x="4989523" y="5566799"/>
            <a:ext cx="2137487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explicit dependencies</a:t>
            </a:r>
          </a:p>
        </p:txBody>
      </p:sp>
      <p:sp>
        <p:nvSpPr>
          <p:cNvPr id="39" name="Seta para a Direita 38"/>
          <p:cNvSpPr/>
          <p:nvPr/>
        </p:nvSpPr>
        <p:spPr>
          <a:xfrm>
            <a:off x="4976379" y="6214111"/>
            <a:ext cx="2163776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persistence ignorance</a:t>
            </a:r>
          </a:p>
        </p:txBody>
      </p:sp>
      <p:sp>
        <p:nvSpPr>
          <p:cNvPr id="40" name="Seta para a Direita 39"/>
          <p:cNvSpPr/>
          <p:nvPr/>
        </p:nvSpPr>
        <p:spPr>
          <a:xfrm>
            <a:off x="684094" y="4110298"/>
            <a:ext cx="2530456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Independently deployable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Seta para a Direita 40"/>
          <p:cNvSpPr/>
          <p:nvPr/>
        </p:nvSpPr>
        <p:spPr>
          <a:xfrm>
            <a:off x="338247" y="3265737"/>
            <a:ext cx="1505719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maintainability</a:t>
            </a:r>
          </a:p>
        </p:txBody>
      </p:sp>
      <p:sp>
        <p:nvSpPr>
          <p:cNvPr id="2" name="Retângulo 1"/>
          <p:cNvSpPr/>
          <p:nvPr/>
        </p:nvSpPr>
        <p:spPr>
          <a:xfrm>
            <a:off x="7917935" y="2210454"/>
            <a:ext cx="3585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dirty="0">
                <a:hlinkClick r:id="rId3"/>
              </a:rPr>
              <a:t>https://en.wikipedia.org/wiki/Separation_of_concerns</a:t>
            </a:r>
            <a:endParaRPr lang="pt-PT" sz="1200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5405131" y="2611204"/>
            <a:ext cx="4905196" cy="602218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+mj-lt"/>
              </a:rPr>
              <a:t>improving or modifying a single concern's section of code without having to know the details of other sections and without having to make corresponding changes to those other sections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Retângulo Arredondado 42"/>
          <p:cNvSpPr/>
          <p:nvPr/>
        </p:nvSpPr>
        <p:spPr>
          <a:xfrm>
            <a:off x="5405131" y="3262779"/>
            <a:ext cx="3692687" cy="200739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+mj-lt"/>
              </a:rPr>
              <a:t> Modules can also expose different versions of an interface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962824" y="3427620"/>
            <a:ext cx="2264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dirty="0">
                <a:hlinkClick r:id="rId4"/>
              </a:rPr>
              <a:t>https://restfulapi.net/versioning/</a:t>
            </a:r>
            <a:endParaRPr lang="pt-PT" sz="1200" dirty="0"/>
          </a:p>
        </p:txBody>
      </p:sp>
      <p:sp>
        <p:nvSpPr>
          <p:cNvPr id="45" name="Retângulo Arredondado 44"/>
          <p:cNvSpPr/>
          <p:nvPr/>
        </p:nvSpPr>
        <p:spPr>
          <a:xfrm>
            <a:off x="6042997" y="3704619"/>
            <a:ext cx="3692687" cy="401479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+mj-lt"/>
              </a:rPr>
              <a:t>upgrade a complex system in piecemeal fashion without interim loss of functionality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Seta para a Direita 46"/>
          <p:cNvSpPr/>
          <p:nvPr/>
        </p:nvSpPr>
        <p:spPr>
          <a:xfrm>
            <a:off x="3608555" y="2022746"/>
            <a:ext cx="1505719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maintainability</a:t>
            </a:r>
          </a:p>
        </p:txBody>
      </p:sp>
      <p:sp>
        <p:nvSpPr>
          <p:cNvPr id="49" name="Seta para a Direita 48"/>
          <p:cNvSpPr/>
          <p:nvPr/>
        </p:nvSpPr>
        <p:spPr>
          <a:xfrm>
            <a:off x="694813" y="4492442"/>
            <a:ext cx="1358458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changeability</a:t>
            </a:r>
          </a:p>
        </p:txBody>
      </p:sp>
      <p:sp>
        <p:nvSpPr>
          <p:cNvPr id="50" name="Retângulo Arredondado 49"/>
          <p:cNvSpPr/>
          <p:nvPr/>
        </p:nvSpPr>
        <p:spPr>
          <a:xfrm>
            <a:off x="7140156" y="5744905"/>
            <a:ext cx="777780" cy="200739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constructor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Texto Explicativo em Elipse 50"/>
          <p:cNvSpPr/>
          <p:nvPr/>
        </p:nvSpPr>
        <p:spPr>
          <a:xfrm>
            <a:off x="9735684" y="3672878"/>
            <a:ext cx="1163581" cy="259675"/>
          </a:xfrm>
          <a:prstGeom prst="wedgeEllipseCallout">
            <a:avLst>
              <a:gd name="adj1" fmla="val -65759"/>
              <a:gd name="adj2" fmla="val 743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pt-PT" sz="1200" dirty="0"/>
              <a:t>changeability</a:t>
            </a:r>
            <a:endParaRPr lang="en-PH" sz="1200" dirty="0"/>
          </a:p>
        </p:txBody>
      </p:sp>
      <p:sp>
        <p:nvSpPr>
          <p:cNvPr id="52" name="Texto Explicativo em Elipse 51"/>
          <p:cNvSpPr/>
          <p:nvPr/>
        </p:nvSpPr>
        <p:spPr>
          <a:xfrm>
            <a:off x="4553025" y="3083144"/>
            <a:ext cx="721411" cy="259675"/>
          </a:xfrm>
          <a:prstGeom prst="wedgeEllipseCallout">
            <a:avLst>
              <a:gd name="adj1" fmla="val 68339"/>
              <a:gd name="adj2" fmla="val 707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pt-PT" sz="1200" dirty="0"/>
              <a:t>upgrade</a:t>
            </a:r>
            <a:endParaRPr lang="en-PH" sz="1200" dirty="0"/>
          </a:p>
        </p:txBody>
      </p:sp>
      <p:sp>
        <p:nvSpPr>
          <p:cNvPr id="53" name="Seta para a Direita 52"/>
          <p:cNvSpPr/>
          <p:nvPr/>
        </p:nvSpPr>
        <p:spPr>
          <a:xfrm>
            <a:off x="705602" y="5041310"/>
            <a:ext cx="1266282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analyzability</a:t>
            </a:r>
          </a:p>
        </p:txBody>
      </p:sp>
      <p:sp>
        <p:nvSpPr>
          <p:cNvPr id="54" name="Seta para a Direita 53"/>
          <p:cNvSpPr/>
          <p:nvPr/>
        </p:nvSpPr>
        <p:spPr>
          <a:xfrm>
            <a:off x="720742" y="5594395"/>
            <a:ext cx="850335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stability</a:t>
            </a:r>
          </a:p>
        </p:txBody>
      </p:sp>
      <p:sp>
        <p:nvSpPr>
          <p:cNvPr id="55" name="Texto Explicativo em Elipse 54"/>
          <p:cNvSpPr/>
          <p:nvPr/>
        </p:nvSpPr>
        <p:spPr>
          <a:xfrm>
            <a:off x="10253174" y="2738818"/>
            <a:ext cx="1081079" cy="259675"/>
          </a:xfrm>
          <a:prstGeom prst="wedgeEllipseCallout">
            <a:avLst>
              <a:gd name="adj1" fmla="val -65759"/>
              <a:gd name="adj2" fmla="val 743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pt-PT" sz="1200"/>
              <a:t>analyzability</a:t>
            </a:r>
            <a:endParaRPr lang="en-PH" sz="1200" dirty="0"/>
          </a:p>
        </p:txBody>
      </p:sp>
      <p:sp>
        <p:nvSpPr>
          <p:cNvPr id="56" name="Seta para a Direita 55"/>
          <p:cNvSpPr/>
          <p:nvPr/>
        </p:nvSpPr>
        <p:spPr>
          <a:xfrm>
            <a:off x="4959631" y="4915993"/>
            <a:ext cx="2880004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Composition over Inheritance</a:t>
            </a:r>
          </a:p>
        </p:txBody>
      </p:sp>
      <p:sp>
        <p:nvSpPr>
          <p:cNvPr id="57" name="Texto Explicativo em Elipse 56"/>
          <p:cNvSpPr/>
          <p:nvPr/>
        </p:nvSpPr>
        <p:spPr>
          <a:xfrm>
            <a:off x="7917935" y="4822274"/>
            <a:ext cx="486261" cy="259675"/>
          </a:xfrm>
          <a:prstGeom prst="wedgeEllipseCallout">
            <a:avLst>
              <a:gd name="adj1" fmla="val -74594"/>
              <a:gd name="adj2" fmla="val 11573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pt-PT" sz="1200" dirty="0"/>
              <a:t>reuse</a:t>
            </a:r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202891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646285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2. modularity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0ECEF8-27A5-4CCC-B9ED-0691344C924C}"/>
              </a:ext>
            </a:extLst>
          </p:cNvPr>
          <p:cNvSpPr txBox="1"/>
          <p:nvPr/>
        </p:nvSpPr>
        <p:spPr>
          <a:xfrm>
            <a:off x="1380383" y="840487"/>
            <a:ext cx="64470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hlinkClick r:id="rId2" action="ppaction://hlinkfile"/>
              </a:rPr>
              <a:t>D:\bibliography\A1_calibre\OO\Unknown\A3A2 </a:t>
            </a:r>
            <a:r>
              <a:rPr lang="pt-PT" sz="1200" dirty="0" err="1">
                <a:hlinkClick r:id="rId2" action="ppaction://hlinkfile"/>
              </a:rPr>
              <a:t>oo</a:t>
            </a:r>
            <a:r>
              <a:rPr lang="pt-PT" sz="1200" dirty="0">
                <a:hlinkClick r:id="rId2" action="ppaction://hlinkfile"/>
              </a:rPr>
              <a:t> </a:t>
            </a:r>
            <a:r>
              <a:rPr lang="pt-PT" sz="1200" dirty="0" err="1">
                <a:hlinkClick r:id="rId2" action="ppaction://hlinkfile"/>
              </a:rPr>
              <a:t>paradigm</a:t>
            </a:r>
            <a:r>
              <a:rPr lang="pt-PT" sz="1200" dirty="0">
                <a:hlinkClick r:id="rId2" action="ppaction://hlinkfile"/>
              </a:rPr>
              <a:t> (3)\A3A2 </a:t>
            </a:r>
            <a:r>
              <a:rPr lang="pt-PT" sz="1200" dirty="0" err="1">
                <a:hlinkClick r:id="rId2" action="ppaction://hlinkfile"/>
              </a:rPr>
              <a:t>oo</a:t>
            </a:r>
            <a:r>
              <a:rPr lang="pt-PT" sz="1200" dirty="0">
                <a:hlinkClick r:id="rId2" action="ppaction://hlinkfile"/>
              </a:rPr>
              <a:t> </a:t>
            </a:r>
            <a:r>
              <a:rPr lang="pt-PT" sz="1200" dirty="0" err="1">
                <a:hlinkClick r:id="rId2" action="ppaction://hlinkfile"/>
              </a:rPr>
              <a:t>paradigm</a:t>
            </a:r>
            <a:r>
              <a:rPr lang="pt-PT" sz="1200" dirty="0">
                <a:hlinkClick r:id="rId2" action="ppaction://hlinkfile"/>
              </a:rPr>
              <a:t> - Unknown.pdf</a:t>
            </a:r>
            <a:endParaRPr lang="pt-PT" sz="1200" dirty="0"/>
          </a:p>
        </p:txBody>
      </p:sp>
      <p:sp>
        <p:nvSpPr>
          <p:cNvPr id="3" name="Seta para a Direita 19">
            <a:extLst>
              <a:ext uri="{FF2B5EF4-FFF2-40B4-BE49-F238E27FC236}">
                <a16:creationId xmlns:a16="http://schemas.microsoft.com/office/drawing/2014/main" id="{7A041A8B-9A63-4F8C-94EC-E0032232A0E0}"/>
              </a:ext>
            </a:extLst>
          </p:cNvPr>
          <p:cNvSpPr/>
          <p:nvPr/>
        </p:nvSpPr>
        <p:spPr>
          <a:xfrm>
            <a:off x="331712" y="840487"/>
            <a:ext cx="1048671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reference </a:t>
            </a:r>
          </a:p>
        </p:txBody>
      </p:sp>
    </p:spTree>
    <p:extLst>
      <p:ext uri="{BB962C8B-B14F-4D97-AF65-F5344CB8AC3E}">
        <p14:creationId xmlns:p14="http://schemas.microsoft.com/office/powerpoint/2010/main" val="422557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Arredondado 15">
            <a:extLst>
              <a:ext uri="{FF2B5EF4-FFF2-40B4-BE49-F238E27FC236}">
                <a16:creationId xmlns:a16="http://schemas.microsoft.com/office/drawing/2014/main" id="{F904381A-DF8E-4A34-A8BD-E7D736151C0E}"/>
              </a:ext>
            </a:extLst>
          </p:cNvPr>
          <p:cNvSpPr/>
          <p:nvPr/>
        </p:nvSpPr>
        <p:spPr>
          <a:xfrm rot="5400000">
            <a:off x="632670" y="4391621"/>
            <a:ext cx="1021281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7" name="Retângulo Arredondado 15">
            <a:extLst>
              <a:ext uri="{FF2B5EF4-FFF2-40B4-BE49-F238E27FC236}">
                <a16:creationId xmlns:a16="http://schemas.microsoft.com/office/drawing/2014/main" id="{FFB8AC5E-7B40-401C-B9BA-5173B683597A}"/>
              </a:ext>
            </a:extLst>
          </p:cNvPr>
          <p:cNvSpPr/>
          <p:nvPr/>
        </p:nvSpPr>
        <p:spPr>
          <a:xfrm rot="5400000">
            <a:off x="1674542" y="2417684"/>
            <a:ext cx="2648941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2575129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3. maintainable code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Seta para a Direita 16"/>
          <p:cNvSpPr/>
          <p:nvPr/>
        </p:nvSpPr>
        <p:spPr>
          <a:xfrm>
            <a:off x="294898" y="651950"/>
            <a:ext cx="3554674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code that is easy to modify or extend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Seta para a Direita 18"/>
          <p:cNvSpPr/>
          <p:nvPr/>
        </p:nvSpPr>
        <p:spPr>
          <a:xfrm>
            <a:off x="331712" y="1166837"/>
            <a:ext cx="2586452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carefully constructed code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Seta para a Direita 21"/>
          <p:cNvSpPr/>
          <p:nvPr/>
        </p:nvSpPr>
        <p:spPr>
          <a:xfrm>
            <a:off x="3076684" y="1221387"/>
            <a:ext cx="125891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easy to read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7AE671-017B-443C-BB50-B66B70737DC7}"/>
              </a:ext>
            </a:extLst>
          </p:cNvPr>
          <p:cNvSpPr txBox="1"/>
          <p:nvPr/>
        </p:nvSpPr>
        <p:spPr>
          <a:xfrm>
            <a:off x="2693970" y="219676"/>
            <a:ext cx="481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hlinkClick r:id="rId2"/>
              </a:rPr>
              <a:t>https://www.red-gate.com/simple-talk/blogs/what-is-maintainable-code/</a:t>
            </a:r>
            <a:endParaRPr lang="pt-PT" sz="1200" dirty="0"/>
          </a:p>
        </p:txBody>
      </p:sp>
      <p:sp>
        <p:nvSpPr>
          <p:cNvPr id="59" name="Seta para a Direita 21">
            <a:extLst>
              <a:ext uri="{FF2B5EF4-FFF2-40B4-BE49-F238E27FC236}">
                <a16:creationId xmlns:a16="http://schemas.microsoft.com/office/drawing/2014/main" id="{3BA0D04F-749C-438B-950E-022E939FBD5C}"/>
              </a:ext>
            </a:extLst>
          </p:cNvPr>
          <p:cNvSpPr/>
          <p:nvPr/>
        </p:nvSpPr>
        <p:spPr>
          <a:xfrm>
            <a:off x="3076684" y="1842751"/>
            <a:ext cx="1476396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easy to dissect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tângulo Arredondado 44">
            <a:extLst>
              <a:ext uri="{FF2B5EF4-FFF2-40B4-BE49-F238E27FC236}">
                <a16:creationId xmlns:a16="http://schemas.microsoft.com/office/drawing/2014/main" id="{162BEF63-5461-432B-AC7A-EF0E3AE742D5}"/>
              </a:ext>
            </a:extLst>
          </p:cNvPr>
          <p:cNvSpPr/>
          <p:nvPr/>
        </p:nvSpPr>
        <p:spPr>
          <a:xfrm>
            <a:off x="4620597" y="1917134"/>
            <a:ext cx="3018325" cy="401479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1. to cut open something and study its structure</a:t>
            </a: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2. to examine or consider something in detail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Seta para a Direita 21">
            <a:extLst>
              <a:ext uri="{FF2B5EF4-FFF2-40B4-BE49-F238E27FC236}">
                <a16:creationId xmlns:a16="http://schemas.microsoft.com/office/drawing/2014/main" id="{4EC0A1EE-C703-406E-A373-F82ABC846B85}"/>
              </a:ext>
            </a:extLst>
          </p:cNvPr>
          <p:cNvSpPr/>
          <p:nvPr/>
        </p:nvSpPr>
        <p:spPr>
          <a:xfrm>
            <a:off x="2999013" y="3117710"/>
            <a:ext cx="4240037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keeping code as simple and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terse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as possible</a:t>
            </a:r>
          </a:p>
        </p:txBody>
      </p:sp>
      <p:sp>
        <p:nvSpPr>
          <p:cNvPr id="62" name="Retângulo Arredondado 44">
            <a:extLst>
              <a:ext uri="{FF2B5EF4-FFF2-40B4-BE49-F238E27FC236}">
                <a16:creationId xmlns:a16="http://schemas.microsoft.com/office/drawing/2014/main" id="{1651DA23-3125-4E61-9291-FC0386E4C746}"/>
              </a:ext>
            </a:extLst>
          </p:cNvPr>
          <p:cNvSpPr/>
          <p:nvPr/>
        </p:nvSpPr>
        <p:spPr>
          <a:xfrm>
            <a:off x="7706439" y="1917133"/>
            <a:ext cx="3018325" cy="401479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in order to locate the particular component relating to a given change request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etângulo Arredondado 44">
            <a:extLst>
              <a:ext uri="{FF2B5EF4-FFF2-40B4-BE49-F238E27FC236}">
                <a16:creationId xmlns:a16="http://schemas.microsoft.com/office/drawing/2014/main" id="{1E95ED2D-B57D-4D43-ABC1-7809F4FB4D2A}"/>
              </a:ext>
            </a:extLst>
          </p:cNvPr>
          <p:cNvSpPr/>
          <p:nvPr/>
        </p:nvSpPr>
        <p:spPr>
          <a:xfrm>
            <a:off x="7706439" y="2392998"/>
            <a:ext cx="3018325" cy="602218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+mj-lt"/>
              </a:rPr>
              <a:t>code that is then easy to modify without the risk of starting a chain reaction of breakages in dependant modules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tângulo Arredondado 44">
            <a:extLst>
              <a:ext uri="{FF2B5EF4-FFF2-40B4-BE49-F238E27FC236}">
                <a16:creationId xmlns:a16="http://schemas.microsoft.com/office/drawing/2014/main" id="{24091C23-6DFC-45E9-A222-BBD0671FF09A}"/>
              </a:ext>
            </a:extLst>
          </p:cNvPr>
          <p:cNvSpPr/>
          <p:nvPr/>
        </p:nvSpPr>
        <p:spPr>
          <a:xfrm>
            <a:off x="7239050" y="3192095"/>
            <a:ext cx="3018325" cy="602218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code that is then easy to modify without the risk of starting a chain reaction of breakages in dependent modules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Seta para a Direita 21">
            <a:extLst>
              <a:ext uri="{FF2B5EF4-FFF2-40B4-BE49-F238E27FC236}">
                <a16:creationId xmlns:a16="http://schemas.microsoft.com/office/drawing/2014/main" id="{C6D995F6-93E3-425F-A45F-387B3E2324F4}"/>
              </a:ext>
            </a:extLst>
          </p:cNvPr>
          <p:cNvSpPr/>
          <p:nvPr/>
        </p:nvSpPr>
        <p:spPr>
          <a:xfrm>
            <a:off x="5522549" y="3608701"/>
            <a:ext cx="829503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conciso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Retângulo Arredondado 44">
            <a:extLst>
              <a:ext uri="{FF2B5EF4-FFF2-40B4-BE49-F238E27FC236}">
                <a16:creationId xmlns:a16="http://schemas.microsoft.com/office/drawing/2014/main" id="{4E3D1DE3-02B8-463C-B5FD-E2B60E1C42FB}"/>
              </a:ext>
            </a:extLst>
          </p:cNvPr>
          <p:cNvSpPr/>
          <p:nvPr/>
        </p:nvSpPr>
        <p:spPr>
          <a:xfrm>
            <a:off x="6352052" y="3810936"/>
            <a:ext cx="908481" cy="401479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+mj-lt"/>
              </a:rPr>
              <a:t>Breve e claro.</a:t>
            </a:r>
          </a:p>
          <a:p>
            <a:r>
              <a:rPr lang="pt-PT" sz="1200" dirty="0">
                <a:solidFill>
                  <a:schemeClr val="tx1"/>
                </a:solidFill>
                <a:latin typeface="+mj-lt"/>
              </a:rPr>
              <a:t>Sucinto</a:t>
            </a:r>
          </a:p>
        </p:txBody>
      </p:sp>
      <p:sp>
        <p:nvSpPr>
          <p:cNvPr id="10" name="Seta para a Direita 21">
            <a:extLst>
              <a:ext uri="{FF2B5EF4-FFF2-40B4-BE49-F238E27FC236}">
                <a16:creationId xmlns:a16="http://schemas.microsoft.com/office/drawing/2014/main" id="{84190C88-8C80-4C37-A1B7-FCD1CD14CE39}"/>
              </a:ext>
            </a:extLst>
          </p:cNvPr>
          <p:cNvSpPr/>
          <p:nvPr/>
        </p:nvSpPr>
        <p:spPr>
          <a:xfrm>
            <a:off x="7291687" y="3883824"/>
            <a:ext cx="829503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Sucinto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Retângulo Arredondado 44">
            <a:extLst>
              <a:ext uri="{FF2B5EF4-FFF2-40B4-BE49-F238E27FC236}">
                <a16:creationId xmlns:a16="http://schemas.microsoft.com/office/drawing/2014/main" id="{4D33655E-11C0-406E-BA03-6C953287A7E1}"/>
              </a:ext>
            </a:extLst>
          </p:cNvPr>
          <p:cNvSpPr/>
          <p:nvPr/>
        </p:nvSpPr>
        <p:spPr>
          <a:xfrm>
            <a:off x="8213924" y="3964968"/>
            <a:ext cx="3978076" cy="602218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+mj-lt"/>
              </a:rPr>
              <a:t>1. Dito com poucas palavras. = BREVE, CURTO, RESUMIDO</a:t>
            </a:r>
          </a:p>
          <a:p>
            <a:r>
              <a:rPr lang="pt-PT" sz="1200" dirty="0">
                <a:solidFill>
                  <a:schemeClr val="tx1"/>
                </a:solidFill>
                <a:latin typeface="+mj-lt"/>
              </a:rPr>
              <a:t>2. Que se limita ao mais importante. = LACÓNICO, SINTÉTICO ≠ PROLIXO</a:t>
            </a:r>
          </a:p>
        </p:txBody>
      </p:sp>
      <p:sp>
        <p:nvSpPr>
          <p:cNvPr id="12" name="Retângulo Arredondado 15">
            <a:extLst>
              <a:ext uri="{FF2B5EF4-FFF2-40B4-BE49-F238E27FC236}">
                <a16:creationId xmlns:a16="http://schemas.microsoft.com/office/drawing/2014/main" id="{3C4EF6ED-4554-429F-8908-C1F92CD0C0EB}"/>
              </a:ext>
            </a:extLst>
          </p:cNvPr>
          <p:cNvSpPr/>
          <p:nvPr/>
        </p:nvSpPr>
        <p:spPr>
          <a:xfrm rot="5400000">
            <a:off x="991570" y="5588021"/>
            <a:ext cx="1021281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71" name="TextBox 70">
            <a:hlinkClick r:id="rId3"/>
            <a:extLst>
              <a:ext uri="{FF2B5EF4-FFF2-40B4-BE49-F238E27FC236}">
                <a16:creationId xmlns:a16="http://schemas.microsoft.com/office/drawing/2014/main" id="{BE80FAF9-019F-45C8-AC26-01AD43DE6A6E}"/>
              </a:ext>
            </a:extLst>
          </p:cNvPr>
          <p:cNvSpPr txBox="1"/>
          <p:nvPr/>
        </p:nvSpPr>
        <p:spPr>
          <a:xfrm>
            <a:off x="1624938" y="5268421"/>
            <a:ext cx="98770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hlinkClick r:id="rId3"/>
              </a:rPr>
              <a:t>https://medium.com/@flexbasenet/topic-software-maintainability-checklist-for-software-architects-44527ae5f2af</a:t>
            </a:r>
            <a:endParaRPr lang="pt-PT" sz="1200" dirty="0"/>
          </a:p>
        </p:txBody>
      </p:sp>
      <p:sp>
        <p:nvSpPr>
          <p:cNvPr id="23" name="Seta para a Direita 19">
            <a:extLst>
              <a:ext uri="{FF2B5EF4-FFF2-40B4-BE49-F238E27FC236}">
                <a16:creationId xmlns:a16="http://schemas.microsoft.com/office/drawing/2014/main" id="{F0FF3367-0F2D-40CE-AD01-DD68046EFEA7}"/>
              </a:ext>
            </a:extLst>
          </p:cNvPr>
          <p:cNvSpPr/>
          <p:nvPr/>
        </p:nvSpPr>
        <p:spPr>
          <a:xfrm>
            <a:off x="294897" y="5273301"/>
            <a:ext cx="1138439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references </a:t>
            </a:r>
          </a:p>
        </p:txBody>
      </p:sp>
      <p:sp>
        <p:nvSpPr>
          <p:cNvPr id="77" name="Seta para a Direita 19">
            <a:extLst>
              <a:ext uri="{FF2B5EF4-FFF2-40B4-BE49-F238E27FC236}">
                <a16:creationId xmlns:a16="http://schemas.microsoft.com/office/drawing/2014/main" id="{B870E175-3E44-47B5-BD3B-753D969CE01B}"/>
              </a:ext>
            </a:extLst>
          </p:cNvPr>
          <p:cNvSpPr/>
          <p:nvPr/>
        </p:nvSpPr>
        <p:spPr>
          <a:xfrm>
            <a:off x="294897" y="4044513"/>
            <a:ext cx="784368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google </a:t>
            </a:r>
          </a:p>
        </p:txBody>
      </p:sp>
      <p:sp>
        <p:nvSpPr>
          <p:cNvPr id="79" name="Seta para a Direita 19">
            <a:extLst>
              <a:ext uri="{FF2B5EF4-FFF2-40B4-BE49-F238E27FC236}">
                <a16:creationId xmlns:a16="http://schemas.microsoft.com/office/drawing/2014/main" id="{6C848CB5-12B7-499F-A7C2-8620865B3A52}"/>
              </a:ext>
            </a:extLst>
          </p:cNvPr>
          <p:cNvSpPr/>
          <p:nvPr/>
        </p:nvSpPr>
        <p:spPr>
          <a:xfrm>
            <a:off x="1208148" y="3976714"/>
            <a:ext cx="2679758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What is maintainable code?</a:t>
            </a:r>
          </a:p>
        </p:txBody>
      </p:sp>
      <p:sp>
        <p:nvSpPr>
          <p:cNvPr id="80" name="Seta para a Direita 19">
            <a:extLst>
              <a:ext uri="{FF2B5EF4-FFF2-40B4-BE49-F238E27FC236}">
                <a16:creationId xmlns:a16="http://schemas.microsoft.com/office/drawing/2014/main" id="{293675D0-EE94-473D-BFD0-F723C4F0752C}"/>
              </a:ext>
            </a:extLst>
          </p:cNvPr>
          <p:cNvSpPr/>
          <p:nvPr/>
        </p:nvSpPr>
        <p:spPr>
          <a:xfrm>
            <a:off x="1208148" y="4349001"/>
            <a:ext cx="4104957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How is software maintainability measured?</a:t>
            </a:r>
          </a:p>
        </p:txBody>
      </p:sp>
      <p:sp>
        <p:nvSpPr>
          <p:cNvPr id="81" name="Seta para a Direita 19">
            <a:extLst>
              <a:ext uri="{FF2B5EF4-FFF2-40B4-BE49-F238E27FC236}">
                <a16:creationId xmlns:a16="http://schemas.microsoft.com/office/drawing/2014/main" id="{6C50B173-08AA-4E7A-9B3B-3CA318765124}"/>
              </a:ext>
            </a:extLst>
          </p:cNvPr>
          <p:cNvSpPr/>
          <p:nvPr/>
        </p:nvSpPr>
        <p:spPr>
          <a:xfrm>
            <a:off x="1208148" y="4721288"/>
            <a:ext cx="4611185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What is maintainability in software architecture?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F449F1-10C9-4123-847E-81C03CE4901C}"/>
              </a:ext>
            </a:extLst>
          </p:cNvPr>
          <p:cNvSpPr txBox="1"/>
          <p:nvPr/>
        </p:nvSpPr>
        <p:spPr>
          <a:xfrm>
            <a:off x="1632905" y="5549466"/>
            <a:ext cx="8092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hlinkClick r:id="rId4"/>
              </a:rPr>
              <a:t>https://softwareengineering.stackexchange.com/questions/134855/what-characteristics-or-features-make-code-maintainable</a:t>
            </a:r>
            <a:endParaRPr lang="pt-PT" sz="1200" dirty="0"/>
          </a:p>
        </p:txBody>
      </p:sp>
      <p:sp>
        <p:nvSpPr>
          <p:cNvPr id="84" name="Seta para a Direita 19">
            <a:extLst>
              <a:ext uri="{FF2B5EF4-FFF2-40B4-BE49-F238E27FC236}">
                <a16:creationId xmlns:a16="http://schemas.microsoft.com/office/drawing/2014/main" id="{7F190310-567D-4BF3-BF8E-63E811653AD3}"/>
              </a:ext>
            </a:extLst>
          </p:cNvPr>
          <p:cNvSpPr/>
          <p:nvPr/>
        </p:nvSpPr>
        <p:spPr>
          <a:xfrm>
            <a:off x="1706704" y="5889411"/>
            <a:ext cx="2186675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book (code complete) </a:t>
            </a:r>
          </a:p>
        </p:txBody>
      </p:sp>
      <p:sp>
        <p:nvSpPr>
          <p:cNvPr id="88" name="CaixaDeTexto 17">
            <a:hlinkClick r:id="rId5" action="ppaction://program"/>
            <a:extLst>
              <a:ext uri="{FF2B5EF4-FFF2-40B4-BE49-F238E27FC236}">
                <a16:creationId xmlns:a16="http://schemas.microsoft.com/office/drawing/2014/main" id="{A8B758EA-4D0A-403F-90CF-97D32D419979}"/>
              </a:ext>
            </a:extLst>
          </p:cNvPr>
          <p:cNvSpPr txBox="1"/>
          <p:nvPr/>
        </p:nvSpPr>
        <p:spPr>
          <a:xfrm>
            <a:off x="2517110" y="6287379"/>
            <a:ext cx="9549153" cy="184666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sz="1200" u="sng" dirty="0">
                <a:solidFill>
                  <a:schemeClr val="accent1">
                    <a:lumMod val="50000"/>
                  </a:schemeClr>
                </a:solidFill>
                <a:latin typeface="+mj-lt"/>
                <a:hlinkClick r:id="rId6" action="ppaction://hlinkfile"/>
              </a:rPr>
              <a:t>D:\bibliography\A1_calibre\design\Steve McConnell\</a:t>
            </a:r>
            <a:r>
              <a:rPr lang="en-US" sz="1200" u="sng" dirty="0" err="1">
                <a:solidFill>
                  <a:schemeClr val="accent1">
                    <a:lumMod val="50000"/>
                  </a:schemeClr>
                </a:solidFill>
                <a:latin typeface="+mj-lt"/>
                <a:hlinkClick r:id="rId6" action="ppaction://hlinkfile"/>
              </a:rPr>
              <a:t>AA_Code</a:t>
            </a:r>
            <a:r>
              <a:rPr lang="en-US" sz="1200" u="sng" dirty="0">
                <a:solidFill>
                  <a:schemeClr val="accent1">
                    <a:lumMod val="50000"/>
                  </a:schemeClr>
                </a:solidFill>
                <a:latin typeface="+mj-lt"/>
                <a:hlinkClick r:id="rId6" action="ppaction://hlinkfile"/>
              </a:rPr>
              <a:t> Complete_ A Practical </a:t>
            </a:r>
            <a:r>
              <a:rPr lang="en-US" sz="1200" u="sng" dirty="0" err="1">
                <a:solidFill>
                  <a:schemeClr val="accent1">
                    <a:lumMod val="50000"/>
                  </a:schemeClr>
                </a:solidFill>
                <a:latin typeface="+mj-lt"/>
                <a:hlinkClick r:id="rId6" action="ppaction://hlinkfile"/>
              </a:rPr>
              <a:t>Handbo</a:t>
            </a:r>
            <a:r>
              <a:rPr lang="en-US" sz="1200" u="sng" dirty="0">
                <a:solidFill>
                  <a:schemeClr val="accent1">
                    <a:lumMod val="50000"/>
                  </a:schemeClr>
                </a:solidFill>
                <a:latin typeface="+mj-lt"/>
                <a:hlinkClick r:id="rId6" action="ppaction://hlinkfile"/>
              </a:rPr>
              <a:t> (96)\</a:t>
            </a:r>
            <a:r>
              <a:rPr lang="en-US" sz="1200" u="sng" dirty="0" err="1">
                <a:solidFill>
                  <a:schemeClr val="accent1">
                    <a:lumMod val="50000"/>
                  </a:schemeClr>
                </a:solidFill>
                <a:latin typeface="+mj-lt"/>
                <a:hlinkClick r:id="rId6" action="ppaction://hlinkfile"/>
              </a:rPr>
              <a:t>AA_Code</a:t>
            </a:r>
            <a:r>
              <a:rPr lang="en-US" sz="1200" u="sng" dirty="0">
                <a:solidFill>
                  <a:schemeClr val="accent1">
                    <a:lumMod val="50000"/>
                  </a:schemeClr>
                </a:solidFill>
                <a:latin typeface="+mj-lt"/>
                <a:hlinkClick r:id="rId6" action="ppaction://hlinkfile"/>
              </a:rPr>
              <a:t> Complete_ A Practical H - Steve McConnell.pdf</a:t>
            </a:r>
            <a:endParaRPr lang="en-US" sz="1200" u="sng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0" name="Imagem 18">
            <a:hlinkClick r:id="rId5" action="ppaction://program"/>
            <a:extLst>
              <a:ext uri="{FF2B5EF4-FFF2-40B4-BE49-F238E27FC236}">
                <a16:creationId xmlns:a16="http://schemas.microsoft.com/office/drawing/2014/main" id="{C951D4AD-9B2C-48E8-8F72-94CB5B0CED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297" y="6088298"/>
            <a:ext cx="500206" cy="5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4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247265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ZZ. empty</a:t>
            </a:r>
          </a:p>
        </p:txBody>
      </p:sp>
      <p:sp>
        <p:nvSpPr>
          <p:cNvPr id="20" name="Seta para a Direita 19"/>
          <p:cNvSpPr/>
          <p:nvPr/>
        </p:nvSpPr>
        <p:spPr>
          <a:xfrm>
            <a:off x="1703805" y="1112309"/>
            <a:ext cx="1143662" cy="550247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703805" y="1861491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o Explicativo em Elipse 21"/>
          <p:cNvSpPr/>
          <p:nvPr/>
        </p:nvSpPr>
        <p:spPr>
          <a:xfrm>
            <a:off x="2129241" y="2845687"/>
            <a:ext cx="1127425" cy="519351"/>
          </a:xfrm>
          <a:prstGeom prst="wedgeEllipseCallout">
            <a:avLst>
              <a:gd name="adj1" fmla="val -34549"/>
              <a:gd name="adj2" fmla="val 1298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PH" sz="2400" dirty="0"/>
              <a:t>empty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6463557" y="2773474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hlinkClick r:id="rId3" action="ppaction://program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62" y="543350"/>
            <a:ext cx="568959" cy="568959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34" y="1018238"/>
            <a:ext cx="480503" cy="479695"/>
          </a:xfrm>
          <a:prstGeom prst="rect">
            <a:avLst/>
          </a:prstGeom>
        </p:spPr>
      </p:pic>
      <p:sp>
        <p:nvSpPr>
          <p:cNvPr id="14" name="Retângulo Arredondado 13"/>
          <p:cNvSpPr/>
          <p:nvPr/>
        </p:nvSpPr>
        <p:spPr>
          <a:xfrm>
            <a:off x="3751250" y="4717496"/>
            <a:ext cx="1171285" cy="401479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empty</a:t>
            </a:r>
          </a:p>
        </p:txBody>
      </p:sp>
      <p:sp>
        <p:nvSpPr>
          <p:cNvPr id="15" name="Retângulo Arredondado 14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Seta para a Direita 15"/>
          <p:cNvSpPr/>
          <p:nvPr/>
        </p:nvSpPr>
        <p:spPr>
          <a:xfrm>
            <a:off x="321727" y="677647"/>
            <a:ext cx="729355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empty</a:t>
            </a:r>
          </a:p>
        </p:txBody>
      </p:sp>
      <p:sp>
        <p:nvSpPr>
          <p:cNvPr id="17" name="Retângulo Arredondado 16"/>
          <p:cNvSpPr/>
          <p:nvPr/>
        </p:nvSpPr>
        <p:spPr>
          <a:xfrm rot="5400000">
            <a:off x="-323990" y="3829492"/>
            <a:ext cx="3205219" cy="2875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18" name="CaixaDeTexto 17">
            <a:hlinkClick r:id="rId6" action="ppaction://program"/>
          </p:cNvPr>
          <p:cNvSpPr txBox="1"/>
          <p:nvPr/>
        </p:nvSpPr>
        <p:spPr>
          <a:xfrm>
            <a:off x="1455055" y="2417765"/>
            <a:ext cx="2221762" cy="276999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F:\ides\AZ_vStudio2017</a:t>
            </a:r>
          </a:p>
        </p:txBody>
      </p:sp>
      <p:pic>
        <p:nvPicPr>
          <p:cNvPr id="19" name="Imagem 18">
            <a:hlinkClick r:id="rId6" action="ppaction://program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1" y="2306469"/>
            <a:ext cx="500206" cy="506992"/>
          </a:xfrm>
          <a:prstGeom prst="rect">
            <a:avLst/>
          </a:prstGeom>
        </p:spPr>
      </p:pic>
      <p:sp>
        <p:nvSpPr>
          <p:cNvPr id="23" name="Seta para a Direita 19"/>
          <p:cNvSpPr/>
          <p:nvPr/>
        </p:nvSpPr>
        <p:spPr>
          <a:xfrm>
            <a:off x="1024898" y="5189160"/>
            <a:ext cx="1166075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procedural </a:t>
            </a:r>
          </a:p>
        </p:txBody>
      </p:sp>
      <p:sp>
        <p:nvSpPr>
          <p:cNvPr id="24" name="Texto Explicativo 1 23"/>
          <p:cNvSpPr/>
          <p:nvPr/>
        </p:nvSpPr>
        <p:spPr>
          <a:xfrm flipH="1">
            <a:off x="3965793" y="3696257"/>
            <a:ext cx="1379095" cy="553998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just"/>
            <a:r>
              <a:rPr lang="en-US" sz="1200" dirty="0"/>
              <a:t>every key-frame</a:t>
            </a:r>
          </a:p>
          <a:p>
            <a:pPr algn="just"/>
            <a:r>
              <a:rPr lang="en-US" sz="1200" dirty="0"/>
              <a:t>defines the operation </a:t>
            </a:r>
          </a:p>
          <a:p>
            <a:pPr algn="just"/>
            <a:r>
              <a:rPr lang="en-US" sz="1200" dirty="0"/>
              <a:t>being executed</a:t>
            </a:r>
          </a:p>
        </p:txBody>
      </p:sp>
    </p:spTree>
    <p:extLst>
      <p:ext uri="{BB962C8B-B14F-4D97-AF65-F5344CB8AC3E}">
        <p14:creationId xmlns:p14="http://schemas.microsoft.com/office/powerpoint/2010/main" val="298077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29314</TotalTime>
  <Words>405</Words>
  <Application>Microsoft Office PowerPoint</Application>
  <PresentationFormat>Widescreen</PresentationFormat>
  <Paragraphs>77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1. objectives</vt:lpstr>
      <vt:lpstr>2. modularity</vt:lpstr>
      <vt:lpstr>3. maintainable code</vt:lpstr>
      <vt:lpstr>ZZ. empty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1992</cp:revision>
  <dcterms:created xsi:type="dcterms:W3CDTF">2019-03-25T09:18:39Z</dcterms:created>
  <dcterms:modified xsi:type="dcterms:W3CDTF">2021-12-02T20:18:07Z</dcterms:modified>
</cp:coreProperties>
</file>