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89" r:id="rId3"/>
    <p:sldId id="391" r:id="rId4"/>
    <p:sldId id="392" r:id="rId5"/>
    <p:sldId id="395" r:id="rId6"/>
    <p:sldId id="393" r:id="rId7"/>
    <p:sldId id="394" r:id="rId8"/>
    <p:sldId id="396" r:id="rId9"/>
    <p:sldId id="397" r:id="rId10"/>
    <p:sldId id="398" r:id="rId11"/>
    <p:sldId id="399" r:id="rId12"/>
    <p:sldId id="37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19" autoAdjust="0"/>
    <p:restoredTop sz="86410" autoAdjust="0"/>
  </p:normalViewPr>
  <p:slideViewPr>
    <p:cSldViewPr snapToGrid="0">
      <p:cViewPr varScale="1">
        <p:scale>
          <a:sx n="150" d="100"/>
          <a:sy n="150" d="100"/>
        </p:scale>
        <p:origin x="8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rchitecture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uora.com/What-is-the-history-of-the-SPA-single-page-applicat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software-pattern.org/" TargetMode="External"/><Relationship Id="rId5" Type="http://schemas.openxmlformats.org/officeDocument/2006/relationships/image" Target="../media/image3.png"/><Relationship Id="rId4" Type="http://schemas.openxmlformats.org/officeDocument/2006/relationships/hyperlink" Target="file:///D:\bibliography\A1_calibre\design\Paulo%20Gandra\A1A3%20Design%20Patterns%20(12)\A1A3%20Design%20Patterns%20-%20Paulo%20Gandra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hyperlink" Target="http://www.blackwasp.co.uk/gofpatterns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file:///D:\bibliography\A1_calibre\design\Erich%20Gamma\A4A8%20Design%20Patterns_%20Elements%20of%20Re%20(52)\A4A8%20Design%20Patterns_%20Elements%20-%20Erich%20Gamma.pdf" TargetMode="External"/><Relationship Id="rId4" Type="http://schemas.openxmlformats.org/officeDocument/2006/relationships/hyperlink" Target="file:///C:\Windows\explorer.exe%20F:\ides\AZ_vStudio2017" TargetMode="External"/><Relationship Id="rId9" Type="http://schemas.openxmlformats.org/officeDocument/2006/relationships/hyperlink" Target="https://www.dofactory.com/net/design-pattern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factory.com/net/bridge-design-pattern" TargetMode="External"/><Relationship Id="rId13" Type="http://schemas.openxmlformats.org/officeDocument/2006/relationships/hyperlink" Target="https://www.dofactory.com/net/proxy-design-pattern" TargetMode="External"/><Relationship Id="rId18" Type="http://schemas.openxmlformats.org/officeDocument/2006/relationships/hyperlink" Target="https://www.dofactory.com/net/mediator-design-pattern" TargetMode="External"/><Relationship Id="rId3" Type="http://schemas.openxmlformats.org/officeDocument/2006/relationships/hyperlink" Target="https://www.dofactory.com/net/builder-design-pattern" TargetMode="External"/><Relationship Id="rId21" Type="http://schemas.openxmlformats.org/officeDocument/2006/relationships/hyperlink" Target="https://www.dofactory.com/net/state-design-pattern" TargetMode="External"/><Relationship Id="rId7" Type="http://schemas.openxmlformats.org/officeDocument/2006/relationships/hyperlink" Target="https://www.dofactory.com/net/adapter-design-pattern" TargetMode="External"/><Relationship Id="rId12" Type="http://schemas.openxmlformats.org/officeDocument/2006/relationships/hyperlink" Target="https://www.dofactory.com/net/flyweight-design-pattern" TargetMode="External"/><Relationship Id="rId17" Type="http://schemas.openxmlformats.org/officeDocument/2006/relationships/hyperlink" Target="https://www.dofactory.com/net/iterator-design-pattern" TargetMode="External"/><Relationship Id="rId2" Type="http://schemas.openxmlformats.org/officeDocument/2006/relationships/hyperlink" Target="https://www.dofactory.com/net/abstract-factory-design-pattern" TargetMode="External"/><Relationship Id="rId16" Type="http://schemas.openxmlformats.org/officeDocument/2006/relationships/hyperlink" Target="https://www.dofactory.com/net/interpreter-design-pattern" TargetMode="External"/><Relationship Id="rId20" Type="http://schemas.openxmlformats.org/officeDocument/2006/relationships/hyperlink" Target="https://www.dofactory.com/net/observer-design-patter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ofactory.com/net/singleton-design-pattern" TargetMode="External"/><Relationship Id="rId11" Type="http://schemas.openxmlformats.org/officeDocument/2006/relationships/hyperlink" Target="https://www.dofactory.com/net/facade-design-pattern" TargetMode="External"/><Relationship Id="rId24" Type="http://schemas.openxmlformats.org/officeDocument/2006/relationships/hyperlink" Target="https://www.dofactory.com/net/visitor-design-pattern" TargetMode="External"/><Relationship Id="rId5" Type="http://schemas.openxmlformats.org/officeDocument/2006/relationships/hyperlink" Target="https://www.dofactory.com/net/prototype-design-pattern" TargetMode="External"/><Relationship Id="rId15" Type="http://schemas.openxmlformats.org/officeDocument/2006/relationships/hyperlink" Target="https://www.dofactory.com/net/command-design-pattern" TargetMode="External"/><Relationship Id="rId23" Type="http://schemas.openxmlformats.org/officeDocument/2006/relationships/hyperlink" Target="https://www.dofactory.com/net/template-method-design-pattern" TargetMode="External"/><Relationship Id="rId10" Type="http://schemas.openxmlformats.org/officeDocument/2006/relationships/hyperlink" Target="https://www.dofactory.com/net/decorator-design-pattern" TargetMode="External"/><Relationship Id="rId19" Type="http://schemas.openxmlformats.org/officeDocument/2006/relationships/hyperlink" Target="https://www.dofactory.com/net/memento-design-pattern" TargetMode="External"/><Relationship Id="rId4" Type="http://schemas.openxmlformats.org/officeDocument/2006/relationships/hyperlink" Target="https://www.dofactory.com/net/factory-method-design-pattern" TargetMode="External"/><Relationship Id="rId9" Type="http://schemas.openxmlformats.org/officeDocument/2006/relationships/hyperlink" Target="https://www.dofactory.com/net/composite-design-pattern" TargetMode="External"/><Relationship Id="rId14" Type="http://schemas.openxmlformats.org/officeDocument/2006/relationships/hyperlink" Target="https://www.dofactory.com/net/chain-of-responsibility-design-pattern" TargetMode="External"/><Relationship Id="rId22" Type="http://schemas.openxmlformats.org/officeDocument/2006/relationships/hyperlink" Target="https://www.dofactory.com/net/strategy-design-patter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bibliography\A1_calibre\design\Paulo%20Gandra\A1A4%20Architectural%20Patterns%20(11)\A1A4%20Architectural%20Patterns%20-%20Paulo%20Gandra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architecture/modern-web-apps-azure/common-web-application-architecture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en-us/dotnet/architecture/modern-web-apps-azure/choose-between-traditional-web-and-single-page-app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earn.microsoft.com/en-us/dotnet/architecture/modern-web-apps-azure/modern-web-applications-characteristics#traditional-and-spa-behaviors-support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ubygarage.org/blog/single-page-app-vs-multi-page-app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@NeotericEU/single-page-application-vs-multiple-page-application-2591588efe58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2709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patterns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28408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585D26-71D1-8C7B-8801-BCCAC8A781E5}"/>
              </a:ext>
            </a:extLst>
          </p:cNvPr>
          <p:cNvGrpSpPr/>
          <p:nvPr/>
        </p:nvGrpSpPr>
        <p:grpSpPr>
          <a:xfrm>
            <a:off x="10280127" y="475879"/>
            <a:ext cx="1443470" cy="283293"/>
            <a:chOff x="5611636" y="5954426"/>
            <a:chExt cx="1443471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E5D79F30-346A-7E02-B347-E6C597FF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9C2834E4-D5C5-8A49-14E1-90ECE662A805}"/>
                </a:ext>
              </a:extLst>
            </p:cNvPr>
            <p:cNvSpPr/>
            <p:nvPr/>
          </p:nvSpPr>
          <p:spPr>
            <a:xfrm>
              <a:off x="6107411" y="5954426"/>
              <a:ext cx="9476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E60B38-DAC4-F7D6-2767-30E97D0EFA57}"/>
              </a:ext>
            </a:extLst>
          </p:cNvPr>
          <p:cNvSpPr/>
          <p:nvPr/>
        </p:nvSpPr>
        <p:spPr>
          <a:xfrm>
            <a:off x="773144" y="540532"/>
            <a:ext cx="251307" cy="1991001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361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6.3 history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15D4909-00F1-1DF3-201A-55C3FD0188AD}"/>
              </a:ext>
            </a:extLst>
          </p:cNvPr>
          <p:cNvSpPr/>
          <p:nvPr/>
        </p:nvSpPr>
        <p:spPr>
          <a:xfrm>
            <a:off x="898797" y="689336"/>
            <a:ext cx="21545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jQuery, in late 2006.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CC210563-7637-0C0F-71A9-2C992F47A4EA}"/>
              </a:ext>
            </a:extLst>
          </p:cNvPr>
          <p:cNvSpPr/>
          <p:nvPr/>
        </p:nvSpPr>
        <p:spPr>
          <a:xfrm>
            <a:off x="898797" y="1187966"/>
            <a:ext cx="132741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knockout.js</a:t>
            </a: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55AA8543-FC25-6E0C-E41F-856C44D8E9CB}"/>
              </a:ext>
            </a:extLst>
          </p:cNvPr>
          <p:cNvSpPr/>
          <p:nvPr/>
        </p:nvSpPr>
        <p:spPr>
          <a:xfrm>
            <a:off x="898797" y="1624338"/>
            <a:ext cx="20760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flash and Silverlight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A3E966DE-ABF7-BE88-FEB6-674BE660A9FD}"/>
              </a:ext>
            </a:extLst>
          </p:cNvPr>
          <p:cNvSpPr/>
          <p:nvPr/>
        </p:nvSpPr>
        <p:spPr>
          <a:xfrm>
            <a:off x="898797" y="2081501"/>
            <a:ext cx="117031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angular.js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C0687C-B819-BB08-7B74-A5E4B501180F}"/>
              </a:ext>
            </a:extLst>
          </p:cNvPr>
          <p:cNvGrpSpPr/>
          <p:nvPr/>
        </p:nvGrpSpPr>
        <p:grpSpPr>
          <a:xfrm>
            <a:off x="248908" y="250946"/>
            <a:ext cx="2973458" cy="289586"/>
            <a:chOff x="5881666" y="1590687"/>
            <a:chExt cx="2973458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F4A788-F973-3CBA-8A2E-DBE614A223C5}"/>
                </a:ext>
              </a:extLst>
            </p:cNvPr>
            <p:cNvSpPr/>
            <p:nvPr/>
          </p:nvSpPr>
          <p:spPr>
            <a:xfrm>
              <a:off x="6081095" y="1603274"/>
              <a:ext cx="27740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history-of-the-SPA-single-page-application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D3D964F1-48C7-8B93-8BDB-58EBD3D6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062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F05968-190A-F7C1-AD1B-C99FC588E76B}"/>
              </a:ext>
            </a:extLst>
          </p:cNvPr>
          <p:cNvSpPr/>
          <p:nvPr/>
        </p:nvSpPr>
        <p:spPr>
          <a:xfrm>
            <a:off x="1131148" y="3482546"/>
            <a:ext cx="251307" cy="1016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7D106C90-7C2D-EE82-0B09-1D6BBE8F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9" y="282076"/>
            <a:ext cx="4131563" cy="25256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5EDA466-080E-1D98-3FCB-0D764756748E}"/>
              </a:ext>
            </a:extLst>
          </p:cNvPr>
          <p:cNvSpPr/>
          <p:nvPr/>
        </p:nvSpPr>
        <p:spPr>
          <a:xfrm>
            <a:off x="284758" y="28207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7CEBF0-0DCE-7EE7-562F-C85AF9F7FC2B}"/>
              </a:ext>
            </a:extLst>
          </p:cNvPr>
          <p:cNvGrpSpPr/>
          <p:nvPr/>
        </p:nvGrpSpPr>
        <p:grpSpPr>
          <a:xfrm>
            <a:off x="1061539" y="3012252"/>
            <a:ext cx="7573042" cy="299662"/>
            <a:chOff x="1643297" y="4045816"/>
            <a:chExt cx="7573042" cy="299662"/>
          </a:xfrm>
        </p:grpSpPr>
        <p:sp>
          <p:nvSpPr>
            <p:cNvPr id="10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1B7F55D6-1F8D-344A-808A-42B7D6DD4C9D}"/>
                </a:ext>
              </a:extLst>
            </p:cNvPr>
            <p:cNvSpPr txBox="1"/>
            <p:nvPr/>
          </p:nvSpPr>
          <p:spPr>
            <a:xfrm>
              <a:off x="1980063" y="4103314"/>
              <a:ext cx="723627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it-I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4" action="ppaction://hlinkfile"/>
                </a:rPr>
                <a:t>D:\bibliography\A1_calibre\design\Paulo Gandra\A1A3 Design Patterns (12)\A1A3 Design Patterns - Paulo Gandra.pdf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1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65637D4F-0B71-BBCC-CC4B-3842B6F28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aphicFrame>
        <p:nvGraphicFramePr>
          <p:cNvPr id="8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1885"/>
              </p:ext>
            </p:extLst>
          </p:nvPr>
        </p:nvGraphicFramePr>
        <p:xfrm>
          <a:off x="5480347" y="250446"/>
          <a:ext cx="5760967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425004">
                  <a:extLst>
                    <a:ext uri="{9D8B030D-6E8A-4147-A177-3AD203B41FA5}">
                      <a16:colId xmlns:a16="http://schemas.microsoft.com/office/drawing/2014/main" val="1841636649"/>
                    </a:ext>
                  </a:extLst>
                </a:gridCol>
                <a:gridCol w="4335963">
                  <a:extLst>
                    <a:ext uri="{9D8B030D-6E8A-4147-A177-3AD203B41FA5}">
                      <a16:colId xmlns:a16="http://schemas.microsoft.com/office/drawing/2014/main" val="168297605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component</a:t>
                      </a: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description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366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name</a:t>
                      </a: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Contributes to the pattern  vocabulary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0209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/>
                        <a:t>synopsis</a:t>
                      </a:r>
                      <a:endParaRPr lang="en-US" sz="1400" noProof="0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/>
                        <a:t>Short description of the problem the pattern will solve</a:t>
                      </a:r>
                      <a:endParaRPr lang="en-US" sz="1400" noProof="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45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forces</a:t>
                      </a: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Requirements, considerations, or necessary conditions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69246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solution</a:t>
                      </a: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/>
                        <a:t>The essence of the solution</a:t>
                      </a:r>
                      <a:endParaRPr lang="en-US" sz="1400" noProof="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370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counter forces </a:t>
                      </a: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Reasons for not using the pattern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097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noProof="0" dirty="0"/>
                        <a:t>related patterns </a:t>
                      </a: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400" dirty="0"/>
                        <a:t>Possible alternatives in the design</a:t>
                      </a:r>
                      <a:endParaRPr lang="en-US" sz="1400" noProof="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2134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1F784707-A784-8000-6619-AE294BF2E45D}"/>
              </a:ext>
            </a:extLst>
          </p:cNvPr>
          <p:cNvGrpSpPr/>
          <p:nvPr/>
        </p:nvGrpSpPr>
        <p:grpSpPr>
          <a:xfrm>
            <a:off x="1269128" y="3963120"/>
            <a:ext cx="1465545" cy="289586"/>
            <a:chOff x="5881666" y="1590687"/>
            <a:chExt cx="1465545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773648CC-9C4B-7A8D-C948-CB75D49E8493}"/>
                </a:ext>
              </a:extLst>
            </p:cNvPr>
            <p:cNvSpPr/>
            <p:nvPr/>
          </p:nvSpPr>
          <p:spPr>
            <a:xfrm>
              <a:off x="6081095" y="1603274"/>
              <a:ext cx="12661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list of all patterns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08CDB41F-DC84-108F-7B01-83A8517E3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9" name="Arrow: Right 5">
            <a:extLst>
              <a:ext uri="{FF2B5EF4-FFF2-40B4-BE49-F238E27FC236}">
                <a16:creationId xmlns:a16="http://schemas.microsoft.com/office/drawing/2014/main" id="{4A3FD80F-6F6A-7C76-7808-2096A7A551DC}"/>
              </a:ext>
            </a:extLst>
          </p:cNvPr>
          <p:cNvSpPr/>
          <p:nvPr/>
        </p:nvSpPr>
        <p:spPr>
          <a:xfrm>
            <a:off x="284758" y="3516435"/>
            <a:ext cx="9843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57529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3335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gof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3A90C0AA-5D02-8064-B754-C06640023020}"/>
              </a:ext>
            </a:extLst>
          </p:cNvPr>
          <p:cNvSpPr/>
          <p:nvPr/>
        </p:nvSpPr>
        <p:spPr>
          <a:xfrm>
            <a:off x="282607" y="3167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4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21" y="295847"/>
            <a:ext cx="4365746" cy="19507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06" y="295846"/>
            <a:ext cx="1538410" cy="192241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4AE08DD-3344-35A4-8B9F-F73009AD7E8D}"/>
              </a:ext>
            </a:extLst>
          </p:cNvPr>
          <p:cNvGrpSpPr/>
          <p:nvPr/>
        </p:nvGrpSpPr>
        <p:grpSpPr>
          <a:xfrm>
            <a:off x="1004706" y="2330206"/>
            <a:ext cx="9290307" cy="299662"/>
            <a:chOff x="1643297" y="4045816"/>
            <a:chExt cx="9290307" cy="299662"/>
          </a:xfrm>
        </p:grpSpPr>
        <p:sp>
          <p:nvSpPr>
            <p:cNvPr id="11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CCA4332A-05D8-176F-A9EC-EE3CB4BBDAA8}"/>
                </a:ext>
              </a:extLst>
            </p:cNvPr>
            <p:cNvSpPr txBox="1"/>
            <p:nvPr/>
          </p:nvSpPr>
          <p:spPr>
            <a:xfrm>
              <a:off x="1980063" y="4103314"/>
              <a:ext cx="895354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it-I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D:\bibliography\A1_calibre\design\Erich Gamma\A4A8 Design Patterns_ Elements of Re (52)\A4A8 Design Patterns_ Elements - Erich Gamma.pdf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2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0057DB6C-4F58-4743-0D11-4A714B6A6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E9CD3C-7E3B-F088-06A4-60770E07E0DC}"/>
              </a:ext>
            </a:extLst>
          </p:cNvPr>
          <p:cNvSpPr/>
          <p:nvPr/>
        </p:nvSpPr>
        <p:spPr>
          <a:xfrm>
            <a:off x="1215818" y="3141133"/>
            <a:ext cx="251307" cy="1016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CBEE9812-928E-D039-998B-E399950A90EE}"/>
              </a:ext>
            </a:extLst>
          </p:cNvPr>
          <p:cNvSpPr/>
          <p:nvPr/>
        </p:nvSpPr>
        <p:spPr>
          <a:xfrm>
            <a:off x="266675" y="3189323"/>
            <a:ext cx="9843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sources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1C68A3-62ED-755A-1E61-1821E380F6FF}"/>
              </a:ext>
            </a:extLst>
          </p:cNvPr>
          <p:cNvGrpSpPr/>
          <p:nvPr/>
        </p:nvGrpSpPr>
        <p:grpSpPr>
          <a:xfrm>
            <a:off x="1404438" y="3296595"/>
            <a:ext cx="1140712" cy="289586"/>
            <a:chOff x="5881666" y="1590687"/>
            <a:chExt cx="1140712" cy="289586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14DEE971-271B-169C-8D28-2ECA90D734E2}"/>
                </a:ext>
              </a:extLst>
            </p:cNvPr>
            <p:cNvSpPr/>
            <p:nvPr/>
          </p:nvSpPr>
          <p:spPr>
            <a:xfrm>
              <a:off x="6081095" y="1603274"/>
              <a:ext cx="9412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hlinkClick r:id="rId7"/>
                </a:rPr>
                <a:t>gof patterns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E7729020-84C1-076B-183F-9C8197EA0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1C2856-964B-708A-DE99-36840B664A98}"/>
              </a:ext>
            </a:extLst>
          </p:cNvPr>
          <p:cNvGrpSpPr/>
          <p:nvPr/>
        </p:nvGrpSpPr>
        <p:grpSpPr>
          <a:xfrm>
            <a:off x="1397548" y="3702831"/>
            <a:ext cx="1616805" cy="289586"/>
            <a:chOff x="5881666" y="1590687"/>
            <a:chExt cx="1616805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F64F6500-CF1C-C80F-2487-8FB24514E0ED}"/>
                </a:ext>
              </a:extLst>
            </p:cNvPr>
            <p:cNvSpPr/>
            <p:nvPr/>
          </p:nvSpPr>
          <p:spPr>
            <a:xfrm>
              <a:off x="6081095" y="1603274"/>
              <a:ext cx="1417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hlinkClick r:id="rId9"/>
                </a:rPr>
                <a:t>net/design-patterns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E5B62B53-B2D4-264B-75CD-9B2A0BF65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0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899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list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aphicFrame>
        <p:nvGraphicFramePr>
          <p:cNvPr id="4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24767"/>
              </p:ext>
            </p:extLst>
          </p:nvPr>
        </p:nvGraphicFramePr>
        <p:xfrm>
          <a:off x="589970" y="2398210"/>
          <a:ext cx="3856038" cy="1394460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860922002"/>
                    </a:ext>
                  </a:extLst>
                </a:gridCol>
                <a:gridCol w="2855913">
                  <a:extLst>
                    <a:ext uri="{9D8B030D-6E8A-4147-A177-3AD203B41FA5}">
                      <a16:colId xmlns:a16="http://schemas.microsoft.com/office/drawing/2014/main" val="1212955182"/>
                    </a:ext>
                  </a:extLst>
                </a:gridCol>
              </a:tblGrid>
              <a:tr h="25146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Creational Patterns</a:t>
                      </a:r>
                      <a:endParaRPr lang="en-US" sz="1000" b="1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T="5334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60149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Abstract Factory</a:t>
                      </a:r>
                      <a:endPara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Creates an instance of several families of classes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2485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en-US" sz="10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Builder</a:t>
                      </a:r>
                      <a:endParaRPr lang="en-US" sz="100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Separates object construction from its representation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74517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en-US" sz="10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Factory Method</a:t>
                      </a:r>
                      <a:endParaRPr lang="en-US" sz="100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Creates an instance of several derived classes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1865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en-US" sz="10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Prototype</a:t>
                      </a:r>
                      <a:endParaRPr lang="en-US" sz="100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fully initialized instance to be copied or cloned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7495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en-US" sz="10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Singleton</a:t>
                      </a:r>
                      <a:endParaRPr lang="en-US" sz="100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class of which only a single instance can exist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7052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38103"/>
              </p:ext>
            </p:extLst>
          </p:nvPr>
        </p:nvGraphicFramePr>
        <p:xfrm>
          <a:off x="589970" y="180000"/>
          <a:ext cx="3675063" cy="1851660"/>
        </p:xfrm>
        <a:graphic>
          <a:graphicData uri="http://schemas.openxmlformats.org/drawingml/2006/table">
            <a:tbl>
              <a:tblPr/>
              <a:tblGrid>
                <a:gridCol w="712788">
                  <a:extLst>
                    <a:ext uri="{9D8B030D-6E8A-4147-A177-3AD203B41FA5}">
                      <a16:colId xmlns:a16="http://schemas.microsoft.com/office/drawing/2014/main" val="64193926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832842604"/>
                    </a:ext>
                  </a:extLst>
                </a:gridCol>
              </a:tblGrid>
              <a:tr h="25146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Structural Patterns</a:t>
                      </a:r>
                      <a:endParaRPr lang="pt-PT" sz="1000" b="1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0" marT="5334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929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Adapter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Match interfaces of different classes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89646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Bridge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Separates an object’s interface from its implementation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73268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Composite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tree structure of simple and composite objects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06691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Decorator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Add responsibilities to objects dynamically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31094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Facade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single class that represents an entire subsystem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40252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Flyweight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fine-grained instance used for efficient sharing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3807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 </a:t>
                      </a:r>
                      <a:r>
                        <a:rPr lang="pt-PT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Proxy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 object representing another object</a:t>
                      </a:r>
                    </a:p>
                  </a:txBody>
                  <a:tcPr marL="38100" marR="38100" marT="38100" marB="381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73527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09346"/>
              </p:ext>
            </p:extLst>
          </p:nvPr>
        </p:nvGraphicFramePr>
        <p:xfrm>
          <a:off x="589970" y="4190912"/>
          <a:ext cx="3875019" cy="2433245"/>
        </p:xfrm>
        <a:graphic>
          <a:graphicData uri="http://schemas.openxmlformats.org/drawingml/2006/table">
            <a:tbl>
              <a:tblPr/>
              <a:tblGrid>
                <a:gridCol w="1065144">
                  <a:extLst>
                    <a:ext uri="{9D8B030D-6E8A-4147-A177-3AD203B41FA5}">
                      <a16:colId xmlns:a16="http://schemas.microsoft.com/office/drawing/2014/main" val="2355373416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351224954"/>
                    </a:ext>
                  </a:extLst>
                </a:gridCol>
              </a:tblGrid>
              <a:tr h="21438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Behavioral Patterns</a:t>
                      </a:r>
                      <a:endParaRPr lang="pt-PT" sz="10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7556" marR="57067" marT="33289" marB="28533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13321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Chain of Resp.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A way of passing a request between a chain of objects</a:t>
                      </a:r>
                    </a:p>
                  </a:txBody>
                  <a:tcPr marL="0" marR="0" marT="0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541141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Command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Encapsulate a command request as an object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182215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Interpreter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A way to include language elements in a program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198087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Iterator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Sequentially access the elements of a collection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571774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Mediator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Defines simplified communication between classes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31302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Memento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Capture and restore an object's internal state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759746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Observer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A way of notifying change to a number of classes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737222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State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Alter an object's behavior when its state changes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73591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Strategy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Encapsulates an algorithm inside a class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438177"/>
                  </a:ext>
                </a:extLst>
              </a:tr>
              <a:tr h="201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Template Method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Defer the exact steps of an algorithm to a subclass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653244"/>
                  </a:ext>
                </a:extLst>
              </a:tr>
              <a:tr h="1628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r>
                        <a:rPr lang="pt-PT" sz="1000" u="none" strike="noStrike">
                          <a:solidFill>
                            <a:schemeClr val="bg1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Visitor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3778" marR="23778" marT="23778" marB="23778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Defines a new operation to a class without change</a:t>
                      </a:r>
                    </a:p>
                  </a:txBody>
                  <a:tcPr marL="23778" marR="23778" marT="23778" marB="23778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8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2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DB61641-82AE-E1FE-B079-463A3849B983}"/>
              </a:ext>
            </a:extLst>
          </p:cNvPr>
          <p:cNvSpPr/>
          <p:nvPr/>
        </p:nvSpPr>
        <p:spPr>
          <a:xfrm>
            <a:off x="1000659" y="573393"/>
            <a:ext cx="251307" cy="4620907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8381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isep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EDA466-080E-1D98-3FCB-0D764756748E}"/>
              </a:ext>
            </a:extLst>
          </p:cNvPr>
          <p:cNvSpPr/>
          <p:nvPr/>
        </p:nvSpPr>
        <p:spPr>
          <a:xfrm>
            <a:off x="1188471" y="784562"/>
            <a:ext cx="81765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7CEBF0-0DCE-7EE7-562F-C85AF9F7FC2B}"/>
              </a:ext>
            </a:extLst>
          </p:cNvPr>
          <p:cNvGrpSpPr/>
          <p:nvPr/>
        </p:nvGrpSpPr>
        <p:grpSpPr>
          <a:xfrm>
            <a:off x="259898" y="273731"/>
            <a:ext cx="8335431" cy="299662"/>
            <a:chOff x="1643297" y="4045816"/>
            <a:chExt cx="8335431" cy="299662"/>
          </a:xfrm>
        </p:grpSpPr>
        <p:sp>
          <p:nvSpPr>
            <p:cNvPr id="10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1B7F55D6-1F8D-344A-808A-42B7D6DD4C9D}"/>
                </a:ext>
              </a:extLst>
            </p:cNvPr>
            <p:cNvSpPr txBox="1"/>
            <p:nvPr/>
          </p:nvSpPr>
          <p:spPr>
            <a:xfrm>
              <a:off x="1980063" y="4103314"/>
              <a:ext cx="799866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it-I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D:\bibliography\A1_calibre\design\Paulo Gandra\A1A4 Architectural Patterns (11)\A1A4 Architectural Patterns - Paulo Gandra.pdf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1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65637D4F-0B71-BBCC-CC4B-3842B6F28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15" name="Imagem 1">
            <a:extLst>
              <a:ext uri="{FF2B5EF4-FFF2-40B4-BE49-F238E27FC236}">
                <a16:creationId xmlns:a16="http://schemas.microsoft.com/office/drawing/2014/main" id="{D76F1DA4-39E3-CD06-2195-3AC67970B8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56" y="852762"/>
            <a:ext cx="1123203" cy="11784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C9866B32-F82F-5E8C-FFA7-FB78E34D7068}"/>
              </a:ext>
            </a:extLst>
          </p:cNvPr>
          <p:cNvSpPr/>
          <p:nvPr/>
        </p:nvSpPr>
        <p:spPr>
          <a:xfrm>
            <a:off x="1188471" y="2307053"/>
            <a:ext cx="65415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mvc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3631A2A8-A150-97D8-A5F2-9B14CCC4EE82}"/>
              </a:ext>
            </a:extLst>
          </p:cNvPr>
          <p:cNvSpPr/>
          <p:nvPr/>
        </p:nvSpPr>
        <p:spPr>
          <a:xfrm>
            <a:off x="1188471" y="2791791"/>
            <a:ext cx="160793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Pipe and Filter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AED85740-C8B4-2D09-3716-86DB62F61232}"/>
              </a:ext>
            </a:extLst>
          </p:cNvPr>
          <p:cNvSpPr/>
          <p:nvPr/>
        </p:nvSpPr>
        <p:spPr>
          <a:xfrm>
            <a:off x="1188471" y="3276529"/>
            <a:ext cx="24783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Distributed applications</a:t>
            </a:r>
          </a:p>
        </p:txBody>
      </p:sp>
      <p:sp>
        <p:nvSpPr>
          <p:cNvPr id="27" name="Arrow: Right 5">
            <a:extLst>
              <a:ext uri="{FF2B5EF4-FFF2-40B4-BE49-F238E27FC236}">
                <a16:creationId xmlns:a16="http://schemas.microsoft.com/office/drawing/2014/main" id="{1D43B3DC-54C7-AA05-211B-4FACF93CE01E}"/>
              </a:ext>
            </a:extLst>
          </p:cNvPr>
          <p:cNvSpPr/>
          <p:nvPr/>
        </p:nvSpPr>
        <p:spPr>
          <a:xfrm>
            <a:off x="1188471" y="3761267"/>
            <a:ext cx="25505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Modern web application</a:t>
            </a: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560218CF-84B3-2AEA-0C2B-808D5B1B7B3E}"/>
              </a:ext>
            </a:extLst>
          </p:cNvPr>
          <p:cNvSpPr/>
          <p:nvPr/>
        </p:nvSpPr>
        <p:spPr>
          <a:xfrm>
            <a:off x="1188471" y="4246005"/>
            <a:ext cx="301537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Message-based Architectures</a:t>
            </a:r>
          </a:p>
        </p:txBody>
      </p:sp>
      <p:sp>
        <p:nvSpPr>
          <p:cNvPr id="29" name="Arrow: Right 5">
            <a:extLst>
              <a:ext uri="{FF2B5EF4-FFF2-40B4-BE49-F238E27FC236}">
                <a16:creationId xmlns:a16="http://schemas.microsoft.com/office/drawing/2014/main" id="{4130821A-2E45-D981-2DCD-FEDABE915E54}"/>
              </a:ext>
            </a:extLst>
          </p:cNvPr>
          <p:cNvSpPr/>
          <p:nvPr/>
        </p:nvSpPr>
        <p:spPr>
          <a:xfrm>
            <a:off x="1188471" y="4730743"/>
            <a:ext cx="275087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Event-driven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985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DB61641-82AE-E1FE-B079-463A3849B983}"/>
              </a:ext>
            </a:extLst>
          </p:cNvPr>
          <p:cNvSpPr/>
          <p:nvPr/>
        </p:nvSpPr>
        <p:spPr>
          <a:xfrm>
            <a:off x="1000659" y="573394"/>
            <a:ext cx="251307" cy="3041874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384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microsoft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EDA466-080E-1D98-3FCB-0D764756748E}"/>
              </a:ext>
            </a:extLst>
          </p:cNvPr>
          <p:cNvSpPr/>
          <p:nvPr/>
        </p:nvSpPr>
        <p:spPr>
          <a:xfrm>
            <a:off x="1179053" y="784562"/>
            <a:ext cx="12632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monolithic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C9866B32-F82F-5E8C-FFA7-FB78E34D7068}"/>
              </a:ext>
            </a:extLst>
          </p:cNvPr>
          <p:cNvSpPr/>
          <p:nvPr/>
        </p:nvSpPr>
        <p:spPr>
          <a:xfrm>
            <a:off x="1179053" y="1263877"/>
            <a:ext cx="11510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all-in-one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3631A2A8-A150-97D8-A5F2-9B14CCC4EE82}"/>
              </a:ext>
            </a:extLst>
          </p:cNvPr>
          <p:cNvSpPr/>
          <p:nvPr/>
        </p:nvSpPr>
        <p:spPr>
          <a:xfrm>
            <a:off x="1179053" y="1743192"/>
            <a:ext cx="81765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layers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AED85740-C8B4-2D09-3716-86DB62F61232}"/>
              </a:ext>
            </a:extLst>
          </p:cNvPr>
          <p:cNvSpPr/>
          <p:nvPr/>
        </p:nvSpPr>
        <p:spPr>
          <a:xfrm>
            <a:off x="1179053" y="2222507"/>
            <a:ext cx="9907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N-Layer</a:t>
            </a:r>
          </a:p>
        </p:txBody>
      </p:sp>
      <p:sp>
        <p:nvSpPr>
          <p:cNvPr id="27" name="Arrow: Right 5">
            <a:extLst>
              <a:ext uri="{FF2B5EF4-FFF2-40B4-BE49-F238E27FC236}">
                <a16:creationId xmlns:a16="http://schemas.microsoft.com/office/drawing/2014/main" id="{1D43B3DC-54C7-AA05-211B-4FACF93CE01E}"/>
              </a:ext>
            </a:extLst>
          </p:cNvPr>
          <p:cNvSpPr/>
          <p:nvPr/>
        </p:nvSpPr>
        <p:spPr>
          <a:xfrm>
            <a:off x="1179053" y="2701822"/>
            <a:ext cx="79040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Clean</a:t>
            </a: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560218CF-84B3-2AEA-0C2B-808D5B1B7B3E}"/>
              </a:ext>
            </a:extLst>
          </p:cNvPr>
          <p:cNvSpPr/>
          <p:nvPr/>
        </p:nvSpPr>
        <p:spPr>
          <a:xfrm>
            <a:off x="1179053" y="3181138"/>
            <a:ext cx="12504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containers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D6A788-DC4B-EA1F-C2B4-242125B84791}"/>
              </a:ext>
            </a:extLst>
          </p:cNvPr>
          <p:cNvGrpSpPr/>
          <p:nvPr/>
        </p:nvGrpSpPr>
        <p:grpSpPr>
          <a:xfrm>
            <a:off x="248908" y="314351"/>
            <a:ext cx="2863941" cy="289586"/>
            <a:chOff x="5881666" y="1590687"/>
            <a:chExt cx="2863941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50A57811-17A7-D1AA-C2B7-08F488957920}"/>
                </a:ext>
              </a:extLst>
            </p:cNvPr>
            <p:cNvSpPr/>
            <p:nvPr/>
          </p:nvSpPr>
          <p:spPr>
            <a:xfrm>
              <a:off x="6081095" y="1603274"/>
              <a:ext cx="26645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common-web-application-architectures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AB52ACF4-6F97-30D4-592F-F0995466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8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F14101B-DB96-7C75-D1B9-E3D6F8F7012C}"/>
              </a:ext>
            </a:extLst>
          </p:cNvPr>
          <p:cNvSpPr/>
          <p:nvPr/>
        </p:nvSpPr>
        <p:spPr>
          <a:xfrm>
            <a:off x="1144507" y="4286125"/>
            <a:ext cx="5708861" cy="173469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mpa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application's client-side requirements are simple or even read-only.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application needs to function in browsers without JavaScript support.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team is unfamiliar with JavaScript or TypeScript development techniques.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spa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application must expose a rich user interface with many features.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team is familiar with JavaScript and/or TypeScript development.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application must already expose an API for other (internal or public) clients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.SPA frameworks require greater architectural and security expertise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51215CE-5E03-B63C-4FED-50CEF86FFA44}"/>
              </a:ext>
            </a:extLst>
          </p:cNvPr>
          <p:cNvSpPr/>
          <p:nvPr/>
        </p:nvSpPr>
        <p:spPr>
          <a:xfrm>
            <a:off x="865107" y="291541"/>
            <a:ext cx="7957875" cy="2104028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have involved little client-side behavior,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but instead have relied on the server for all navigation, queries, and updates the app might need to make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each new operation made by the user would be translated into a new web request,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with the result being a full page reload in the end user's browser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Classic Model-View-Controller (MVC) frameworks typically follow this approach,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each new request corresponding to a different controller action,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which in turn would work with a model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return a view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Some individual operations on a given page might be enhanced with AJAX (Asynchronous JavaScript and XML) functionality,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but the overall architecture of the app used many different MVC views and URL endpoints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In addition, ASP.NET Core MVC also supports Razor Pages, a simpler way to organize MVC-style pages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4694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spa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EDA466-080E-1D98-3FCB-0D764756748E}"/>
              </a:ext>
            </a:extLst>
          </p:cNvPr>
          <p:cNvSpPr/>
          <p:nvPr/>
        </p:nvSpPr>
        <p:spPr>
          <a:xfrm>
            <a:off x="248908" y="291541"/>
            <a:ext cx="68460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mpa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1B5518DA-1072-3C91-4BE4-37FBF351E61D}"/>
              </a:ext>
            </a:extLst>
          </p:cNvPr>
          <p:cNvSpPr/>
          <p:nvPr/>
        </p:nvSpPr>
        <p:spPr>
          <a:xfrm>
            <a:off x="273472" y="3064210"/>
            <a:ext cx="59163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spa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5CFEE52-FE3E-235E-E2CD-3FA7352F8226}"/>
              </a:ext>
            </a:extLst>
          </p:cNvPr>
          <p:cNvSpPr/>
          <p:nvPr/>
        </p:nvSpPr>
        <p:spPr>
          <a:xfrm>
            <a:off x="865107" y="3047694"/>
            <a:ext cx="7032942" cy="81136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involve very few dynamically generated server-side page loads (if any)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many SPAs are initialized within a static HTML file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loads the necessary JavaScript libraries to start and run the app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these apps make heavy usage of web APIs for their data needs and can provide much richer user experiences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15D4909-00F1-1DF3-201A-55C3FD0188AD}"/>
              </a:ext>
            </a:extLst>
          </p:cNvPr>
          <p:cNvSpPr/>
          <p:nvPr/>
        </p:nvSpPr>
        <p:spPr>
          <a:xfrm>
            <a:off x="248908" y="4286125"/>
            <a:ext cx="9346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choose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A1161-5648-B012-381B-327565CCF70D}"/>
              </a:ext>
            </a:extLst>
          </p:cNvPr>
          <p:cNvGrpSpPr/>
          <p:nvPr/>
        </p:nvGrpSpPr>
        <p:grpSpPr>
          <a:xfrm>
            <a:off x="3157041" y="6044315"/>
            <a:ext cx="3812213" cy="289586"/>
            <a:chOff x="5881666" y="1590687"/>
            <a:chExt cx="3812213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B195C788-210C-AC7C-3475-53687B8D4CD4}"/>
                </a:ext>
              </a:extLst>
            </p:cNvPr>
            <p:cNvSpPr/>
            <p:nvPr/>
          </p:nvSpPr>
          <p:spPr>
            <a:xfrm>
              <a:off x="6081095" y="1603274"/>
              <a:ext cx="3612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hlinkClick r:id="rId2"/>
                </a:rPr>
                <a:t>choose-between-traditional-web-and-single-page-apps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740D409A-6D17-CFA1-1165-D92D7C0A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92DBB3-7BC2-9922-DBBC-EA1553DB7794}"/>
              </a:ext>
            </a:extLst>
          </p:cNvPr>
          <p:cNvGrpSpPr/>
          <p:nvPr/>
        </p:nvGrpSpPr>
        <p:grpSpPr>
          <a:xfrm>
            <a:off x="6027241" y="2431649"/>
            <a:ext cx="2896001" cy="289586"/>
            <a:chOff x="5881666" y="1590687"/>
            <a:chExt cx="2896001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1FEDD411-4D8C-AC15-E401-D3961BB3E726}"/>
                </a:ext>
              </a:extLst>
            </p:cNvPr>
            <p:cNvSpPr/>
            <p:nvPr/>
          </p:nvSpPr>
          <p:spPr>
            <a:xfrm>
              <a:off x="6081095" y="1603274"/>
              <a:ext cx="26965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hlinkClick r:id="rId4"/>
                </a:rPr>
                <a:t>traditional-and-spa-behaviors-supported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1B949982-74B6-AA03-80A8-9C5CF9866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5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CF633D2-A1E3-058B-40A4-93F8B49C8646}"/>
              </a:ext>
            </a:extLst>
          </p:cNvPr>
          <p:cNvSpPr/>
          <p:nvPr/>
        </p:nvSpPr>
        <p:spPr>
          <a:xfrm>
            <a:off x="1284511" y="4418973"/>
            <a:ext cx="5357804" cy="81136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convenient and uninterrupted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there’s no need to click on endless links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indeed, the scrolling nature of SPAs makes them perfectly suited for mobile users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who have become accustomed to scrolling.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EFA4B905-F7E2-452F-E2C3-F78E6814484B}"/>
              </a:ext>
            </a:extLst>
          </p:cNvPr>
          <p:cNvSpPr/>
          <p:nvPr/>
        </p:nvSpPr>
        <p:spPr>
          <a:xfrm>
            <a:off x="2620934" y="5629996"/>
            <a:ext cx="6066332" cy="996033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such apps are developed on frameworks like AngularJS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Batarang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and React developer tools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these frameworks have their own Chrome developer tools that make debugging much easier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than with MPAs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In addition, SPAs allow you to monitor network operations and investigate page elements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data associated with them.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7D732B7-3D89-4D9E-5C0E-98F47693281F}"/>
              </a:ext>
            </a:extLst>
          </p:cNvPr>
          <p:cNvSpPr/>
          <p:nvPr/>
        </p:nvSpPr>
        <p:spPr>
          <a:xfrm>
            <a:off x="2224993" y="1996925"/>
            <a:ext cx="6858215" cy="81136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cache any local data effectively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sends only one request to a server and then stores all the data it receives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then it can use this data and work even offline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a user has poor connectivity, local data can be synchronized with the server when the connection allows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F14101B-DB96-7C75-D1B9-E3D6F8F7012C}"/>
              </a:ext>
            </a:extLst>
          </p:cNvPr>
          <p:cNvSpPr/>
          <p:nvPr/>
        </p:nvSpPr>
        <p:spPr>
          <a:xfrm>
            <a:off x="2275902" y="231903"/>
            <a:ext cx="6382123" cy="1365365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since single-page applications don’t update the entire page but only required content,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they significantly improve a website’s speed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most resources (HTML/CSS/Scripts) are only loaded once throughout the lifespan of an application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only data is transmitted back and forth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is a great advantage,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according to Google research, if a page takes more than 200 milliseconds to load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can have a potentially high impact on business and sales.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088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advantages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15D4909-00F1-1DF3-201A-55C3FD0188AD}"/>
              </a:ext>
            </a:extLst>
          </p:cNvPr>
          <p:cNvSpPr/>
          <p:nvPr/>
        </p:nvSpPr>
        <p:spPr>
          <a:xfrm>
            <a:off x="220725" y="231903"/>
            <a:ext cx="207120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fast and responsive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CC210563-7637-0C0F-71A9-2C992F47A4EA}"/>
              </a:ext>
            </a:extLst>
          </p:cNvPr>
          <p:cNvSpPr/>
          <p:nvPr/>
        </p:nvSpPr>
        <p:spPr>
          <a:xfrm>
            <a:off x="220725" y="1996925"/>
            <a:ext cx="207120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caching capabilities</a:t>
            </a: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55AA8543-FC25-6E0C-E41F-856C44D8E9CB}"/>
              </a:ext>
            </a:extLst>
          </p:cNvPr>
          <p:cNvSpPr/>
          <p:nvPr/>
        </p:nvSpPr>
        <p:spPr>
          <a:xfrm>
            <a:off x="220725" y="3207949"/>
            <a:ext cx="232929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linear user experience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A3E966DE-ABF7-BE88-FEB6-674BE660A9FD}"/>
              </a:ext>
            </a:extLst>
          </p:cNvPr>
          <p:cNvSpPr/>
          <p:nvPr/>
        </p:nvSpPr>
        <p:spPr>
          <a:xfrm>
            <a:off x="220725" y="4418973"/>
            <a:ext cx="10436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scrolling</a:t>
            </a: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4C5C3507-06C4-B44A-266E-4721EE83F6E5}"/>
              </a:ext>
            </a:extLst>
          </p:cNvPr>
          <p:cNvSpPr/>
          <p:nvPr/>
        </p:nvSpPr>
        <p:spPr>
          <a:xfrm>
            <a:off x="220725" y="5629996"/>
            <a:ext cx="25008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debugging with Chrome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97D3831-44AE-53B7-5F63-1AC1CB6E665B}"/>
              </a:ext>
            </a:extLst>
          </p:cNvPr>
          <p:cNvSpPr/>
          <p:nvPr/>
        </p:nvSpPr>
        <p:spPr>
          <a:xfrm>
            <a:off x="2550015" y="3207949"/>
            <a:ext cx="5833896" cy="81136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provide users with a simple linear experience  - like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Saucony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, for example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contain a clear beginning, middle, and end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Saucony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web app provides an excellent interactive experience using parallax scrolling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amazing transitions and effects to present the complete customer journey.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704E5E-0FDF-A582-9406-FC9465FE5C5B}"/>
              </a:ext>
            </a:extLst>
          </p:cNvPr>
          <p:cNvGrpSpPr/>
          <p:nvPr/>
        </p:nvGrpSpPr>
        <p:grpSpPr>
          <a:xfrm>
            <a:off x="6224196" y="1627660"/>
            <a:ext cx="2525835" cy="289586"/>
            <a:chOff x="5881666" y="1590687"/>
            <a:chExt cx="2525835" cy="289586"/>
          </a:xfrm>
        </p:grpSpPr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057F1E05-132F-017D-F205-FA5CE5CB7508}"/>
                </a:ext>
              </a:extLst>
            </p:cNvPr>
            <p:cNvSpPr/>
            <p:nvPr/>
          </p:nvSpPr>
          <p:spPr>
            <a:xfrm>
              <a:off x="6081095" y="1603274"/>
              <a:ext cx="232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2"/>
                </a:rPr>
                <a:t>single-page-app-vs-multi-page-app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5FB39E32-77B5-A582-71AD-A90A6CE5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92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E60B38-DAC4-F7D6-2767-30E97D0EFA57}"/>
              </a:ext>
            </a:extLst>
          </p:cNvPr>
          <p:cNvSpPr/>
          <p:nvPr/>
        </p:nvSpPr>
        <p:spPr>
          <a:xfrm>
            <a:off x="773144" y="540532"/>
            <a:ext cx="251307" cy="2528635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28201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 disadvantages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15D4909-00F1-1DF3-201A-55C3FD0188AD}"/>
              </a:ext>
            </a:extLst>
          </p:cNvPr>
          <p:cNvSpPr/>
          <p:nvPr/>
        </p:nvSpPr>
        <p:spPr>
          <a:xfrm>
            <a:off x="898797" y="689336"/>
            <a:ext cx="186121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SEO optimization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CC210563-7637-0C0F-71A9-2C992F47A4EA}"/>
              </a:ext>
            </a:extLst>
          </p:cNvPr>
          <p:cNvSpPr/>
          <p:nvPr/>
        </p:nvSpPr>
        <p:spPr>
          <a:xfrm>
            <a:off x="898797" y="1187966"/>
            <a:ext cx="172976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browser history</a:t>
            </a: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55AA8543-FC25-6E0C-E41F-856C44D8E9CB}"/>
              </a:ext>
            </a:extLst>
          </p:cNvPr>
          <p:cNvSpPr/>
          <p:nvPr/>
        </p:nvSpPr>
        <p:spPr>
          <a:xfrm>
            <a:off x="898797" y="1624338"/>
            <a:ext cx="160954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security issues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A3E966DE-ABF7-BE88-FEB6-674BE660A9FD}"/>
              </a:ext>
            </a:extLst>
          </p:cNvPr>
          <p:cNvSpPr/>
          <p:nvPr/>
        </p:nvSpPr>
        <p:spPr>
          <a:xfrm>
            <a:off x="898797" y="2081501"/>
            <a:ext cx="10436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scrolling</a:t>
            </a: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4C5C3507-06C4-B44A-266E-4721EE83F6E5}"/>
              </a:ext>
            </a:extLst>
          </p:cNvPr>
          <p:cNvSpPr/>
          <p:nvPr/>
        </p:nvSpPr>
        <p:spPr>
          <a:xfrm>
            <a:off x="903205" y="2559340"/>
            <a:ext cx="25008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debugging with Chrome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C0687C-B819-BB08-7B74-A5E4B501180F}"/>
              </a:ext>
            </a:extLst>
          </p:cNvPr>
          <p:cNvGrpSpPr/>
          <p:nvPr/>
        </p:nvGrpSpPr>
        <p:grpSpPr>
          <a:xfrm>
            <a:off x="248908" y="250946"/>
            <a:ext cx="3609978" cy="289586"/>
            <a:chOff x="5881666" y="1590687"/>
            <a:chExt cx="3609978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F4A788-F973-3CBA-8A2E-DBE614A223C5}"/>
                </a:ext>
              </a:extLst>
            </p:cNvPr>
            <p:cNvSpPr/>
            <p:nvPr/>
          </p:nvSpPr>
          <p:spPr>
            <a:xfrm>
              <a:off x="6081095" y="1603274"/>
              <a:ext cx="34105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single-page-application-vs-multiple-page-application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D3D964F1-48C7-8B93-8BDB-58EBD3D6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690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65381</TotalTime>
  <Words>1062</Words>
  <Application>Microsoft Office PowerPoint</Application>
  <PresentationFormat>Widescreen</PresentationFormat>
  <Paragraphs>193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patterns</vt:lpstr>
      <vt:lpstr>2. what</vt:lpstr>
      <vt:lpstr>3. gof</vt:lpstr>
      <vt:lpstr>3.1 list</vt:lpstr>
      <vt:lpstr>4. isep</vt:lpstr>
      <vt:lpstr>5. microsoft</vt:lpstr>
      <vt:lpstr>6. spa</vt:lpstr>
      <vt:lpstr>6.1 advantages</vt:lpstr>
      <vt:lpstr>6.2 disadvantages</vt:lpstr>
      <vt:lpstr>6.3 history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1229</cp:revision>
  <dcterms:created xsi:type="dcterms:W3CDTF">2019-03-25T09:18:39Z</dcterms:created>
  <dcterms:modified xsi:type="dcterms:W3CDTF">2024-06-06T12:58:08Z</dcterms:modified>
</cp:coreProperties>
</file>