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96" r:id="rId3"/>
    <p:sldId id="397" r:id="rId4"/>
    <p:sldId id="398" r:id="rId5"/>
    <p:sldId id="399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06/06/2024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dotnet/architecture/modern-web-apps-azure/choose-between-traditional-web-and-single-page-app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dotnet/architecture/modern-web-apps-azure/modern-web-applications-characteristics#traditional-and-spa-behaviors-support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bygarage.org/blog/single-page-app-vs-multi-page-ap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@NeotericEU/single-page-application-vs-multiple-page-application-2591588efe58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quora.com/What-is-the-history-of-the-SPA-single-page-application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F14101B-DB96-7C75-D1B9-E3D6F8F7012C}"/>
              </a:ext>
            </a:extLst>
          </p:cNvPr>
          <p:cNvSpPr/>
          <p:nvPr/>
        </p:nvSpPr>
        <p:spPr>
          <a:xfrm>
            <a:off x="1144507" y="4286125"/>
            <a:ext cx="5708861" cy="173469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mpa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application's client-side requirements are simple or even read-only.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needs to function in browsers without JavaScript support.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team is unfamiliar with JavaScript or TypeScript development techniques.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spa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must expose a rich user interface with many features.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team is familiar with JavaScript and/or TypeScript development.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 must already expose an API for other (internal or public) clients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.SPA frameworks require greater architectural and security expertise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51215CE-5E03-B63C-4FED-50CEF86FFA44}"/>
              </a:ext>
            </a:extLst>
          </p:cNvPr>
          <p:cNvSpPr/>
          <p:nvPr/>
        </p:nvSpPr>
        <p:spPr>
          <a:xfrm>
            <a:off x="865107" y="291541"/>
            <a:ext cx="7957875" cy="2104028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have involved little client-side behavior,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instead have relied on the server for all navigation, queries, and updates the app might need to make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each new operation made by the user would be translated into a new web request,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latin typeface="Calibri Light" panose="020F0302020204030204"/>
              </a:rPr>
              <a:t>with the result being a full page reload in the end user's browser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Classic Model-View-Controller (MVC) frameworks typically follow this approach,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each new request corresponding to a different controller action,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 in turn would work with a model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return a view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Some individual operations on a given page might be enhanced with AJAX (Asynchronous JavaScript and XML) functionality,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the overall architecture of the app used many different MVC views and URL endpoints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In addition, ASP.NET Core MVC also supports Razor Pages, a simpler way to organize MVC-style pages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4694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spa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EDA466-080E-1D98-3FCB-0D764756748E}"/>
              </a:ext>
            </a:extLst>
          </p:cNvPr>
          <p:cNvSpPr/>
          <p:nvPr/>
        </p:nvSpPr>
        <p:spPr>
          <a:xfrm>
            <a:off x="248908" y="291541"/>
            <a:ext cx="68460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mpa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B5518DA-1072-3C91-4BE4-37FBF351E61D}"/>
              </a:ext>
            </a:extLst>
          </p:cNvPr>
          <p:cNvSpPr/>
          <p:nvPr/>
        </p:nvSpPr>
        <p:spPr>
          <a:xfrm>
            <a:off x="273472" y="3064210"/>
            <a:ext cx="59163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spa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5CFEE52-FE3E-235E-E2CD-3FA7352F8226}"/>
              </a:ext>
            </a:extLst>
          </p:cNvPr>
          <p:cNvSpPr/>
          <p:nvPr/>
        </p:nvSpPr>
        <p:spPr>
          <a:xfrm>
            <a:off x="865107" y="3047694"/>
            <a:ext cx="7032942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involve very few dynamically generated server-side page loads (if any)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many SPAs are initialized within a static HTML file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loads the necessary JavaScript libraries to start and run the app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apps make heavy usage of web APIs for their data needs and can provide much richer user experiences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248908" y="4286125"/>
            <a:ext cx="9346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choose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EA1161-5648-B012-381B-327565CCF70D}"/>
              </a:ext>
            </a:extLst>
          </p:cNvPr>
          <p:cNvGrpSpPr/>
          <p:nvPr/>
        </p:nvGrpSpPr>
        <p:grpSpPr>
          <a:xfrm>
            <a:off x="3157041" y="6044315"/>
            <a:ext cx="3812213" cy="289586"/>
            <a:chOff x="5881666" y="1590687"/>
            <a:chExt cx="3812213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B195C788-210C-AC7C-3475-53687B8D4CD4}"/>
                </a:ext>
              </a:extLst>
            </p:cNvPr>
            <p:cNvSpPr/>
            <p:nvPr/>
          </p:nvSpPr>
          <p:spPr>
            <a:xfrm>
              <a:off x="6081095" y="1603274"/>
              <a:ext cx="3612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2"/>
                </a:rPr>
                <a:t>choose-between-traditional-web-and-single-page-apps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740D409A-6D17-CFA1-1165-D92D7C0A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92DBB3-7BC2-9922-DBBC-EA1553DB7794}"/>
              </a:ext>
            </a:extLst>
          </p:cNvPr>
          <p:cNvGrpSpPr/>
          <p:nvPr/>
        </p:nvGrpSpPr>
        <p:grpSpPr>
          <a:xfrm>
            <a:off x="6027241" y="2431649"/>
            <a:ext cx="2896001" cy="289586"/>
            <a:chOff x="5881666" y="1590687"/>
            <a:chExt cx="2896001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1FEDD411-4D8C-AC15-E401-D3961BB3E726}"/>
                </a:ext>
              </a:extLst>
            </p:cNvPr>
            <p:cNvSpPr/>
            <p:nvPr/>
          </p:nvSpPr>
          <p:spPr>
            <a:xfrm>
              <a:off x="6081095" y="1603274"/>
              <a:ext cx="26965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4"/>
                </a:rPr>
                <a:t>traditional-and-spa-behaviors-supported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1B949982-74B6-AA03-80A8-9C5CF986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5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CF633D2-A1E3-058B-40A4-93F8B49C8646}"/>
              </a:ext>
            </a:extLst>
          </p:cNvPr>
          <p:cNvSpPr/>
          <p:nvPr/>
        </p:nvSpPr>
        <p:spPr>
          <a:xfrm>
            <a:off x="1284511" y="4418973"/>
            <a:ext cx="5357804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convenient and uninterrupted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there’s no need to click on endless links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indeed, the scrolling nature of SPAs makes them perfectly suited for mobile users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who have become accustomed to scrolling.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FA4B905-F7E2-452F-E2C3-F78E6814484B}"/>
              </a:ext>
            </a:extLst>
          </p:cNvPr>
          <p:cNvSpPr/>
          <p:nvPr/>
        </p:nvSpPr>
        <p:spPr>
          <a:xfrm>
            <a:off x="2620934" y="5629996"/>
            <a:ext cx="6066332" cy="996033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apps are developed on frameworks like AngularJS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Batarang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and React developer tools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frameworks have their own Chrome developer tools that make debugging much easier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than with MPAs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In addition, SPAs allow you to monitor network operations and investigate page elements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data associated with them.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7D732B7-3D89-4D9E-5C0E-98F47693281F}"/>
              </a:ext>
            </a:extLst>
          </p:cNvPr>
          <p:cNvSpPr/>
          <p:nvPr/>
        </p:nvSpPr>
        <p:spPr>
          <a:xfrm>
            <a:off x="2224993" y="1996925"/>
            <a:ext cx="6858215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cache any local data effectively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sends only one request to a server and then stores all the data it receives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then it can use this data and work even offline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user has poor connectivity, local data can be synchronized with the server when the connection allows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F14101B-DB96-7C75-D1B9-E3D6F8F7012C}"/>
              </a:ext>
            </a:extLst>
          </p:cNvPr>
          <p:cNvSpPr/>
          <p:nvPr/>
        </p:nvSpPr>
        <p:spPr>
          <a:xfrm>
            <a:off x="2275902" y="231903"/>
            <a:ext cx="6382123" cy="1365365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since single-page applications don’t update the entire page but only required content,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significantly improve a website’s speed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most resources (HTML/CSS/Scripts) are only loaded once throughout the lifespan of an application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only data is transmitted back and forth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a great advantage,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according to Google research, if a page takes more than 200 milliseconds to load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can have a potentially high impact on business and sales.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088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advantages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220725" y="231903"/>
            <a:ext cx="207120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fast and responsive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220725" y="1996925"/>
            <a:ext cx="207120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caching capabilities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220725" y="3207949"/>
            <a:ext cx="23292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linear user experience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220725" y="4418973"/>
            <a:ext cx="10436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scrolling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4C5C3507-06C4-B44A-266E-4721EE83F6E5}"/>
              </a:ext>
            </a:extLst>
          </p:cNvPr>
          <p:cNvSpPr/>
          <p:nvPr/>
        </p:nvSpPr>
        <p:spPr>
          <a:xfrm>
            <a:off x="220725" y="5629996"/>
            <a:ext cx="25008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debugging with Chrome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97D3831-44AE-53B7-5F63-1AC1CB6E665B}"/>
              </a:ext>
            </a:extLst>
          </p:cNvPr>
          <p:cNvSpPr/>
          <p:nvPr/>
        </p:nvSpPr>
        <p:spPr>
          <a:xfrm>
            <a:off x="2550015" y="3207949"/>
            <a:ext cx="5833896" cy="811367"/>
          </a:xfrm>
          <a:prstGeom prst="wedgeRectCallout">
            <a:avLst>
              <a:gd name="adj1" fmla="val 19352"/>
              <a:gd name="adj2" fmla="val 456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 users with a simple linear experience  - like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Saucony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, for example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contain a clear beginning, middle, and end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Saucony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web app provides an excellent interactive experience using parallax scrolling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amazing transitions and effects to present the complete customer journey.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704E5E-0FDF-A582-9406-FC9465FE5C5B}"/>
              </a:ext>
            </a:extLst>
          </p:cNvPr>
          <p:cNvGrpSpPr/>
          <p:nvPr/>
        </p:nvGrpSpPr>
        <p:grpSpPr>
          <a:xfrm>
            <a:off x="6224196" y="1627660"/>
            <a:ext cx="2525835" cy="289586"/>
            <a:chOff x="5881666" y="1590687"/>
            <a:chExt cx="2525835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057F1E05-132F-017D-F205-FA5CE5CB7508}"/>
                </a:ext>
              </a:extLst>
            </p:cNvPr>
            <p:cNvSpPr/>
            <p:nvPr/>
          </p:nvSpPr>
          <p:spPr>
            <a:xfrm>
              <a:off x="6081095" y="1603274"/>
              <a:ext cx="232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2"/>
                </a:rPr>
                <a:t>single-page-app-vs-multi-page-app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5FB39E32-77B5-A582-71AD-A90A6CE56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9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E60B38-DAC4-F7D6-2767-30E97D0EFA57}"/>
              </a:ext>
            </a:extLst>
          </p:cNvPr>
          <p:cNvSpPr/>
          <p:nvPr/>
        </p:nvSpPr>
        <p:spPr>
          <a:xfrm>
            <a:off x="773144" y="540532"/>
            <a:ext cx="251307" cy="252863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28201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disadvantages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898797" y="689336"/>
            <a:ext cx="18612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SEO optimization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898797" y="1187966"/>
            <a:ext cx="17297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browser history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898797" y="1624338"/>
            <a:ext cx="160954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security issues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898797" y="2081501"/>
            <a:ext cx="10436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scrolling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4C5C3507-06C4-B44A-266E-4721EE83F6E5}"/>
              </a:ext>
            </a:extLst>
          </p:cNvPr>
          <p:cNvSpPr/>
          <p:nvPr/>
        </p:nvSpPr>
        <p:spPr>
          <a:xfrm>
            <a:off x="903205" y="2559340"/>
            <a:ext cx="25008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debugging with Chrome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0687C-B819-BB08-7B74-A5E4B501180F}"/>
              </a:ext>
            </a:extLst>
          </p:cNvPr>
          <p:cNvGrpSpPr/>
          <p:nvPr/>
        </p:nvGrpSpPr>
        <p:grpSpPr>
          <a:xfrm>
            <a:off x="248908" y="250946"/>
            <a:ext cx="3609978" cy="289586"/>
            <a:chOff x="5881666" y="1590687"/>
            <a:chExt cx="3609978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F4A788-F973-3CBA-8A2E-DBE614A223C5}"/>
                </a:ext>
              </a:extLst>
            </p:cNvPr>
            <p:cNvSpPr/>
            <p:nvPr/>
          </p:nvSpPr>
          <p:spPr>
            <a:xfrm>
              <a:off x="6081095" y="1603274"/>
              <a:ext cx="34105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single-page-application-vs-multiple-page-application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3D964F1-48C7-8B93-8BDB-58EBD3D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6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E60B38-DAC4-F7D6-2767-30E97D0EFA57}"/>
              </a:ext>
            </a:extLst>
          </p:cNvPr>
          <p:cNvSpPr/>
          <p:nvPr/>
        </p:nvSpPr>
        <p:spPr>
          <a:xfrm>
            <a:off x="773144" y="540532"/>
            <a:ext cx="251307" cy="1991001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61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history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eta para a Direita 32">
            <a:extLst>
              <a:ext uri="{FF2B5EF4-FFF2-40B4-BE49-F238E27FC236}">
                <a16:creationId xmlns:a16="http://schemas.microsoft.com/office/drawing/2014/main" id="{F54D03A8-EA3B-5EB7-CF84-2467B69997DA}"/>
              </a:ext>
            </a:extLst>
          </p:cNvPr>
          <p:cNvSpPr/>
          <p:nvPr/>
        </p:nvSpPr>
        <p:spPr>
          <a:xfrm>
            <a:off x="367383" y="5913985"/>
            <a:ext cx="85" cy="550247"/>
          </a:xfrm>
          <a:prstGeom prst="rightArrow">
            <a:avLst/>
          </a:prstGeom>
          <a:solidFill>
            <a:srgbClr val="44546A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15D4909-00F1-1DF3-201A-55C3FD0188AD}"/>
              </a:ext>
            </a:extLst>
          </p:cNvPr>
          <p:cNvSpPr/>
          <p:nvPr/>
        </p:nvSpPr>
        <p:spPr>
          <a:xfrm>
            <a:off x="898797" y="689336"/>
            <a:ext cx="21545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jQuery, in late 2006.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C210563-7637-0C0F-71A9-2C992F47A4EA}"/>
              </a:ext>
            </a:extLst>
          </p:cNvPr>
          <p:cNvSpPr/>
          <p:nvPr/>
        </p:nvSpPr>
        <p:spPr>
          <a:xfrm>
            <a:off x="898797" y="1187966"/>
            <a:ext cx="13274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knockout.js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5AA8543-FC25-6E0C-E41F-856C44D8E9CB}"/>
              </a:ext>
            </a:extLst>
          </p:cNvPr>
          <p:cNvSpPr/>
          <p:nvPr/>
        </p:nvSpPr>
        <p:spPr>
          <a:xfrm>
            <a:off x="898797" y="1624338"/>
            <a:ext cx="2076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flash and Silverlight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3E966DE-ABF7-BE88-FEB6-674BE660A9FD}"/>
              </a:ext>
            </a:extLst>
          </p:cNvPr>
          <p:cNvSpPr/>
          <p:nvPr/>
        </p:nvSpPr>
        <p:spPr>
          <a:xfrm>
            <a:off x="898797" y="2081501"/>
            <a:ext cx="11703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angular.js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C0687C-B819-BB08-7B74-A5E4B501180F}"/>
              </a:ext>
            </a:extLst>
          </p:cNvPr>
          <p:cNvGrpSpPr/>
          <p:nvPr/>
        </p:nvGrpSpPr>
        <p:grpSpPr>
          <a:xfrm>
            <a:off x="248908" y="250946"/>
            <a:ext cx="2973458" cy="289586"/>
            <a:chOff x="5881666" y="1590687"/>
            <a:chExt cx="2973458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5F4A788-F973-3CBA-8A2E-DBE614A223C5}"/>
                </a:ext>
              </a:extLst>
            </p:cNvPr>
            <p:cNvSpPr/>
            <p:nvPr/>
          </p:nvSpPr>
          <p:spPr>
            <a:xfrm>
              <a:off x="6081095" y="1603274"/>
              <a:ext cx="2774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history-of-the-SPA-single-page-application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3D964F1-48C7-8B93-8BDB-58EBD3D6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6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65367</TotalTime>
  <Words>646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spa</vt:lpstr>
      <vt:lpstr>2. advantages</vt:lpstr>
      <vt:lpstr>3. disadvantages</vt:lpstr>
      <vt:lpstr>4. history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1229</cp:revision>
  <dcterms:created xsi:type="dcterms:W3CDTF">2019-03-25T09:18:39Z</dcterms:created>
  <dcterms:modified xsi:type="dcterms:W3CDTF">2024-06-06T12:45:05Z</dcterms:modified>
</cp:coreProperties>
</file>