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54" r:id="rId2"/>
    <p:sldId id="370" r:id="rId3"/>
    <p:sldId id="397" r:id="rId4"/>
    <p:sldId id="346" r:id="rId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63" d="100"/>
          <a:sy n="63" d="100"/>
        </p:scale>
        <p:origin x="44" y="1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901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02/12/2021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0636E-53A0-461E-B4DA-47B90EBA88BA}" type="slidenum">
              <a:rPr lang="pt-PT" smtClean="0"/>
              <a:t>1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50257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0636E-53A0-461E-B4DA-47B90EBA88BA}" type="slidenum">
              <a:rPr lang="pt-PT" smtClean="0"/>
              <a:t>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325251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0636E-53A0-461E-B4DA-47B90EBA88BA}" type="slidenum">
              <a:rPr lang="pt-PT" smtClean="0"/>
              <a:t>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60033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0636E-53A0-461E-B4DA-47B90EBA88BA}" type="slidenum">
              <a:rPr lang="pt-PT" smtClean="0"/>
              <a:t>4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2615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02/12/2021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02/12/2021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02/12/2021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02/12/2021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02/12/2021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02/12/2021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02/12/2021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02/12/2021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02/12/2021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02/12/2021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02/12/2021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02/12/2021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file:///C:\Windows\explorer.exe%20D:\bibliography\A1_calibre\design\Paulo%20Gandra\A1A3%20Design%20Patterns%20(12)\A1A3%20Design%20Patterns%20-%20Paulo%20Gandra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file:///D:\bibliography\A1_calibre\design\Paulo%20Gandra\A1A3%20Design%20Patterns%20(12)\A1A3%20Design%20Patterns%20-%20Paulo%20Gandra.pdf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sjsu.edu/~pearce/modules/lectures/ood/principles/Modularity.ht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Modularity" TargetMode="External"/><Relationship Id="rId4" Type="http://schemas.openxmlformats.org/officeDocument/2006/relationships/hyperlink" Target="http://www.cs.sjsu.edu/~pearce/modules/lectures/ood/principle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5-key-principles-of-software-architecture-e5379cb10fd5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You_aren%27t_gonna_need_it" TargetMode="External"/><Relationship Id="rId4" Type="http://schemas.openxmlformats.org/officeDocument/2006/relationships/hyperlink" Target="https://hackernoon.com/first-do-no-harm-30-principles-that-helped-me-avoid-fly-by-architecture-reviews-e8952ac632a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ile:///C:\Windows\explorer.exe%20D:\bibliography\A1_calibre\design\Paulo%20Gandra\A1A1%20Software%20%20Architecture%20(2)\A1A1%20Software%20%20Architecture%20-%20Paulo%20Gandra.pdf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file:///C:\Windows\explorer.exe%20F:\ides\AZ_vStudio2017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ítulo 42"/>
          <p:cNvSpPr>
            <a:spLocks noGrp="1"/>
          </p:cNvSpPr>
          <p:nvPr>
            <p:ph type="title"/>
          </p:nvPr>
        </p:nvSpPr>
        <p:spPr>
          <a:xfrm>
            <a:off x="118841" y="39524"/>
            <a:ext cx="1490793" cy="332399"/>
          </a:xfrm>
          <a:solidFill>
            <a:schemeClr val="bg1">
              <a:lumMod val="95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rtlCol="0" anchor="ctr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1. principles</a:t>
            </a:r>
          </a:p>
        </p:txBody>
      </p:sp>
      <p:sp>
        <p:nvSpPr>
          <p:cNvPr id="11" name="Retângulo Arredondado 10"/>
          <p:cNvSpPr>
            <a:spLocks/>
          </p:cNvSpPr>
          <p:nvPr/>
        </p:nvSpPr>
        <p:spPr>
          <a:xfrm rot="5400000">
            <a:off x="-2582575" y="3371719"/>
            <a:ext cx="5828575" cy="287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3" name="CaixaDeTexto 12">
            <a:hlinkClick r:id="rId3" action="ppaction://program"/>
          </p:cNvPr>
          <p:cNvSpPr txBox="1"/>
          <p:nvPr/>
        </p:nvSpPr>
        <p:spPr>
          <a:xfrm>
            <a:off x="1609634" y="562633"/>
            <a:ext cx="8439746" cy="215444"/>
          </a:xfrm>
          <a:prstGeom prst="rect">
            <a:avLst/>
          </a:prstGeom>
          <a:noFill/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>
            <a:spAutoFit/>
          </a:bodyPr>
          <a:lstStyle/>
          <a:p>
            <a:r>
              <a:rPr lang="it-IT" sz="1400" u="sng" dirty="0">
                <a:solidFill>
                  <a:schemeClr val="accent1">
                    <a:lumMod val="50000"/>
                  </a:schemeClr>
                </a:solidFill>
                <a:latin typeface="+mj-lt"/>
                <a:hlinkClick r:id="rId4" action="ppaction://hlinkfile"/>
              </a:rPr>
              <a:t>D:\bibliography\A1_calibre\design\Paulo Gandra\A1A3 Design Patterns (12)\A1A3 Design Patterns - Paulo Gandra.pdf</a:t>
            </a:r>
            <a:endParaRPr lang="en-US" sz="1400" u="sng" dirty="0">
              <a:solidFill>
                <a:schemeClr val="accent1">
                  <a:lumMod val="50000"/>
                </a:schemeClr>
              </a:solidFill>
              <a:latin typeface="+mj-lt"/>
            </a:endParaRPr>
          </a:p>
        </p:txBody>
      </p:sp>
      <p:pic>
        <p:nvPicPr>
          <p:cNvPr id="14" name="Imagem 13">
            <a:hlinkClick r:id="rId3" action="ppaction://program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14" y="464210"/>
            <a:ext cx="568959" cy="568959"/>
          </a:xfrm>
          <a:prstGeom prst="rect">
            <a:avLst/>
          </a:prstGeom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Seta para a Direita 17"/>
          <p:cNvSpPr/>
          <p:nvPr/>
        </p:nvSpPr>
        <p:spPr>
          <a:xfrm>
            <a:off x="311830" y="1023373"/>
            <a:ext cx="1034737" cy="55024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principles</a:t>
            </a:r>
          </a:p>
        </p:txBody>
      </p:sp>
      <p:sp>
        <p:nvSpPr>
          <p:cNvPr id="22" name="Retângulo Arredondado 21"/>
          <p:cNvSpPr/>
          <p:nvPr/>
        </p:nvSpPr>
        <p:spPr>
          <a:xfrm>
            <a:off x="1328693" y="1162918"/>
            <a:ext cx="1596753" cy="301109"/>
          </a:xfrm>
          <a:prstGeom prst="roundRect">
            <a:avLst>
              <a:gd name="adj" fmla="val 1444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>
                <a:solidFill>
                  <a:schemeClr val="tx1"/>
                </a:solidFill>
                <a:latin typeface="+mj-lt"/>
              </a:rPr>
              <a:t>GRASP/SOLID</a:t>
            </a:r>
          </a:p>
        </p:txBody>
      </p:sp>
      <p:sp>
        <p:nvSpPr>
          <p:cNvPr id="12" name="Seta para a Direita 11"/>
          <p:cNvSpPr/>
          <p:nvPr/>
        </p:nvSpPr>
        <p:spPr>
          <a:xfrm>
            <a:off x="311830" y="518978"/>
            <a:ext cx="811926" cy="55024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session</a:t>
            </a:r>
          </a:p>
        </p:txBody>
      </p:sp>
      <p:sp>
        <p:nvSpPr>
          <p:cNvPr id="20" name="Seta para a Direita 19"/>
          <p:cNvSpPr/>
          <p:nvPr/>
        </p:nvSpPr>
        <p:spPr>
          <a:xfrm>
            <a:off x="331712" y="1527768"/>
            <a:ext cx="532526" cy="55024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GOF</a:t>
            </a:r>
          </a:p>
        </p:txBody>
      </p:sp>
      <p:sp>
        <p:nvSpPr>
          <p:cNvPr id="26" name="Retângulo Arredondado 25"/>
          <p:cNvSpPr/>
          <p:nvPr/>
        </p:nvSpPr>
        <p:spPr>
          <a:xfrm>
            <a:off x="884120" y="1600237"/>
            <a:ext cx="4535122" cy="1605915"/>
          </a:xfrm>
          <a:prstGeom prst="roundRect">
            <a:avLst>
              <a:gd name="adj" fmla="val 1444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Creational patterns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Deal with initializing and configuring objects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Structural patterns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Composition of classes or objects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Decouple interface and implementation of classes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Behavioral patterns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Deal with dynamic interactions among societies of objects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How they distribute responsibility</a:t>
            </a:r>
            <a:endParaRPr lang="fr-FR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7" name="Retângulo Arredondado 26"/>
          <p:cNvSpPr/>
          <p:nvPr/>
        </p:nvSpPr>
        <p:spPr>
          <a:xfrm>
            <a:off x="5485879" y="897648"/>
            <a:ext cx="5822988" cy="3011091"/>
          </a:xfrm>
          <a:prstGeom prst="roundRect">
            <a:avLst>
              <a:gd name="adj" fmla="val 1444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b="1" dirty="0">
                <a:solidFill>
                  <a:schemeClr val="tx1"/>
                </a:solidFill>
                <a:latin typeface="+mj-lt"/>
              </a:rPr>
              <a:t>Structural Patterns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Adapter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Converts interface of a class into one that clients expect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Bridge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Links abstraction with many possible implementations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Composite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Represents part-whole hierarchies as tree structures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Decorator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Attach additional responsibilities to object dynamically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Facade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Simplifies the interface for a subsystem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Flyweight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Shares many fine-grained objects efficiently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Proxy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Provides a surrogate or placeholder for another object to control access to it</a:t>
            </a:r>
            <a:endParaRPr lang="fr-FR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Retângulo Arredondado 27"/>
          <p:cNvSpPr/>
          <p:nvPr/>
        </p:nvSpPr>
        <p:spPr>
          <a:xfrm>
            <a:off x="638032" y="3277085"/>
            <a:ext cx="4222808" cy="3211830"/>
          </a:xfrm>
          <a:prstGeom prst="roundRect">
            <a:avLst>
              <a:gd name="adj" fmla="val 1444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b="1" dirty="0">
                <a:solidFill>
                  <a:schemeClr val="tx1"/>
                </a:solidFill>
                <a:latin typeface="+mj-lt"/>
              </a:rPr>
              <a:t>Creational Patterns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Singleton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Guarantee access to a singular (sole) instance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Simple Factory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Create specialized, complex objects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Abstract Factory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Create a family of specialized factories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Factory Method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Define an interface for creating an object,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 but let subclasses decide which class to instantiate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Builder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Construct a complex object step by step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Prototype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Clone new instances from a prototype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Lazy initialization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Delay costly creation until it is needed</a:t>
            </a:r>
            <a:endParaRPr lang="fr-FR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Retângulo Arredondado 28"/>
          <p:cNvSpPr/>
          <p:nvPr/>
        </p:nvSpPr>
        <p:spPr>
          <a:xfrm>
            <a:off x="5172946" y="3974746"/>
            <a:ext cx="4321418" cy="2609612"/>
          </a:xfrm>
          <a:prstGeom prst="roundRect">
            <a:avLst>
              <a:gd name="adj" fmla="val 1444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b="1" dirty="0">
                <a:solidFill>
                  <a:schemeClr val="tx1"/>
                </a:solidFill>
                <a:latin typeface="+mj-lt"/>
              </a:rPr>
              <a:t>Behavioral Patterns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Chain of Responsibility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Request delegated to the responsible service provider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Command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Request or Action is first-class object, hence storable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Iterator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Aggregate and access elements sequentially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Interpreter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Language interpreter for a small grammar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Mediator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Coordinates interactions between its associates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Memento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>
                <a:solidFill>
                  <a:schemeClr val="tx1"/>
                </a:solidFill>
                <a:latin typeface="+mj-lt"/>
              </a:rPr>
              <a:t>Snapshot captures and restores object states privately</a:t>
            </a:r>
            <a:endParaRPr lang="fr-FR" sz="12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62644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ítulo 42"/>
          <p:cNvSpPr>
            <a:spLocks noGrp="1"/>
          </p:cNvSpPr>
          <p:nvPr>
            <p:ph type="title"/>
          </p:nvPr>
        </p:nvSpPr>
        <p:spPr>
          <a:xfrm>
            <a:off x="118841" y="164276"/>
            <a:ext cx="1646285" cy="332399"/>
          </a:xfrm>
          <a:solidFill>
            <a:schemeClr val="bg1">
              <a:lumMod val="95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rtlCol="0" anchor="ctr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2. modularity</a:t>
            </a:r>
          </a:p>
        </p:txBody>
      </p:sp>
      <p:sp>
        <p:nvSpPr>
          <p:cNvPr id="11" name="Retângulo Arredondado 10"/>
          <p:cNvSpPr>
            <a:spLocks/>
          </p:cNvSpPr>
          <p:nvPr/>
        </p:nvSpPr>
        <p:spPr>
          <a:xfrm rot="5400000">
            <a:off x="-2582575" y="3371719"/>
            <a:ext cx="5828575" cy="287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5" name="Seta para a Direita 14"/>
          <p:cNvSpPr/>
          <p:nvPr/>
        </p:nvSpPr>
        <p:spPr>
          <a:xfrm>
            <a:off x="331712" y="636879"/>
            <a:ext cx="2409367" cy="55024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The Modularity Principle</a:t>
            </a:r>
          </a:p>
        </p:txBody>
      </p:sp>
      <p:sp>
        <p:nvSpPr>
          <p:cNvPr id="17" name="Seta para a Direita 16"/>
          <p:cNvSpPr/>
          <p:nvPr/>
        </p:nvSpPr>
        <p:spPr>
          <a:xfrm>
            <a:off x="331712" y="1138470"/>
            <a:ext cx="351979" cy="55024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list</a:t>
            </a:r>
          </a:p>
        </p:txBody>
      </p:sp>
      <p:sp>
        <p:nvSpPr>
          <p:cNvPr id="2" name="Retângulo 1"/>
          <p:cNvSpPr/>
          <p:nvPr/>
        </p:nvSpPr>
        <p:spPr>
          <a:xfrm>
            <a:off x="2741079" y="635003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PT" sz="1200" dirty="0">
                <a:hlinkClick r:id="rId3"/>
              </a:rPr>
              <a:t>http://www.cs.sjsu.edu/~pearce/modules/lectures/ood/principles/Modularity.htm</a:t>
            </a:r>
            <a:endParaRPr lang="pt-PT" sz="1200" dirty="0"/>
          </a:p>
        </p:txBody>
      </p:sp>
      <p:sp>
        <p:nvSpPr>
          <p:cNvPr id="3" name="Retângulo 2"/>
          <p:cNvSpPr/>
          <p:nvPr/>
        </p:nvSpPr>
        <p:spPr>
          <a:xfrm>
            <a:off x="619241" y="1299422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PT" sz="1200" dirty="0">
                <a:hlinkClick r:id="rId4"/>
              </a:rPr>
              <a:t>http://www.cs.sjsu.edu/~pearce/modules/lectures/ood/principles/</a:t>
            </a:r>
            <a:endParaRPr lang="pt-PT" sz="1200" dirty="0"/>
          </a:p>
        </p:txBody>
      </p:sp>
      <p:sp>
        <p:nvSpPr>
          <p:cNvPr id="6" name="Retângulo 5"/>
          <p:cNvSpPr/>
          <p:nvPr/>
        </p:nvSpPr>
        <p:spPr>
          <a:xfrm>
            <a:off x="2741079" y="910127"/>
            <a:ext cx="27598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200" dirty="0">
                <a:hlinkClick r:id="rId5"/>
              </a:rPr>
              <a:t>https://en.wikipedia.org/wiki/Modularity</a:t>
            </a:r>
            <a:endParaRPr lang="pt-PT" sz="1200" dirty="0"/>
          </a:p>
        </p:txBody>
      </p:sp>
    </p:spTree>
    <p:extLst>
      <p:ext uri="{BB962C8B-B14F-4D97-AF65-F5344CB8AC3E}">
        <p14:creationId xmlns:p14="http://schemas.microsoft.com/office/powerpoint/2010/main" val="215546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Arredondado 27"/>
          <p:cNvSpPr/>
          <p:nvPr/>
        </p:nvSpPr>
        <p:spPr>
          <a:xfrm rot="5400000">
            <a:off x="943138" y="2682174"/>
            <a:ext cx="1235750" cy="26138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 dirty="0"/>
          </a:p>
        </p:txBody>
      </p:sp>
      <p:sp>
        <p:nvSpPr>
          <p:cNvPr id="26" name="Retângulo Arredondado 25"/>
          <p:cNvSpPr/>
          <p:nvPr/>
        </p:nvSpPr>
        <p:spPr>
          <a:xfrm rot="5400000">
            <a:off x="274982" y="1263833"/>
            <a:ext cx="1235750" cy="26138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 dirty="0"/>
          </a:p>
        </p:txBody>
      </p:sp>
      <p:sp>
        <p:nvSpPr>
          <p:cNvPr id="37" name="Título 42"/>
          <p:cNvSpPr>
            <a:spLocks noGrp="1"/>
          </p:cNvSpPr>
          <p:nvPr>
            <p:ph type="title"/>
          </p:nvPr>
        </p:nvSpPr>
        <p:spPr>
          <a:xfrm>
            <a:off x="118841" y="164276"/>
            <a:ext cx="1218026" cy="332399"/>
          </a:xfrm>
          <a:solidFill>
            <a:schemeClr val="bg1">
              <a:lumMod val="95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rtlCol="0" anchor="ctr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3. general</a:t>
            </a:r>
          </a:p>
        </p:txBody>
      </p:sp>
      <p:sp>
        <p:nvSpPr>
          <p:cNvPr id="11" name="Retângulo Arredondado 10"/>
          <p:cNvSpPr>
            <a:spLocks/>
          </p:cNvSpPr>
          <p:nvPr/>
        </p:nvSpPr>
        <p:spPr>
          <a:xfrm rot="5400000">
            <a:off x="-2582575" y="3371719"/>
            <a:ext cx="5828575" cy="287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7" name="Seta para a Direita 16"/>
          <p:cNvSpPr/>
          <p:nvPr/>
        </p:nvSpPr>
        <p:spPr>
          <a:xfrm>
            <a:off x="921016" y="1037317"/>
            <a:ext cx="1885360" cy="55024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least astonishment</a:t>
            </a:r>
          </a:p>
        </p:txBody>
      </p:sp>
      <p:sp>
        <p:nvSpPr>
          <p:cNvPr id="14" name="Seta para a Direita 13"/>
          <p:cNvSpPr/>
          <p:nvPr/>
        </p:nvSpPr>
        <p:spPr>
          <a:xfrm>
            <a:off x="921016" y="1499836"/>
            <a:ext cx="1141532" cy="55024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least effort</a:t>
            </a:r>
          </a:p>
        </p:txBody>
      </p:sp>
      <p:sp>
        <p:nvSpPr>
          <p:cNvPr id="16" name="Seta para a Direita 15"/>
          <p:cNvSpPr/>
          <p:nvPr/>
        </p:nvSpPr>
        <p:spPr>
          <a:xfrm>
            <a:off x="1589172" y="2131444"/>
            <a:ext cx="1669064" cy="55024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opportunity cost</a:t>
            </a:r>
          </a:p>
        </p:txBody>
      </p:sp>
      <p:sp>
        <p:nvSpPr>
          <p:cNvPr id="18" name="Seta para a Direita 17"/>
          <p:cNvSpPr/>
          <p:nvPr/>
        </p:nvSpPr>
        <p:spPr>
          <a:xfrm>
            <a:off x="1589172" y="2695830"/>
            <a:ext cx="1292624" cy="55024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last moment</a:t>
            </a:r>
          </a:p>
        </p:txBody>
      </p:sp>
      <p:sp>
        <p:nvSpPr>
          <p:cNvPr id="7" name="Retângulo 6"/>
          <p:cNvSpPr/>
          <p:nvPr/>
        </p:nvSpPr>
        <p:spPr>
          <a:xfrm>
            <a:off x="806122" y="815109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PT" sz="1200" dirty="0">
                <a:hlinkClick r:id="rId3"/>
              </a:rPr>
              <a:t>https://towardsdatascience.com/5-key-principles-of-software-architecture-e5379cb10fd5</a:t>
            </a:r>
            <a:endParaRPr lang="pt-PT" sz="1200" dirty="0"/>
          </a:p>
        </p:txBody>
      </p:sp>
      <p:sp>
        <p:nvSpPr>
          <p:cNvPr id="8" name="Retângulo 7"/>
          <p:cNvSpPr/>
          <p:nvPr/>
        </p:nvSpPr>
        <p:spPr>
          <a:xfrm>
            <a:off x="1148050" y="3639666"/>
            <a:ext cx="762662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>
                <a:hlinkClick r:id="rId4"/>
              </a:rPr>
              <a:t>https://hackernoon.com/first-do-no-harm-30-principles-that-helped-me-avoid-fly-by-architecture-reviews-e8952ac632a</a:t>
            </a:r>
            <a:endParaRPr lang="pt-PT" sz="1200" dirty="0"/>
          </a:p>
        </p:txBody>
      </p:sp>
      <p:sp>
        <p:nvSpPr>
          <p:cNvPr id="20" name="Seta para a Direita 19"/>
          <p:cNvSpPr/>
          <p:nvPr/>
        </p:nvSpPr>
        <p:spPr>
          <a:xfrm>
            <a:off x="1877188" y="81006"/>
            <a:ext cx="754843" cy="55024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google</a:t>
            </a:r>
          </a:p>
        </p:txBody>
      </p:sp>
      <p:sp>
        <p:nvSpPr>
          <p:cNvPr id="21" name="Retângulo Arredondado 20"/>
          <p:cNvSpPr/>
          <p:nvPr/>
        </p:nvSpPr>
        <p:spPr>
          <a:xfrm>
            <a:off x="2712271" y="239032"/>
            <a:ext cx="2283702" cy="234196"/>
          </a:xfrm>
          <a:prstGeom prst="roundRect">
            <a:avLst>
              <a:gd name="adj" fmla="val 1444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400">
                <a:solidFill>
                  <a:schemeClr val="tx1"/>
                </a:solidFill>
                <a:latin typeface="+mj-lt"/>
              </a:rPr>
              <a:t>software architecture principles</a:t>
            </a:r>
            <a:endParaRPr lang="en-US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2" name="Seta para a Direita 21"/>
          <p:cNvSpPr/>
          <p:nvPr/>
        </p:nvSpPr>
        <p:spPr>
          <a:xfrm>
            <a:off x="325620" y="684515"/>
            <a:ext cx="567238" cy="55024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least</a:t>
            </a:r>
          </a:p>
        </p:txBody>
      </p:sp>
      <p:sp>
        <p:nvSpPr>
          <p:cNvPr id="27" name="Seta para a Direita 26"/>
          <p:cNvSpPr/>
          <p:nvPr/>
        </p:nvSpPr>
        <p:spPr>
          <a:xfrm>
            <a:off x="325620" y="2094975"/>
            <a:ext cx="1125880" cy="55024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economics</a:t>
            </a:r>
          </a:p>
        </p:txBody>
      </p:sp>
      <p:sp>
        <p:nvSpPr>
          <p:cNvPr id="29" name="Seta para a Direita 28"/>
          <p:cNvSpPr/>
          <p:nvPr/>
        </p:nvSpPr>
        <p:spPr>
          <a:xfrm>
            <a:off x="325475" y="3487938"/>
            <a:ext cx="824836" cy="55024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general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538EE4-07EB-4E85-B0CF-65CDADD98B0E}"/>
              </a:ext>
            </a:extLst>
          </p:cNvPr>
          <p:cNvSpPr txBox="1"/>
          <p:nvPr/>
        </p:nvSpPr>
        <p:spPr>
          <a:xfrm>
            <a:off x="2668993" y="4388719"/>
            <a:ext cx="61345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dirty="0">
                <a:hlinkClick r:id="rId5"/>
              </a:rPr>
              <a:t>https://en.wikipedia.org/wiki/You_aren%27t_gonna_need_it</a:t>
            </a:r>
            <a:endParaRPr lang="pt-PT" sz="1200" dirty="0"/>
          </a:p>
        </p:txBody>
      </p:sp>
      <p:sp>
        <p:nvSpPr>
          <p:cNvPr id="3" name="Seta para a Direita 19">
            <a:extLst>
              <a:ext uri="{FF2B5EF4-FFF2-40B4-BE49-F238E27FC236}">
                <a16:creationId xmlns:a16="http://schemas.microsoft.com/office/drawing/2014/main" id="{8CFA3000-E0F7-4F3E-BE7E-601FC16F4541}"/>
              </a:ext>
            </a:extLst>
          </p:cNvPr>
          <p:cNvSpPr/>
          <p:nvPr/>
        </p:nvSpPr>
        <p:spPr>
          <a:xfrm>
            <a:off x="355738" y="4388719"/>
            <a:ext cx="2370828" cy="276999"/>
          </a:xfrm>
          <a:custGeom>
            <a:avLst/>
            <a:gdLst>
              <a:gd name="connsiteX0" fmla="*/ 0 w 5626862"/>
              <a:gd name="connsiteY0" fmla="*/ 983635 h 3934540"/>
              <a:gd name="connsiteX1" fmla="*/ 3659592 w 5626862"/>
              <a:gd name="connsiteY1" fmla="*/ 983635 h 3934540"/>
              <a:gd name="connsiteX2" fmla="*/ 3659592 w 5626862"/>
              <a:gd name="connsiteY2" fmla="*/ 0 h 3934540"/>
              <a:gd name="connsiteX3" fmla="*/ 5626862 w 5626862"/>
              <a:gd name="connsiteY3" fmla="*/ 1967270 h 3934540"/>
              <a:gd name="connsiteX4" fmla="*/ 3659592 w 5626862"/>
              <a:gd name="connsiteY4" fmla="*/ 3934540 h 3934540"/>
              <a:gd name="connsiteX5" fmla="*/ 3659592 w 5626862"/>
              <a:gd name="connsiteY5" fmla="*/ 2950905 h 3934540"/>
              <a:gd name="connsiteX6" fmla="*/ 0 w 5626862"/>
              <a:gd name="connsiteY6" fmla="*/ 2950905 h 3934540"/>
              <a:gd name="connsiteX7" fmla="*/ 0 w 5626862"/>
              <a:gd name="connsiteY7" fmla="*/ 983635 h 3934540"/>
              <a:gd name="connsiteX0" fmla="*/ 0 w 5626862"/>
              <a:gd name="connsiteY0" fmla="*/ 11362 h 2962267"/>
              <a:gd name="connsiteX1" fmla="*/ 3659592 w 5626862"/>
              <a:gd name="connsiteY1" fmla="*/ 11362 h 2962267"/>
              <a:gd name="connsiteX2" fmla="*/ 3694316 w 5626862"/>
              <a:gd name="connsiteY2" fmla="*/ 0 h 2962267"/>
              <a:gd name="connsiteX3" fmla="*/ 5626862 w 5626862"/>
              <a:gd name="connsiteY3" fmla="*/ 994997 h 2962267"/>
              <a:gd name="connsiteX4" fmla="*/ 3659592 w 5626862"/>
              <a:gd name="connsiteY4" fmla="*/ 2962267 h 2962267"/>
              <a:gd name="connsiteX5" fmla="*/ 3659592 w 5626862"/>
              <a:gd name="connsiteY5" fmla="*/ 1978632 h 2962267"/>
              <a:gd name="connsiteX6" fmla="*/ 0 w 5626862"/>
              <a:gd name="connsiteY6" fmla="*/ 1978632 h 2962267"/>
              <a:gd name="connsiteX7" fmla="*/ 0 w 5626862"/>
              <a:gd name="connsiteY7" fmla="*/ 11362 h 2962267"/>
              <a:gd name="connsiteX0" fmla="*/ 0 w 5626862"/>
              <a:gd name="connsiteY0" fmla="*/ 22936 h 2973841"/>
              <a:gd name="connsiteX1" fmla="*/ 3659592 w 5626862"/>
              <a:gd name="connsiteY1" fmla="*/ 22936 h 2973841"/>
              <a:gd name="connsiteX2" fmla="*/ 3671167 w 5626862"/>
              <a:gd name="connsiteY2" fmla="*/ 0 h 2973841"/>
              <a:gd name="connsiteX3" fmla="*/ 5626862 w 5626862"/>
              <a:gd name="connsiteY3" fmla="*/ 1006571 h 2973841"/>
              <a:gd name="connsiteX4" fmla="*/ 3659592 w 5626862"/>
              <a:gd name="connsiteY4" fmla="*/ 2973841 h 2973841"/>
              <a:gd name="connsiteX5" fmla="*/ 3659592 w 5626862"/>
              <a:gd name="connsiteY5" fmla="*/ 1990206 h 2973841"/>
              <a:gd name="connsiteX6" fmla="*/ 0 w 5626862"/>
              <a:gd name="connsiteY6" fmla="*/ 1990206 h 2973841"/>
              <a:gd name="connsiteX7" fmla="*/ 0 w 5626862"/>
              <a:gd name="connsiteY7" fmla="*/ 22936 h 2973841"/>
              <a:gd name="connsiteX0" fmla="*/ 0 w 5626862"/>
              <a:gd name="connsiteY0" fmla="*/ 22936 h 2001568"/>
              <a:gd name="connsiteX1" fmla="*/ 3659592 w 5626862"/>
              <a:gd name="connsiteY1" fmla="*/ 22936 h 2001568"/>
              <a:gd name="connsiteX2" fmla="*/ 3671167 w 5626862"/>
              <a:gd name="connsiteY2" fmla="*/ 0 h 2001568"/>
              <a:gd name="connsiteX3" fmla="*/ 5626862 w 5626862"/>
              <a:gd name="connsiteY3" fmla="*/ 1006571 h 2001568"/>
              <a:gd name="connsiteX4" fmla="*/ 3682741 w 5626862"/>
              <a:gd name="connsiteY4" fmla="*/ 2001568 h 2001568"/>
              <a:gd name="connsiteX5" fmla="*/ 3659592 w 5626862"/>
              <a:gd name="connsiteY5" fmla="*/ 1990206 h 2001568"/>
              <a:gd name="connsiteX6" fmla="*/ 0 w 5626862"/>
              <a:gd name="connsiteY6" fmla="*/ 1990206 h 2001568"/>
              <a:gd name="connsiteX7" fmla="*/ 0 w 5626862"/>
              <a:gd name="connsiteY7" fmla="*/ 22936 h 2001568"/>
              <a:gd name="connsiteX0" fmla="*/ 0 w 4122153"/>
              <a:gd name="connsiteY0" fmla="*/ 22936 h 2001568"/>
              <a:gd name="connsiteX1" fmla="*/ 3659592 w 4122153"/>
              <a:gd name="connsiteY1" fmla="*/ 22936 h 2001568"/>
              <a:gd name="connsiteX2" fmla="*/ 3671167 w 4122153"/>
              <a:gd name="connsiteY2" fmla="*/ 0 h 2001568"/>
              <a:gd name="connsiteX3" fmla="*/ 4122153 w 4122153"/>
              <a:gd name="connsiteY3" fmla="*/ 1006571 h 2001568"/>
              <a:gd name="connsiteX4" fmla="*/ 3682741 w 4122153"/>
              <a:gd name="connsiteY4" fmla="*/ 2001568 h 2001568"/>
              <a:gd name="connsiteX5" fmla="*/ 3659592 w 4122153"/>
              <a:gd name="connsiteY5" fmla="*/ 1990206 h 2001568"/>
              <a:gd name="connsiteX6" fmla="*/ 0 w 4122153"/>
              <a:gd name="connsiteY6" fmla="*/ 1990206 h 2001568"/>
              <a:gd name="connsiteX7" fmla="*/ 0 w 4122153"/>
              <a:gd name="connsiteY7" fmla="*/ 22936 h 2001568"/>
              <a:gd name="connsiteX0" fmla="*/ 0 w 4799233"/>
              <a:gd name="connsiteY0" fmla="*/ 22936 h 2001568"/>
              <a:gd name="connsiteX1" fmla="*/ 3659592 w 4799233"/>
              <a:gd name="connsiteY1" fmla="*/ 22936 h 2001568"/>
              <a:gd name="connsiteX2" fmla="*/ 3671167 w 4799233"/>
              <a:gd name="connsiteY2" fmla="*/ 0 h 2001568"/>
              <a:gd name="connsiteX3" fmla="*/ 4799233 w 4799233"/>
              <a:gd name="connsiteY3" fmla="*/ 1090208 h 2001568"/>
              <a:gd name="connsiteX4" fmla="*/ 3682741 w 4799233"/>
              <a:gd name="connsiteY4" fmla="*/ 2001568 h 2001568"/>
              <a:gd name="connsiteX5" fmla="*/ 3659592 w 4799233"/>
              <a:gd name="connsiteY5" fmla="*/ 1990206 h 2001568"/>
              <a:gd name="connsiteX6" fmla="*/ 0 w 4799233"/>
              <a:gd name="connsiteY6" fmla="*/ 1990206 h 2001568"/>
              <a:gd name="connsiteX7" fmla="*/ 0 w 4799233"/>
              <a:gd name="connsiteY7" fmla="*/ 22936 h 2001568"/>
              <a:gd name="connsiteX0" fmla="*/ 0 w 4799233"/>
              <a:gd name="connsiteY0" fmla="*/ 1 h 1978633"/>
              <a:gd name="connsiteX1" fmla="*/ 3659592 w 4799233"/>
              <a:gd name="connsiteY1" fmla="*/ 1 h 1978633"/>
              <a:gd name="connsiteX2" fmla="*/ 4167694 w 4799233"/>
              <a:gd name="connsiteY2" fmla="*/ 478890 h 1978633"/>
              <a:gd name="connsiteX3" fmla="*/ 4799233 w 4799233"/>
              <a:gd name="connsiteY3" fmla="*/ 1067273 h 1978633"/>
              <a:gd name="connsiteX4" fmla="*/ 3682741 w 4799233"/>
              <a:gd name="connsiteY4" fmla="*/ 1978633 h 1978633"/>
              <a:gd name="connsiteX5" fmla="*/ 3659592 w 4799233"/>
              <a:gd name="connsiteY5" fmla="*/ 1967271 h 1978633"/>
              <a:gd name="connsiteX6" fmla="*/ 0 w 4799233"/>
              <a:gd name="connsiteY6" fmla="*/ 1967271 h 1978633"/>
              <a:gd name="connsiteX7" fmla="*/ 0 w 4799233"/>
              <a:gd name="connsiteY7" fmla="*/ 1 h 1978633"/>
              <a:gd name="connsiteX0" fmla="*/ 0 w 4799233"/>
              <a:gd name="connsiteY0" fmla="*/ 0 h 1978632"/>
              <a:gd name="connsiteX1" fmla="*/ 3659592 w 4799233"/>
              <a:gd name="connsiteY1" fmla="*/ 0 h 1978632"/>
              <a:gd name="connsiteX2" fmla="*/ 4799233 w 4799233"/>
              <a:gd name="connsiteY2" fmla="*/ 1067272 h 1978632"/>
              <a:gd name="connsiteX3" fmla="*/ 3682741 w 4799233"/>
              <a:gd name="connsiteY3" fmla="*/ 1978632 h 1978632"/>
              <a:gd name="connsiteX4" fmla="*/ 3659592 w 4799233"/>
              <a:gd name="connsiteY4" fmla="*/ 1967270 h 1978632"/>
              <a:gd name="connsiteX5" fmla="*/ 0 w 4799233"/>
              <a:gd name="connsiteY5" fmla="*/ 1967270 h 1978632"/>
              <a:gd name="connsiteX6" fmla="*/ 0 w 4799233"/>
              <a:gd name="connsiteY6" fmla="*/ 0 h 1978632"/>
              <a:gd name="connsiteX0" fmla="*/ 0 w 4684482"/>
              <a:gd name="connsiteY0" fmla="*/ 0 h 1978632"/>
              <a:gd name="connsiteX1" fmla="*/ 3659592 w 4684482"/>
              <a:gd name="connsiteY1" fmla="*/ 0 h 1978632"/>
              <a:gd name="connsiteX2" fmla="*/ 4684482 w 4684482"/>
              <a:gd name="connsiteY2" fmla="*/ 903257 h 1978632"/>
              <a:gd name="connsiteX3" fmla="*/ 3682741 w 4684482"/>
              <a:gd name="connsiteY3" fmla="*/ 1978632 h 1978632"/>
              <a:gd name="connsiteX4" fmla="*/ 3659592 w 4684482"/>
              <a:gd name="connsiteY4" fmla="*/ 1967270 h 1978632"/>
              <a:gd name="connsiteX5" fmla="*/ 0 w 4684482"/>
              <a:gd name="connsiteY5" fmla="*/ 1967270 h 1978632"/>
              <a:gd name="connsiteX6" fmla="*/ 0 w 4684482"/>
              <a:gd name="connsiteY6" fmla="*/ 0 h 1978632"/>
              <a:gd name="connsiteX0" fmla="*/ 0 w 4668088"/>
              <a:gd name="connsiteY0" fmla="*/ 0 h 1978632"/>
              <a:gd name="connsiteX1" fmla="*/ 3659592 w 4668088"/>
              <a:gd name="connsiteY1" fmla="*/ 0 h 1978632"/>
              <a:gd name="connsiteX2" fmla="*/ 4668088 w 4668088"/>
              <a:gd name="connsiteY2" fmla="*/ 968863 h 1978632"/>
              <a:gd name="connsiteX3" fmla="*/ 3682741 w 4668088"/>
              <a:gd name="connsiteY3" fmla="*/ 1978632 h 1978632"/>
              <a:gd name="connsiteX4" fmla="*/ 3659592 w 4668088"/>
              <a:gd name="connsiteY4" fmla="*/ 1967270 h 1978632"/>
              <a:gd name="connsiteX5" fmla="*/ 0 w 4668088"/>
              <a:gd name="connsiteY5" fmla="*/ 1967270 h 1978632"/>
              <a:gd name="connsiteX6" fmla="*/ 0 w 4668088"/>
              <a:gd name="connsiteY6" fmla="*/ 0 h 1978632"/>
              <a:gd name="connsiteX0" fmla="*/ 0 w 4224506"/>
              <a:gd name="connsiteY0" fmla="*/ 0 h 1978632"/>
              <a:gd name="connsiteX1" fmla="*/ 3659592 w 4224506"/>
              <a:gd name="connsiteY1" fmla="*/ 0 h 1978632"/>
              <a:gd name="connsiteX2" fmla="*/ 4224506 w 4224506"/>
              <a:gd name="connsiteY2" fmla="*/ 979526 h 1978632"/>
              <a:gd name="connsiteX3" fmla="*/ 3682741 w 4224506"/>
              <a:gd name="connsiteY3" fmla="*/ 1978632 h 1978632"/>
              <a:gd name="connsiteX4" fmla="*/ 3659592 w 4224506"/>
              <a:gd name="connsiteY4" fmla="*/ 1967270 h 1978632"/>
              <a:gd name="connsiteX5" fmla="*/ 0 w 4224506"/>
              <a:gd name="connsiteY5" fmla="*/ 1967270 h 1978632"/>
              <a:gd name="connsiteX6" fmla="*/ 0 w 4224506"/>
              <a:gd name="connsiteY6" fmla="*/ 0 h 1978632"/>
              <a:gd name="connsiteX0" fmla="*/ 0 w 4224506"/>
              <a:gd name="connsiteY0" fmla="*/ 0 h 1978632"/>
              <a:gd name="connsiteX1" fmla="*/ 3659592 w 4224506"/>
              <a:gd name="connsiteY1" fmla="*/ 0 h 1978632"/>
              <a:gd name="connsiteX2" fmla="*/ 4224506 w 4224506"/>
              <a:gd name="connsiteY2" fmla="*/ 1022178 h 1978632"/>
              <a:gd name="connsiteX3" fmla="*/ 3682741 w 4224506"/>
              <a:gd name="connsiteY3" fmla="*/ 1978632 h 1978632"/>
              <a:gd name="connsiteX4" fmla="*/ 3659592 w 4224506"/>
              <a:gd name="connsiteY4" fmla="*/ 1967270 h 1978632"/>
              <a:gd name="connsiteX5" fmla="*/ 0 w 4224506"/>
              <a:gd name="connsiteY5" fmla="*/ 1967270 h 1978632"/>
              <a:gd name="connsiteX6" fmla="*/ 0 w 4224506"/>
              <a:gd name="connsiteY6" fmla="*/ 0 h 197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24506" h="1978632">
                <a:moveTo>
                  <a:pt x="0" y="0"/>
                </a:moveTo>
                <a:lnTo>
                  <a:pt x="3659592" y="0"/>
                </a:lnTo>
                <a:lnTo>
                  <a:pt x="4224506" y="1022178"/>
                </a:lnTo>
                <a:lnTo>
                  <a:pt x="3682741" y="1978632"/>
                </a:lnTo>
                <a:lnTo>
                  <a:pt x="3659592" y="1967270"/>
                </a:lnTo>
                <a:lnTo>
                  <a:pt x="0" y="196727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108000" bIns="0" rtlCol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+mj-lt"/>
              </a:rPr>
              <a:t>You aren't gonna need it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64160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ítulo 42"/>
          <p:cNvSpPr>
            <a:spLocks noGrp="1"/>
          </p:cNvSpPr>
          <p:nvPr>
            <p:ph type="title"/>
          </p:nvPr>
        </p:nvSpPr>
        <p:spPr>
          <a:xfrm>
            <a:off x="118841" y="164276"/>
            <a:ext cx="1247265" cy="332399"/>
          </a:xfrm>
          <a:solidFill>
            <a:schemeClr val="bg1">
              <a:lumMod val="95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rtlCol="0" anchor="ctr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ZZ. empty</a:t>
            </a:r>
          </a:p>
        </p:txBody>
      </p:sp>
      <p:sp>
        <p:nvSpPr>
          <p:cNvPr id="20" name="Seta para a Direita 19"/>
          <p:cNvSpPr/>
          <p:nvPr/>
        </p:nvSpPr>
        <p:spPr>
          <a:xfrm>
            <a:off x="1703805" y="1112309"/>
            <a:ext cx="1143662" cy="550247"/>
          </a:xfrm>
          <a:prstGeom prst="rightArrow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empty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1703805" y="1861491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2" name="Texto Explicativo em Elipse 21"/>
          <p:cNvSpPr/>
          <p:nvPr/>
        </p:nvSpPr>
        <p:spPr>
          <a:xfrm>
            <a:off x="2129241" y="2845687"/>
            <a:ext cx="1127425" cy="519351"/>
          </a:xfrm>
          <a:prstGeom prst="wedgeEllipseCallout">
            <a:avLst>
              <a:gd name="adj1" fmla="val -34549"/>
              <a:gd name="adj2" fmla="val 12989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PH" sz="2400" dirty="0"/>
              <a:t>empty</a:t>
            </a:r>
          </a:p>
        </p:txBody>
      </p:sp>
      <p:cxnSp>
        <p:nvCxnSpPr>
          <p:cNvPr id="26" name="Conector Angulado 25"/>
          <p:cNvCxnSpPr/>
          <p:nvPr/>
        </p:nvCxnSpPr>
        <p:spPr>
          <a:xfrm>
            <a:off x="6463557" y="2773474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Imagem 11">
            <a:hlinkClick r:id="rId3" action="ppaction://program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862" y="543350"/>
            <a:ext cx="568959" cy="568959"/>
          </a:xfrm>
          <a:prstGeom prst="rect">
            <a:avLst/>
          </a:prstGeom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434" y="1018238"/>
            <a:ext cx="480503" cy="479695"/>
          </a:xfrm>
          <a:prstGeom prst="rect">
            <a:avLst/>
          </a:prstGeom>
        </p:spPr>
      </p:pic>
      <p:sp>
        <p:nvSpPr>
          <p:cNvPr id="14" name="Retângulo Arredondado 13"/>
          <p:cNvSpPr/>
          <p:nvPr/>
        </p:nvSpPr>
        <p:spPr>
          <a:xfrm>
            <a:off x="3751250" y="4717496"/>
            <a:ext cx="1171285" cy="401479"/>
          </a:xfrm>
          <a:prstGeom prst="roundRect">
            <a:avLst>
              <a:gd name="adj" fmla="val 1444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+mj-lt"/>
              </a:rPr>
              <a:t>empty</a:t>
            </a:r>
          </a:p>
        </p:txBody>
      </p:sp>
      <p:sp>
        <p:nvSpPr>
          <p:cNvPr id="15" name="Retângulo Arredondado 14"/>
          <p:cNvSpPr>
            <a:spLocks/>
          </p:cNvSpPr>
          <p:nvPr/>
        </p:nvSpPr>
        <p:spPr>
          <a:xfrm rot="5400000">
            <a:off x="-2582575" y="3371719"/>
            <a:ext cx="5828575" cy="287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6" name="Seta para a Direita 15"/>
          <p:cNvSpPr/>
          <p:nvPr/>
        </p:nvSpPr>
        <p:spPr>
          <a:xfrm>
            <a:off x="321727" y="677647"/>
            <a:ext cx="729355" cy="55024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empty</a:t>
            </a:r>
          </a:p>
        </p:txBody>
      </p:sp>
      <p:sp>
        <p:nvSpPr>
          <p:cNvPr id="17" name="Retângulo Arredondado 16"/>
          <p:cNvSpPr/>
          <p:nvPr/>
        </p:nvSpPr>
        <p:spPr>
          <a:xfrm rot="5400000">
            <a:off x="-323990" y="3829492"/>
            <a:ext cx="3205219" cy="28752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 dirty="0"/>
          </a:p>
        </p:txBody>
      </p:sp>
      <p:sp>
        <p:nvSpPr>
          <p:cNvPr id="18" name="CaixaDeTexto 17">
            <a:hlinkClick r:id="rId6" action="ppaction://program"/>
          </p:cNvPr>
          <p:cNvSpPr txBox="1"/>
          <p:nvPr/>
        </p:nvSpPr>
        <p:spPr>
          <a:xfrm>
            <a:off x="1455055" y="2417765"/>
            <a:ext cx="2221762" cy="276999"/>
          </a:xfrm>
          <a:prstGeom prst="rect">
            <a:avLst/>
          </a:prstGeom>
          <a:noFill/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>
            <a:spAutoFit/>
          </a:bodyPr>
          <a:lstStyle/>
          <a:p>
            <a:r>
              <a:rPr lang="en-US" u="sng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F:\ides\AZ_vStudio2017</a:t>
            </a:r>
          </a:p>
        </p:txBody>
      </p:sp>
      <p:pic>
        <p:nvPicPr>
          <p:cNvPr id="19" name="Imagem 18">
            <a:hlinkClick r:id="rId6" action="ppaction://program"/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21" y="2306469"/>
            <a:ext cx="500206" cy="506992"/>
          </a:xfrm>
          <a:prstGeom prst="rect">
            <a:avLst/>
          </a:prstGeom>
        </p:spPr>
      </p:pic>
      <p:sp>
        <p:nvSpPr>
          <p:cNvPr id="23" name="Seta para a Direita 19"/>
          <p:cNvSpPr/>
          <p:nvPr/>
        </p:nvSpPr>
        <p:spPr>
          <a:xfrm>
            <a:off x="1024898" y="5189160"/>
            <a:ext cx="1166075" cy="276999"/>
          </a:xfrm>
          <a:custGeom>
            <a:avLst/>
            <a:gdLst>
              <a:gd name="connsiteX0" fmla="*/ 0 w 5626862"/>
              <a:gd name="connsiteY0" fmla="*/ 983635 h 3934540"/>
              <a:gd name="connsiteX1" fmla="*/ 3659592 w 5626862"/>
              <a:gd name="connsiteY1" fmla="*/ 983635 h 3934540"/>
              <a:gd name="connsiteX2" fmla="*/ 3659592 w 5626862"/>
              <a:gd name="connsiteY2" fmla="*/ 0 h 3934540"/>
              <a:gd name="connsiteX3" fmla="*/ 5626862 w 5626862"/>
              <a:gd name="connsiteY3" fmla="*/ 1967270 h 3934540"/>
              <a:gd name="connsiteX4" fmla="*/ 3659592 w 5626862"/>
              <a:gd name="connsiteY4" fmla="*/ 3934540 h 3934540"/>
              <a:gd name="connsiteX5" fmla="*/ 3659592 w 5626862"/>
              <a:gd name="connsiteY5" fmla="*/ 2950905 h 3934540"/>
              <a:gd name="connsiteX6" fmla="*/ 0 w 5626862"/>
              <a:gd name="connsiteY6" fmla="*/ 2950905 h 3934540"/>
              <a:gd name="connsiteX7" fmla="*/ 0 w 5626862"/>
              <a:gd name="connsiteY7" fmla="*/ 983635 h 3934540"/>
              <a:gd name="connsiteX0" fmla="*/ 0 w 5626862"/>
              <a:gd name="connsiteY0" fmla="*/ 11362 h 2962267"/>
              <a:gd name="connsiteX1" fmla="*/ 3659592 w 5626862"/>
              <a:gd name="connsiteY1" fmla="*/ 11362 h 2962267"/>
              <a:gd name="connsiteX2" fmla="*/ 3694316 w 5626862"/>
              <a:gd name="connsiteY2" fmla="*/ 0 h 2962267"/>
              <a:gd name="connsiteX3" fmla="*/ 5626862 w 5626862"/>
              <a:gd name="connsiteY3" fmla="*/ 994997 h 2962267"/>
              <a:gd name="connsiteX4" fmla="*/ 3659592 w 5626862"/>
              <a:gd name="connsiteY4" fmla="*/ 2962267 h 2962267"/>
              <a:gd name="connsiteX5" fmla="*/ 3659592 w 5626862"/>
              <a:gd name="connsiteY5" fmla="*/ 1978632 h 2962267"/>
              <a:gd name="connsiteX6" fmla="*/ 0 w 5626862"/>
              <a:gd name="connsiteY6" fmla="*/ 1978632 h 2962267"/>
              <a:gd name="connsiteX7" fmla="*/ 0 w 5626862"/>
              <a:gd name="connsiteY7" fmla="*/ 11362 h 2962267"/>
              <a:gd name="connsiteX0" fmla="*/ 0 w 5626862"/>
              <a:gd name="connsiteY0" fmla="*/ 22936 h 2973841"/>
              <a:gd name="connsiteX1" fmla="*/ 3659592 w 5626862"/>
              <a:gd name="connsiteY1" fmla="*/ 22936 h 2973841"/>
              <a:gd name="connsiteX2" fmla="*/ 3671167 w 5626862"/>
              <a:gd name="connsiteY2" fmla="*/ 0 h 2973841"/>
              <a:gd name="connsiteX3" fmla="*/ 5626862 w 5626862"/>
              <a:gd name="connsiteY3" fmla="*/ 1006571 h 2973841"/>
              <a:gd name="connsiteX4" fmla="*/ 3659592 w 5626862"/>
              <a:gd name="connsiteY4" fmla="*/ 2973841 h 2973841"/>
              <a:gd name="connsiteX5" fmla="*/ 3659592 w 5626862"/>
              <a:gd name="connsiteY5" fmla="*/ 1990206 h 2973841"/>
              <a:gd name="connsiteX6" fmla="*/ 0 w 5626862"/>
              <a:gd name="connsiteY6" fmla="*/ 1990206 h 2973841"/>
              <a:gd name="connsiteX7" fmla="*/ 0 w 5626862"/>
              <a:gd name="connsiteY7" fmla="*/ 22936 h 2973841"/>
              <a:gd name="connsiteX0" fmla="*/ 0 w 5626862"/>
              <a:gd name="connsiteY0" fmla="*/ 22936 h 2001568"/>
              <a:gd name="connsiteX1" fmla="*/ 3659592 w 5626862"/>
              <a:gd name="connsiteY1" fmla="*/ 22936 h 2001568"/>
              <a:gd name="connsiteX2" fmla="*/ 3671167 w 5626862"/>
              <a:gd name="connsiteY2" fmla="*/ 0 h 2001568"/>
              <a:gd name="connsiteX3" fmla="*/ 5626862 w 5626862"/>
              <a:gd name="connsiteY3" fmla="*/ 1006571 h 2001568"/>
              <a:gd name="connsiteX4" fmla="*/ 3682741 w 5626862"/>
              <a:gd name="connsiteY4" fmla="*/ 2001568 h 2001568"/>
              <a:gd name="connsiteX5" fmla="*/ 3659592 w 5626862"/>
              <a:gd name="connsiteY5" fmla="*/ 1990206 h 2001568"/>
              <a:gd name="connsiteX6" fmla="*/ 0 w 5626862"/>
              <a:gd name="connsiteY6" fmla="*/ 1990206 h 2001568"/>
              <a:gd name="connsiteX7" fmla="*/ 0 w 5626862"/>
              <a:gd name="connsiteY7" fmla="*/ 22936 h 2001568"/>
              <a:gd name="connsiteX0" fmla="*/ 0 w 4122153"/>
              <a:gd name="connsiteY0" fmla="*/ 22936 h 2001568"/>
              <a:gd name="connsiteX1" fmla="*/ 3659592 w 4122153"/>
              <a:gd name="connsiteY1" fmla="*/ 22936 h 2001568"/>
              <a:gd name="connsiteX2" fmla="*/ 3671167 w 4122153"/>
              <a:gd name="connsiteY2" fmla="*/ 0 h 2001568"/>
              <a:gd name="connsiteX3" fmla="*/ 4122153 w 4122153"/>
              <a:gd name="connsiteY3" fmla="*/ 1006571 h 2001568"/>
              <a:gd name="connsiteX4" fmla="*/ 3682741 w 4122153"/>
              <a:gd name="connsiteY4" fmla="*/ 2001568 h 2001568"/>
              <a:gd name="connsiteX5" fmla="*/ 3659592 w 4122153"/>
              <a:gd name="connsiteY5" fmla="*/ 1990206 h 2001568"/>
              <a:gd name="connsiteX6" fmla="*/ 0 w 4122153"/>
              <a:gd name="connsiteY6" fmla="*/ 1990206 h 2001568"/>
              <a:gd name="connsiteX7" fmla="*/ 0 w 4122153"/>
              <a:gd name="connsiteY7" fmla="*/ 22936 h 2001568"/>
              <a:gd name="connsiteX0" fmla="*/ 0 w 4799233"/>
              <a:gd name="connsiteY0" fmla="*/ 22936 h 2001568"/>
              <a:gd name="connsiteX1" fmla="*/ 3659592 w 4799233"/>
              <a:gd name="connsiteY1" fmla="*/ 22936 h 2001568"/>
              <a:gd name="connsiteX2" fmla="*/ 3671167 w 4799233"/>
              <a:gd name="connsiteY2" fmla="*/ 0 h 2001568"/>
              <a:gd name="connsiteX3" fmla="*/ 4799233 w 4799233"/>
              <a:gd name="connsiteY3" fmla="*/ 1090208 h 2001568"/>
              <a:gd name="connsiteX4" fmla="*/ 3682741 w 4799233"/>
              <a:gd name="connsiteY4" fmla="*/ 2001568 h 2001568"/>
              <a:gd name="connsiteX5" fmla="*/ 3659592 w 4799233"/>
              <a:gd name="connsiteY5" fmla="*/ 1990206 h 2001568"/>
              <a:gd name="connsiteX6" fmla="*/ 0 w 4799233"/>
              <a:gd name="connsiteY6" fmla="*/ 1990206 h 2001568"/>
              <a:gd name="connsiteX7" fmla="*/ 0 w 4799233"/>
              <a:gd name="connsiteY7" fmla="*/ 22936 h 2001568"/>
              <a:gd name="connsiteX0" fmla="*/ 0 w 4799233"/>
              <a:gd name="connsiteY0" fmla="*/ 1 h 1978633"/>
              <a:gd name="connsiteX1" fmla="*/ 3659592 w 4799233"/>
              <a:gd name="connsiteY1" fmla="*/ 1 h 1978633"/>
              <a:gd name="connsiteX2" fmla="*/ 4167694 w 4799233"/>
              <a:gd name="connsiteY2" fmla="*/ 478890 h 1978633"/>
              <a:gd name="connsiteX3" fmla="*/ 4799233 w 4799233"/>
              <a:gd name="connsiteY3" fmla="*/ 1067273 h 1978633"/>
              <a:gd name="connsiteX4" fmla="*/ 3682741 w 4799233"/>
              <a:gd name="connsiteY4" fmla="*/ 1978633 h 1978633"/>
              <a:gd name="connsiteX5" fmla="*/ 3659592 w 4799233"/>
              <a:gd name="connsiteY5" fmla="*/ 1967271 h 1978633"/>
              <a:gd name="connsiteX6" fmla="*/ 0 w 4799233"/>
              <a:gd name="connsiteY6" fmla="*/ 1967271 h 1978633"/>
              <a:gd name="connsiteX7" fmla="*/ 0 w 4799233"/>
              <a:gd name="connsiteY7" fmla="*/ 1 h 1978633"/>
              <a:gd name="connsiteX0" fmla="*/ 0 w 4799233"/>
              <a:gd name="connsiteY0" fmla="*/ 0 h 1978632"/>
              <a:gd name="connsiteX1" fmla="*/ 3659592 w 4799233"/>
              <a:gd name="connsiteY1" fmla="*/ 0 h 1978632"/>
              <a:gd name="connsiteX2" fmla="*/ 4799233 w 4799233"/>
              <a:gd name="connsiteY2" fmla="*/ 1067272 h 1978632"/>
              <a:gd name="connsiteX3" fmla="*/ 3682741 w 4799233"/>
              <a:gd name="connsiteY3" fmla="*/ 1978632 h 1978632"/>
              <a:gd name="connsiteX4" fmla="*/ 3659592 w 4799233"/>
              <a:gd name="connsiteY4" fmla="*/ 1967270 h 1978632"/>
              <a:gd name="connsiteX5" fmla="*/ 0 w 4799233"/>
              <a:gd name="connsiteY5" fmla="*/ 1967270 h 1978632"/>
              <a:gd name="connsiteX6" fmla="*/ 0 w 4799233"/>
              <a:gd name="connsiteY6" fmla="*/ 0 h 1978632"/>
              <a:gd name="connsiteX0" fmla="*/ 0 w 4684482"/>
              <a:gd name="connsiteY0" fmla="*/ 0 h 1978632"/>
              <a:gd name="connsiteX1" fmla="*/ 3659592 w 4684482"/>
              <a:gd name="connsiteY1" fmla="*/ 0 h 1978632"/>
              <a:gd name="connsiteX2" fmla="*/ 4684482 w 4684482"/>
              <a:gd name="connsiteY2" fmla="*/ 903257 h 1978632"/>
              <a:gd name="connsiteX3" fmla="*/ 3682741 w 4684482"/>
              <a:gd name="connsiteY3" fmla="*/ 1978632 h 1978632"/>
              <a:gd name="connsiteX4" fmla="*/ 3659592 w 4684482"/>
              <a:gd name="connsiteY4" fmla="*/ 1967270 h 1978632"/>
              <a:gd name="connsiteX5" fmla="*/ 0 w 4684482"/>
              <a:gd name="connsiteY5" fmla="*/ 1967270 h 1978632"/>
              <a:gd name="connsiteX6" fmla="*/ 0 w 4684482"/>
              <a:gd name="connsiteY6" fmla="*/ 0 h 1978632"/>
              <a:gd name="connsiteX0" fmla="*/ 0 w 4668088"/>
              <a:gd name="connsiteY0" fmla="*/ 0 h 1978632"/>
              <a:gd name="connsiteX1" fmla="*/ 3659592 w 4668088"/>
              <a:gd name="connsiteY1" fmla="*/ 0 h 1978632"/>
              <a:gd name="connsiteX2" fmla="*/ 4668088 w 4668088"/>
              <a:gd name="connsiteY2" fmla="*/ 968863 h 1978632"/>
              <a:gd name="connsiteX3" fmla="*/ 3682741 w 4668088"/>
              <a:gd name="connsiteY3" fmla="*/ 1978632 h 1978632"/>
              <a:gd name="connsiteX4" fmla="*/ 3659592 w 4668088"/>
              <a:gd name="connsiteY4" fmla="*/ 1967270 h 1978632"/>
              <a:gd name="connsiteX5" fmla="*/ 0 w 4668088"/>
              <a:gd name="connsiteY5" fmla="*/ 1967270 h 1978632"/>
              <a:gd name="connsiteX6" fmla="*/ 0 w 4668088"/>
              <a:gd name="connsiteY6" fmla="*/ 0 h 1978632"/>
              <a:gd name="connsiteX0" fmla="*/ 0 w 4224506"/>
              <a:gd name="connsiteY0" fmla="*/ 0 h 1978632"/>
              <a:gd name="connsiteX1" fmla="*/ 3659592 w 4224506"/>
              <a:gd name="connsiteY1" fmla="*/ 0 h 1978632"/>
              <a:gd name="connsiteX2" fmla="*/ 4224506 w 4224506"/>
              <a:gd name="connsiteY2" fmla="*/ 979526 h 1978632"/>
              <a:gd name="connsiteX3" fmla="*/ 3682741 w 4224506"/>
              <a:gd name="connsiteY3" fmla="*/ 1978632 h 1978632"/>
              <a:gd name="connsiteX4" fmla="*/ 3659592 w 4224506"/>
              <a:gd name="connsiteY4" fmla="*/ 1967270 h 1978632"/>
              <a:gd name="connsiteX5" fmla="*/ 0 w 4224506"/>
              <a:gd name="connsiteY5" fmla="*/ 1967270 h 1978632"/>
              <a:gd name="connsiteX6" fmla="*/ 0 w 4224506"/>
              <a:gd name="connsiteY6" fmla="*/ 0 h 1978632"/>
              <a:gd name="connsiteX0" fmla="*/ 0 w 4224506"/>
              <a:gd name="connsiteY0" fmla="*/ 0 h 1978632"/>
              <a:gd name="connsiteX1" fmla="*/ 3659592 w 4224506"/>
              <a:gd name="connsiteY1" fmla="*/ 0 h 1978632"/>
              <a:gd name="connsiteX2" fmla="*/ 4224506 w 4224506"/>
              <a:gd name="connsiteY2" fmla="*/ 1022178 h 1978632"/>
              <a:gd name="connsiteX3" fmla="*/ 3682741 w 4224506"/>
              <a:gd name="connsiteY3" fmla="*/ 1978632 h 1978632"/>
              <a:gd name="connsiteX4" fmla="*/ 3659592 w 4224506"/>
              <a:gd name="connsiteY4" fmla="*/ 1967270 h 1978632"/>
              <a:gd name="connsiteX5" fmla="*/ 0 w 4224506"/>
              <a:gd name="connsiteY5" fmla="*/ 1967270 h 1978632"/>
              <a:gd name="connsiteX6" fmla="*/ 0 w 4224506"/>
              <a:gd name="connsiteY6" fmla="*/ 0 h 197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24506" h="1978632">
                <a:moveTo>
                  <a:pt x="0" y="0"/>
                </a:moveTo>
                <a:lnTo>
                  <a:pt x="3659592" y="0"/>
                </a:lnTo>
                <a:lnTo>
                  <a:pt x="4224506" y="1022178"/>
                </a:lnTo>
                <a:lnTo>
                  <a:pt x="3682741" y="1978632"/>
                </a:lnTo>
                <a:lnTo>
                  <a:pt x="3659592" y="1967270"/>
                </a:lnTo>
                <a:lnTo>
                  <a:pt x="0" y="196727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10800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procedural </a:t>
            </a:r>
          </a:p>
        </p:txBody>
      </p:sp>
      <p:sp>
        <p:nvSpPr>
          <p:cNvPr id="24" name="Texto Explicativo 1 23"/>
          <p:cNvSpPr/>
          <p:nvPr/>
        </p:nvSpPr>
        <p:spPr>
          <a:xfrm flipH="1">
            <a:off x="3965793" y="3696257"/>
            <a:ext cx="1379095" cy="553998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2"/>
          </a:solidFill>
          <a:ln w="254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algn="just"/>
            <a:r>
              <a:rPr lang="en-US" sz="1200" dirty="0"/>
              <a:t>every key-frame</a:t>
            </a:r>
          </a:p>
          <a:p>
            <a:pPr algn="just"/>
            <a:r>
              <a:rPr lang="en-US" sz="1200" dirty="0"/>
              <a:t>defines the operation </a:t>
            </a:r>
          </a:p>
          <a:p>
            <a:pPr algn="just"/>
            <a:r>
              <a:rPr lang="en-US" sz="1200" dirty="0"/>
              <a:t>being executed</a:t>
            </a:r>
          </a:p>
        </p:txBody>
      </p:sp>
    </p:spTree>
    <p:extLst>
      <p:ext uri="{BB962C8B-B14F-4D97-AF65-F5344CB8AC3E}">
        <p14:creationId xmlns:p14="http://schemas.microsoft.com/office/powerpoint/2010/main" val="2980777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28910</TotalTime>
  <Words>396</Words>
  <Application>Microsoft Office PowerPoint</Application>
  <PresentationFormat>Widescreen</PresentationFormat>
  <Paragraphs>92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1. principles</vt:lpstr>
      <vt:lpstr>2. modularity</vt:lpstr>
      <vt:lpstr>3. general</vt:lpstr>
      <vt:lpstr>ZZ. empty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 Figueiredo</cp:lastModifiedBy>
  <cp:revision>2008</cp:revision>
  <dcterms:created xsi:type="dcterms:W3CDTF">2019-03-25T09:18:39Z</dcterms:created>
  <dcterms:modified xsi:type="dcterms:W3CDTF">2021-12-02T20:18:44Z</dcterms:modified>
</cp:coreProperties>
</file>