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9" r:id="rId3"/>
    <p:sldId id="261" r:id="rId4"/>
    <p:sldId id="260" r:id="rId5"/>
    <p:sldId id="265" r:id="rId6"/>
    <p:sldId id="262" r:id="rId7"/>
    <p:sldId id="266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E1B31-7CA8-46F8-9F14-69E1D4405232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FFC4-503D-4B5F-8E19-61F58C30E7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718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814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685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615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70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1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14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4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986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397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661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997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199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esif.com/blog/technical/api-design/Which-HTTP-Status-Code-To-Use-For-Every-CRUD-App/" TargetMode="External"/><Relationship Id="rId2" Type="http://schemas.openxmlformats.org/officeDocument/2006/relationships/hyperlink" Target="https://stackoverflow.com/questions/3825990/http-response-code-for-post-when-resource-already-exist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file:///C:\Windows\explorer.exe%20F:\ides\AZ_vStudio2017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file:///D:\PrjNET\Lithium\Core\Hydrogen\Development-v2\Rest\ServiceError.c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PrjNET\Lithium\Core\Hydrogen\Development-v2\AspNetCore\Mvc\Validation\ApiControllerValidator.cs" TargetMode="External"/><Relationship Id="rId7" Type="http://schemas.openxmlformats.org/officeDocument/2006/relationships/image" Target="../media/image13.png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file:///d:\induction\induction\WebApi\CustomCode\Controllers\ClientController.cs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png"/><Relationship Id="rId7" Type="http://schemas.openxmlformats.org/officeDocument/2006/relationships/hyperlink" Target="file:///D:\Induction\Induction\WebApi\CustomCode\Managers\ClientsManager.c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hyperlink" Target="file:///C:\Windows\explorer.exe%20F:\ides\AZ_vStudio2017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hyperlink" Target="file:///d:\induction\induction\WebApi\CustomCode\Controllers\ClientController.c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F:\ides\AZ_vStudio2017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file:///C:\Windows\explorer.exe%20D:\bibliography\A1_calibre\design\Paulo%20Gandra\A1A1%20Software%20%20Architecture%20(2)\A1A1%20Software%20%20Architecture%20-%20Paulo%20Gandra.pdf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30393"/>
            <a:ext cx="110107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1. 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en-US" sz="2000" dirty="0"/>
              <a:t>rest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7210391-5EFB-4527-BF91-3B49EB85C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98" b="934"/>
          <a:stretch/>
        </p:blipFill>
        <p:spPr>
          <a:xfrm>
            <a:off x="1342079" y="723757"/>
            <a:ext cx="2333412" cy="11519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chemeClr val="bg1">
                <a:alpha val="30000"/>
              </a:scheme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0671C95-15C0-4F1F-9C04-D1C1C06F2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" b="57319"/>
          <a:stretch/>
        </p:blipFill>
        <p:spPr>
          <a:xfrm>
            <a:off x="2272292" y="1922712"/>
            <a:ext cx="2549359" cy="10297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88E9A0E-5499-4C17-91B9-6F7384D91D2D}"/>
              </a:ext>
            </a:extLst>
          </p:cNvPr>
          <p:cNvSpPr txBox="1"/>
          <p:nvPr/>
        </p:nvSpPr>
        <p:spPr>
          <a:xfrm>
            <a:off x="584203" y="4227301"/>
            <a:ext cx="512544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in design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the possibilities for errors and status codes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are restricted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A2A507-E395-4303-8164-0ACF93D6A6C2}"/>
              </a:ext>
            </a:extLst>
          </p:cNvPr>
          <p:cNvGrpSpPr/>
          <p:nvPr/>
        </p:nvGrpSpPr>
        <p:grpSpPr>
          <a:xfrm>
            <a:off x="6171959" y="1386246"/>
            <a:ext cx="3142833" cy="4559003"/>
            <a:chOff x="8962569" y="723757"/>
            <a:chExt cx="3142833" cy="455900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F050EB1-8FDB-4461-A6D4-E8A9E26343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553" r="3642"/>
            <a:stretch/>
          </p:blipFill>
          <p:spPr>
            <a:xfrm>
              <a:off x="8962570" y="723757"/>
              <a:ext cx="1914275" cy="4559003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5084F34-D40F-4FA8-B28E-1387E86CF31D}"/>
                </a:ext>
              </a:extLst>
            </p:cNvPr>
            <p:cNvSpPr/>
            <p:nvPr/>
          </p:nvSpPr>
          <p:spPr>
            <a:xfrm>
              <a:off x="8962569" y="3377134"/>
              <a:ext cx="1914275" cy="179274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5" name="Texto Explicativo em Elipse 25">
              <a:extLst>
                <a:ext uri="{FF2B5EF4-FFF2-40B4-BE49-F238E27FC236}">
                  <a16:creationId xmlns:a16="http://schemas.microsoft.com/office/drawing/2014/main" id="{52A35C8E-BAA4-47C0-9562-1A0CF384CD84}"/>
                </a:ext>
              </a:extLst>
            </p:cNvPr>
            <p:cNvSpPr/>
            <p:nvPr/>
          </p:nvSpPr>
          <p:spPr>
            <a:xfrm>
              <a:off x="10479907" y="3182377"/>
              <a:ext cx="1625495" cy="389513"/>
            </a:xfrm>
            <a:prstGeom prst="wedgeEllipseCallout">
              <a:avLst>
                <a:gd name="adj1" fmla="val -52460"/>
                <a:gd name="adj2" fmla="val 4356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PH" dirty="0"/>
                <a:t>status codes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9B91ADE0-DDE3-4840-AE31-CD837984B72E}"/>
              </a:ext>
            </a:extLst>
          </p:cNvPr>
          <p:cNvSpPr/>
          <p:nvPr/>
        </p:nvSpPr>
        <p:spPr>
          <a:xfrm>
            <a:off x="1048650" y="1015134"/>
            <a:ext cx="495300" cy="4652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AFB11A-922C-4383-90C2-050D49D8D18B}"/>
              </a:ext>
            </a:extLst>
          </p:cNvPr>
          <p:cNvSpPr/>
          <p:nvPr/>
        </p:nvSpPr>
        <p:spPr>
          <a:xfrm>
            <a:off x="2508785" y="1621341"/>
            <a:ext cx="495300" cy="4652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</a:t>
            </a:r>
          </a:p>
        </p:txBody>
      </p:sp>
      <p:sp>
        <p:nvSpPr>
          <p:cNvPr id="28" name="Arrow: Right 5">
            <a:extLst>
              <a:ext uri="{FF2B5EF4-FFF2-40B4-BE49-F238E27FC236}">
                <a16:creationId xmlns:a16="http://schemas.microsoft.com/office/drawing/2014/main" id="{A60C5912-13D7-4C93-A63D-DEA1108378E9}"/>
              </a:ext>
            </a:extLst>
          </p:cNvPr>
          <p:cNvSpPr/>
          <p:nvPr/>
        </p:nvSpPr>
        <p:spPr>
          <a:xfrm>
            <a:off x="190444" y="1109247"/>
            <a:ext cx="87696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design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75C27E-FBC8-4C59-B403-06DBDE74A6B2}"/>
              </a:ext>
            </a:extLst>
          </p:cNvPr>
          <p:cNvGrpSpPr/>
          <p:nvPr/>
        </p:nvGrpSpPr>
        <p:grpSpPr>
          <a:xfrm>
            <a:off x="8881755" y="1177043"/>
            <a:ext cx="3183930" cy="1886038"/>
            <a:chOff x="5218580" y="882677"/>
            <a:chExt cx="3183930" cy="188603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2D4E808-FB7E-4B40-845D-E92704FB08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t="2" r="69079" b="41581"/>
            <a:stretch/>
          </p:blipFill>
          <p:spPr>
            <a:xfrm>
              <a:off x="5218580" y="882677"/>
              <a:ext cx="2652241" cy="1886038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74FCFE2-E0DD-4556-892E-A8D7AF7F97EA}"/>
                </a:ext>
              </a:extLst>
            </p:cNvPr>
            <p:cNvSpPr/>
            <p:nvPr/>
          </p:nvSpPr>
          <p:spPr>
            <a:xfrm>
              <a:off x="5494243" y="1587341"/>
              <a:ext cx="2207819" cy="74555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Texto Explicativo em Elipse 25">
              <a:extLst>
                <a:ext uri="{FF2B5EF4-FFF2-40B4-BE49-F238E27FC236}">
                  <a16:creationId xmlns:a16="http://schemas.microsoft.com/office/drawing/2014/main" id="{87ED3CD6-7E09-42D5-8030-77CA79B7D19B}"/>
                </a:ext>
              </a:extLst>
            </p:cNvPr>
            <p:cNvSpPr/>
            <p:nvPr/>
          </p:nvSpPr>
          <p:spPr>
            <a:xfrm>
              <a:off x="7615369" y="1426584"/>
              <a:ext cx="787141" cy="389513"/>
            </a:xfrm>
            <a:prstGeom prst="wedgeEllipseCallout">
              <a:avLst>
                <a:gd name="adj1" fmla="val -52460"/>
                <a:gd name="adj2" fmla="val 4356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PH" dirty="0"/>
                <a:t>errors</a:t>
              </a: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DC7A695-BBEC-46AF-BEAD-7A9DE8A0EA13}"/>
              </a:ext>
            </a:extLst>
          </p:cNvPr>
          <p:cNvSpPr txBox="1">
            <a:spLocks/>
          </p:cNvSpPr>
          <p:nvPr/>
        </p:nvSpPr>
        <p:spPr>
          <a:xfrm>
            <a:off x="1256691" y="130393"/>
            <a:ext cx="1353960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2. best practices</a:t>
            </a:r>
            <a:endParaRPr lang="en-US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DBAA25A-51B7-4613-8EC7-64FF13015030}"/>
              </a:ext>
            </a:extLst>
          </p:cNvPr>
          <p:cNvSpPr txBox="1">
            <a:spLocks/>
          </p:cNvSpPr>
          <p:nvPr/>
        </p:nvSpPr>
        <p:spPr>
          <a:xfrm>
            <a:off x="2686533" y="130393"/>
            <a:ext cx="1050672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2.1 synopsis</a:t>
            </a: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FBF3F246-CA43-4063-BFEB-6006E6075792}"/>
              </a:ext>
            </a:extLst>
          </p:cNvPr>
          <p:cNvSpPr txBox="1">
            <a:spLocks/>
          </p:cNvSpPr>
          <p:nvPr/>
        </p:nvSpPr>
        <p:spPr>
          <a:xfrm>
            <a:off x="3813087" y="130393"/>
            <a:ext cx="1269707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3. service error</a:t>
            </a:r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F03495B-FD0E-4698-9048-27A24FCBE54E}"/>
              </a:ext>
            </a:extLst>
          </p:cNvPr>
          <p:cNvSpPr txBox="1">
            <a:spLocks/>
          </p:cNvSpPr>
          <p:nvPr/>
        </p:nvSpPr>
        <p:spPr>
          <a:xfrm>
            <a:off x="5158676" y="130393"/>
            <a:ext cx="760849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3.1 how</a:t>
            </a:r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36B81EE-5675-4DE6-A9F2-5C28717618CF}"/>
              </a:ext>
            </a:extLst>
          </p:cNvPr>
          <p:cNvSpPr txBox="1">
            <a:spLocks/>
          </p:cNvSpPr>
          <p:nvPr/>
        </p:nvSpPr>
        <p:spPr>
          <a:xfrm>
            <a:off x="5995407" y="130393"/>
            <a:ext cx="1510478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4. operation result</a:t>
            </a:r>
            <a:endParaRPr lang="en-US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13D0EDCF-03B9-434C-911A-73D1E510C4DB}"/>
              </a:ext>
            </a:extLst>
          </p:cNvPr>
          <p:cNvSpPr txBox="1">
            <a:spLocks/>
          </p:cNvSpPr>
          <p:nvPr/>
        </p:nvSpPr>
        <p:spPr>
          <a:xfrm>
            <a:off x="7581768" y="130393"/>
            <a:ext cx="760849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4.1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9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FCE497-9EFC-4CEC-B71D-1771F265D887}"/>
              </a:ext>
            </a:extLst>
          </p:cNvPr>
          <p:cNvSpPr/>
          <p:nvPr/>
        </p:nvSpPr>
        <p:spPr>
          <a:xfrm>
            <a:off x="1620613" y="673858"/>
            <a:ext cx="251307" cy="451226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6A60D4-1357-42BE-B673-C75341EA1AA6}"/>
              </a:ext>
            </a:extLst>
          </p:cNvPr>
          <p:cNvSpPr txBox="1"/>
          <p:nvPr/>
        </p:nvSpPr>
        <p:spPr>
          <a:xfrm>
            <a:off x="2973543" y="3830750"/>
            <a:ext cx="4788940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In case of a POST that resulted in a creation,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use a HTTP 201 status code 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and include a Location header 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that points to the URL of the new resource.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Both of those should be in addition to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including the newly created resource representation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as the body of the response.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29095C-726D-4E38-AD07-C30C460DB411}"/>
              </a:ext>
            </a:extLst>
          </p:cNvPr>
          <p:cNvSpPr txBox="1"/>
          <p:nvPr/>
        </p:nvSpPr>
        <p:spPr>
          <a:xfrm>
            <a:off x="2027853" y="1122557"/>
            <a:ext cx="4874668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 PUT, POST or PATCH call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may make modifications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to fields of the underlying resource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that weren't part of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the provided parameters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(for example: created at or updated at timestamps).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To prevent an API consumer from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having to hit the API again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for an updated representation,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have the API return the updated (or created) representation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as part of the response.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391" y="130393"/>
            <a:ext cx="185486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2. best practices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41438375-FB76-4012-A850-C2D6DF217471}"/>
              </a:ext>
            </a:extLst>
          </p:cNvPr>
          <p:cNvSpPr/>
          <p:nvPr/>
        </p:nvSpPr>
        <p:spPr>
          <a:xfrm>
            <a:off x="190444" y="819851"/>
            <a:ext cx="172668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post, put, patch</a:t>
            </a: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C2F8EB61-FE89-4907-94C1-D6A875C49B71}"/>
              </a:ext>
            </a:extLst>
          </p:cNvPr>
          <p:cNvSpPr/>
          <p:nvPr/>
        </p:nvSpPr>
        <p:spPr>
          <a:xfrm>
            <a:off x="1746266" y="3943919"/>
            <a:ext cx="132632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status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3CBDF-14D3-4C6D-85AD-EC98D4FF7EF4}"/>
              </a:ext>
            </a:extLst>
          </p:cNvPr>
          <p:cNvSpPr txBox="1"/>
          <p:nvPr/>
        </p:nvSpPr>
        <p:spPr>
          <a:xfrm>
            <a:off x="1620613" y="5710260"/>
            <a:ext cx="681199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PT" sz="1200" dirty="0">
                <a:hlinkClick r:id="rId2"/>
              </a:rPr>
              <a:t>https://stackoverflow.com/questions/3825990/http-response-code-for-post-when-resource-already-exists</a:t>
            </a:r>
            <a:endParaRPr lang="pt-PT" sz="1200" dirty="0"/>
          </a:p>
        </p:txBody>
      </p:sp>
      <p:sp>
        <p:nvSpPr>
          <p:cNvPr id="15" name="Arrow: Right 5">
            <a:extLst>
              <a:ext uri="{FF2B5EF4-FFF2-40B4-BE49-F238E27FC236}">
                <a16:creationId xmlns:a16="http://schemas.microsoft.com/office/drawing/2014/main" id="{02B5257D-F2E3-4AF8-B508-BD39F3B8E2B7}"/>
              </a:ext>
            </a:extLst>
          </p:cNvPr>
          <p:cNvSpPr/>
          <p:nvPr/>
        </p:nvSpPr>
        <p:spPr>
          <a:xfrm>
            <a:off x="190444" y="5710260"/>
            <a:ext cx="147950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409 - conflict</a:t>
            </a:r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526B0147-6E54-435E-B589-85ABD03AA136}"/>
              </a:ext>
            </a:extLst>
          </p:cNvPr>
          <p:cNvSpPr/>
          <p:nvPr/>
        </p:nvSpPr>
        <p:spPr>
          <a:xfrm>
            <a:off x="6498187" y="1223850"/>
            <a:ext cx="5652613" cy="2075259"/>
          </a:xfrm>
          <a:prstGeom prst="irregularSeal2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Updates &amp; creation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should return a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resource representation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066E6-98F7-4194-A93C-39B57FDC3E7B}"/>
              </a:ext>
            </a:extLst>
          </p:cNvPr>
          <p:cNvSpPr txBox="1"/>
          <p:nvPr/>
        </p:nvSpPr>
        <p:spPr>
          <a:xfrm>
            <a:off x="1917133" y="785917"/>
            <a:ext cx="6901761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PT" sz="1200" dirty="0">
                <a:hlinkClick r:id="rId3"/>
              </a:rPr>
              <a:t>https://www.moesif.com/blog/technical/api-design/Which-HTTP-Status-Code-To-Use-For-Every-CRUD-App/</a:t>
            </a:r>
            <a:endParaRPr lang="pt-PT" sz="1200" dirty="0"/>
          </a:p>
        </p:txBody>
      </p:sp>
      <p:sp>
        <p:nvSpPr>
          <p:cNvPr id="30" name="Explosion: 14 Points 29">
            <a:extLst>
              <a:ext uri="{FF2B5EF4-FFF2-40B4-BE49-F238E27FC236}">
                <a16:creationId xmlns:a16="http://schemas.microsoft.com/office/drawing/2014/main" id="{3871B1BE-2E39-4B1A-98DA-1F3B576CF209}"/>
              </a:ext>
            </a:extLst>
          </p:cNvPr>
          <p:cNvSpPr/>
          <p:nvPr/>
        </p:nvSpPr>
        <p:spPr>
          <a:xfrm>
            <a:off x="7313484" y="3904628"/>
            <a:ext cx="4492280" cy="1452682"/>
          </a:xfrm>
          <a:prstGeom prst="irregularSeal2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post with creation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should return 201 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F643F0A-66DC-4682-B5DE-A2E00D76783E}"/>
              </a:ext>
            </a:extLst>
          </p:cNvPr>
          <p:cNvSpPr txBox="1">
            <a:spLocks/>
          </p:cNvSpPr>
          <p:nvPr/>
        </p:nvSpPr>
        <p:spPr>
          <a:xfrm>
            <a:off x="79738" y="130393"/>
            <a:ext cx="825867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1. </a:t>
            </a: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/>
              <a:t>rest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87FAE4D-C83D-420D-A039-9234DB4EE8DE}"/>
              </a:ext>
            </a:extLst>
          </p:cNvPr>
          <p:cNvSpPr txBox="1">
            <a:spLocks/>
          </p:cNvSpPr>
          <p:nvPr/>
        </p:nvSpPr>
        <p:spPr>
          <a:xfrm>
            <a:off x="2878044" y="130393"/>
            <a:ext cx="1050672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2.1 synopsis</a:t>
            </a:r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00498F6-39B1-4053-B310-C15DA5C0C0DB}"/>
              </a:ext>
            </a:extLst>
          </p:cNvPr>
          <p:cNvSpPr txBox="1">
            <a:spLocks/>
          </p:cNvSpPr>
          <p:nvPr/>
        </p:nvSpPr>
        <p:spPr>
          <a:xfrm>
            <a:off x="3987502" y="130393"/>
            <a:ext cx="1269707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3. service error</a:t>
            </a:r>
            <a:endParaRPr lang="en-US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C5D6C903-DF9D-47B7-9E60-58FE90079EF8}"/>
              </a:ext>
            </a:extLst>
          </p:cNvPr>
          <p:cNvSpPr txBox="1">
            <a:spLocks/>
          </p:cNvSpPr>
          <p:nvPr/>
        </p:nvSpPr>
        <p:spPr>
          <a:xfrm>
            <a:off x="5315995" y="130393"/>
            <a:ext cx="760849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3.1 how</a:t>
            </a:r>
            <a:endParaRPr lang="en-US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D7DD375-5ABF-4A26-A75F-42145CAF5226}"/>
              </a:ext>
            </a:extLst>
          </p:cNvPr>
          <p:cNvSpPr txBox="1">
            <a:spLocks/>
          </p:cNvSpPr>
          <p:nvPr/>
        </p:nvSpPr>
        <p:spPr>
          <a:xfrm>
            <a:off x="6135630" y="130393"/>
            <a:ext cx="1510478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4. operation result</a:t>
            </a:r>
            <a:endParaRPr lang="en-US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D32B81D0-2025-4A95-BBA8-79BE5EF1AA68}"/>
              </a:ext>
            </a:extLst>
          </p:cNvPr>
          <p:cNvSpPr txBox="1">
            <a:spLocks/>
          </p:cNvSpPr>
          <p:nvPr/>
        </p:nvSpPr>
        <p:spPr>
          <a:xfrm>
            <a:off x="7704891" y="130393"/>
            <a:ext cx="760849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4.1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1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3A80B2BE-9C43-45E0-8E1E-0ABFF3196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33" y="3901763"/>
            <a:ext cx="8542740" cy="6714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x="89000" sy="89000" kx="110000" ky="200000" algn="tl" rotWithShape="0">
              <a:schemeClr val="bg1">
                <a:alpha val="30000"/>
              </a:scheme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6EF614-EE83-46B9-A218-E4703110C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57" y="2756590"/>
            <a:ext cx="9002966" cy="4427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x="89000" sy="89000" kx="110000" ky="200000" algn="tl" rotWithShape="0">
              <a:schemeClr val="bg1">
                <a:alpha val="30000"/>
              </a:scheme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C40205-D509-4BD5-8ADD-4413A1782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53" y="738642"/>
            <a:ext cx="8842287" cy="12822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x="89000" sy="89000" kx="110000" ky="200000" algn="tl" rotWithShape="0">
              <a:schemeClr val="bg1">
                <a:alpha val="30000"/>
              </a:scheme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7133" y="130393"/>
            <a:ext cx="142551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2.1 synopsis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9568A8-B5E4-4522-99FA-61C32699E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36" y="5198503"/>
            <a:ext cx="9677255" cy="10482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x="89000" sy="89000" kx="110000" ky="200000" algn="tl" rotWithShape="0">
              <a:schemeClr val="bg1">
                <a:alpha val="30000"/>
              </a:scheme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3" name="Seta para a Direita 19">
            <a:extLst>
              <a:ext uri="{FF2B5EF4-FFF2-40B4-BE49-F238E27FC236}">
                <a16:creationId xmlns:a16="http://schemas.microsoft.com/office/drawing/2014/main" id="{54580B17-3AC0-46E4-8553-5E08645C38B8}"/>
              </a:ext>
            </a:extLst>
          </p:cNvPr>
          <p:cNvSpPr/>
          <p:nvPr/>
        </p:nvSpPr>
        <p:spPr>
          <a:xfrm flipH="1">
            <a:off x="9307910" y="1451008"/>
            <a:ext cx="1452901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44000" bIns="0" rtlCol="0" anchor="ctr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409 - conflict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Seta para a Direita 19">
            <a:extLst>
              <a:ext uri="{FF2B5EF4-FFF2-40B4-BE49-F238E27FC236}">
                <a16:creationId xmlns:a16="http://schemas.microsoft.com/office/drawing/2014/main" id="{C26F40CF-4681-40BD-842D-0506C8B6A8E2}"/>
              </a:ext>
            </a:extLst>
          </p:cNvPr>
          <p:cNvSpPr/>
          <p:nvPr/>
        </p:nvSpPr>
        <p:spPr>
          <a:xfrm flipH="1">
            <a:off x="9395242" y="3060859"/>
            <a:ext cx="1735030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4400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404 – not found</a:t>
            </a:r>
          </a:p>
        </p:txBody>
      </p:sp>
      <p:sp>
        <p:nvSpPr>
          <p:cNvPr id="58" name="Seta para a Direita 19">
            <a:extLst>
              <a:ext uri="{FF2B5EF4-FFF2-40B4-BE49-F238E27FC236}">
                <a16:creationId xmlns:a16="http://schemas.microsoft.com/office/drawing/2014/main" id="{7CC02B46-DEC4-4A94-8DCC-AE91EFA341CE}"/>
              </a:ext>
            </a:extLst>
          </p:cNvPr>
          <p:cNvSpPr/>
          <p:nvPr/>
        </p:nvSpPr>
        <p:spPr>
          <a:xfrm flipH="1">
            <a:off x="9776485" y="5619088"/>
            <a:ext cx="1735030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4400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404 – not found</a:t>
            </a:r>
          </a:p>
        </p:txBody>
      </p:sp>
      <p:sp>
        <p:nvSpPr>
          <p:cNvPr id="62" name="Seta para a Direita 19">
            <a:extLst>
              <a:ext uri="{FF2B5EF4-FFF2-40B4-BE49-F238E27FC236}">
                <a16:creationId xmlns:a16="http://schemas.microsoft.com/office/drawing/2014/main" id="{B4C13DA0-C29C-4C6D-B236-8DD38F25A9D2}"/>
              </a:ext>
            </a:extLst>
          </p:cNvPr>
          <p:cNvSpPr/>
          <p:nvPr/>
        </p:nvSpPr>
        <p:spPr>
          <a:xfrm flipH="1">
            <a:off x="9025781" y="4270724"/>
            <a:ext cx="1735030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4400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404 – not found</a:t>
            </a: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EA78B773-20F6-41B7-A2EA-4EED9710E970}"/>
              </a:ext>
            </a:extLst>
          </p:cNvPr>
          <p:cNvSpPr/>
          <p:nvPr/>
        </p:nvSpPr>
        <p:spPr>
          <a:xfrm>
            <a:off x="191883" y="2742537"/>
            <a:ext cx="69243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read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5E199883-EB70-451F-9990-A48D5BFBB74D}"/>
              </a:ext>
            </a:extLst>
          </p:cNvPr>
          <p:cNvSpPr/>
          <p:nvPr/>
        </p:nvSpPr>
        <p:spPr>
          <a:xfrm>
            <a:off x="191883" y="1377735"/>
            <a:ext cx="85465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create</a:t>
            </a:r>
          </a:p>
        </p:txBody>
      </p:sp>
      <p:sp>
        <p:nvSpPr>
          <p:cNvPr id="15" name="Arrow: Right 5">
            <a:extLst>
              <a:ext uri="{FF2B5EF4-FFF2-40B4-BE49-F238E27FC236}">
                <a16:creationId xmlns:a16="http://schemas.microsoft.com/office/drawing/2014/main" id="{AADD2A43-3B74-419F-A485-445A20B50A57}"/>
              </a:ext>
            </a:extLst>
          </p:cNvPr>
          <p:cNvSpPr/>
          <p:nvPr/>
        </p:nvSpPr>
        <p:spPr>
          <a:xfrm>
            <a:off x="186636" y="4056109"/>
            <a:ext cx="92698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update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3E2441BB-CCE8-4C9F-87D8-CA1E931DB2AE}"/>
              </a:ext>
            </a:extLst>
          </p:cNvPr>
          <p:cNvSpPr/>
          <p:nvPr/>
        </p:nvSpPr>
        <p:spPr>
          <a:xfrm>
            <a:off x="186636" y="5406923"/>
            <a:ext cx="85754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delete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C31D65AD-5426-4103-A39F-88AD4031BECC}"/>
              </a:ext>
            </a:extLst>
          </p:cNvPr>
          <p:cNvSpPr txBox="1">
            <a:spLocks/>
          </p:cNvSpPr>
          <p:nvPr/>
        </p:nvSpPr>
        <p:spPr>
          <a:xfrm>
            <a:off x="964389" y="130393"/>
            <a:ext cx="1353960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2. best practices</a:t>
            </a:r>
            <a:endParaRPr lang="en-US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47BEFB5-149D-405D-BB1A-A00A25E28358}"/>
              </a:ext>
            </a:extLst>
          </p:cNvPr>
          <p:cNvSpPr txBox="1">
            <a:spLocks/>
          </p:cNvSpPr>
          <p:nvPr/>
        </p:nvSpPr>
        <p:spPr>
          <a:xfrm>
            <a:off x="79738" y="130393"/>
            <a:ext cx="825867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1. </a:t>
            </a: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/>
              <a:t>rest</a:t>
            </a: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DFA6D57C-C086-4E00-A522-F224D5FAEA14}"/>
              </a:ext>
            </a:extLst>
          </p:cNvPr>
          <p:cNvSpPr txBox="1">
            <a:spLocks/>
          </p:cNvSpPr>
          <p:nvPr/>
        </p:nvSpPr>
        <p:spPr>
          <a:xfrm>
            <a:off x="3861436" y="130393"/>
            <a:ext cx="1269707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3. service error</a:t>
            </a:r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2641722A-6459-4257-8403-1BCF92D8C9A5}"/>
              </a:ext>
            </a:extLst>
          </p:cNvPr>
          <p:cNvSpPr txBox="1">
            <a:spLocks/>
          </p:cNvSpPr>
          <p:nvPr/>
        </p:nvSpPr>
        <p:spPr>
          <a:xfrm>
            <a:off x="5189927" y="130393"/>
            <a:ext cx="760849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3.1 how</a:t>
            </a:r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42D182DE-8BF7-4359-8B74-1155581366DD}"/>
              </a:ext>
            </a:extLst>
          </p:cNvPr>
          <p:cNvSpPr txBox="1">
            <a:spLocks/>
          </p:cNvSpPr>
          <p:nvPr/>
        </p:nvSpPr>
        <p:spPr>
          <a:xfrm>
            <a:off x="6009560" y="130393"/>
            <a:ext cx="1510478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4. operation result</a:t>
            </a:r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E76586A8-7F26-42DD-ABCF-3EC41B3D5CC7}"/>
              </a:ext>
            </a:extLst>
          </p:cNvPr>
          <p:cNvSpPr txBox="1">
            <a:spLocks/>
          </p:cNvSpPr>
          <p:nvPr/>
        </p:nvSpPr>
        <p:spPr>
          <a:xfrm>
            <a:off x="7578824" y="130393"/>
            <a:ext cx="760849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4.1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0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6CD0AB5-3E82-49B2-8C0A-C4B509050191}"/>
              </a:ext>
            </a:extLst>
          </p:cNvPr>
          <p:cNvSpPr/>
          <p:nvPr/>
        </p:nvSpPr>
        <p:spPr>
          <a:xfrm>
            <a:off x="1100815" y="1797591"/>
            <a:ext cx="251307" cy="45122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09F56-134C-4F79-9EFD-A43B3CF18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" r="68265"/>
          <a:stretch/>
        </p:blipFill>
        <p:spPr>
          <a:xfrm>
            <a:off x="1710552" y="2277733"/>
            <a:ext cx="3138012" cy="39242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0725" y="130393"/>
            <a:ext cx="173226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3. service error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2A0FAEE4-A8A8-490B-A909-BCC0D4D53D6A}"/>
              </a:ext>
            </a:extLst>
          </p:cNvPr>
          <p:cNvSpPr/>
          <p:nvPr/>
        </p:nvSpPr>
        <p:spPr>
          <a:xfrm>
            <a:off x="190444" y="1717683"/>
            <a:ext cx="85914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where</a:t>
            </a:r>
          </a:p>
        </p:txBody>
      </p:sp>
      <p:sp>
        <p:nvSpPr>
          <p:cNvPr id="13" name="CaixaDeTexto 17">
            <a:hlinkClick r:id="rId3" action="ppaction://program"/>
            <a:extLst>
              <a:ext uri="{FF2B5EF4-FFF2-40B4-BE49-F238E27FC236}">
                <a16:creationId xmlns:a16="http://schemas.microsoft.com/office/drawing/2014/main" id="{3D4063D6-8DBD-4A57-B349-AD69A018988E}"/>
              </a:ext>
            </a:extLst>
          </p:cNvPr>
          <p:cNvSpPr txBox="1"/>
          <p:nvPr/>
        </p:nvSpPr>
        <p:spPr>
          <a:xfrm>
            <a:off x="1491138" y="1750516"/>
            <a:ext cx="6714852" cy="276999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u="sng" dirty="0">
                <a:solidFill>
                  <a:srgbClr val="0563C1"/>
                </a:solidFill>
                <a:latin typeface="+mj-lt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D:\PrjNET\Lithium\Core\Hydrogen\Development-v2\Rest\</a:t>
            </a:r>
            <a:r>
              <a:rPr lang="en-US" b="1" u="sng" dirty="0">
                <a:solidFill>
                  <a:srgbClr val="FF0000"/>
                </a:solidFill>
                <a:latin typeface="+mj-lt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ServiceError.cs</a:t>
            </a:r>
            <a:endParaRPr lang="en-US" b="1" u="sng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4" name="Imagem 18">
            <a:hlinkClick r:id="rId3" action="ppaction://program"/>
            <a:extLst>
              <a:ext uri="{FF2B5EF4-FFF2-40B4-BE49-F238E27FC236}">
                <a16:creationId xmlns:a16="http://schemas.microsoft.com/office/drawing/2014/main" id="{C899D1BE-1097-4AD7-9299-7AB8E5C4CE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32" y="1609347"/>
            <a:ext cx="500206" cy="506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E9277E-84B3-4323-A79A-DFC5C51FFA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6938" y="3200368"/>
            <a:ext cx="2333951" cy="2286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B67B2-BBD4-4900-8897-4C18421D36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6938" y="4011078"/>
            <a:ext cx="2591162" cy="2476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CEA2A6-544F-48BF-8519-BCA6F6D779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6938" y="4883332"/>
            <a:ext cx="4248743" cy="2572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BA2400-A4E7-4055-8015-3D4A5FA3030C}"/>
              </a:ext>
            </a:extLst>
          </p:cNvPr>
          <p:cNvSpPr txBox="1"/>
          <p:nvPr/>
        </p:nvSpPr>
        <p:spPr>
          <a:xfrm>
            <a:off x="843912" y="656061"/>
            <a:ext cx="58015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every API resource should return Service Error as a result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all REST errors must be normalized</a:t>
            </a:r>
          </a:p>
        </p:txBody>
      </p:sp>
      <p:sp>
        <p:nvSpPr>
          <p:cNvPr id="26" name="Arrow: Right 5">
            <a:extLst>
              <a:ext uri="{FF2B5EF4-FFF2-40B4-BE49-F238E27FC236}">
                <a16:creationId xmlns:a16="http://schemas.microsoft.com/office/drawing/2014/main" id="{6820F99A-685F-4BB2-BC94-4208014C16AF}"/>
              </a:ext>
            </a:extLst>
          </p:cNvPr>
          <p:cNvSpPr/>
          <p:nvPr/>
        </p:nvSpPr>
        <p:spPr>
          <a:xfrm>
            <a:off x="185795" y="840726"/>
            <a:ext cx="73686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what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4114284F-C1BB-4FA2-8A1D-4FF001A0CDBA}"/>
              </a:ext>
            </a:extLst>
          </p:cNvPr>
          <p:cNvSpPr txBox="1">
            <a:spLocks/>
          </p:cNvSpPr>
          <p:nvPr/>
        </p:nvSpPr>
        <p:spPr>
          <a:xfrm>
            <a:off x="2366557" y="130393"/>
            <a:ext cx="1050672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2.1 synopsis</a:t>
            </a:r>
            <a:endParaRPr lang="en-US" dirty="0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D87BAC68-D732-4382-9A60-CBBF2277CD65}"/>
              </a:ext>
            </a:extLst>
          </p:cNvPr>
          <p:cNvSpPr txBox="1">
            <a:spLocks/>
          </p:cNvSpPr>
          <p:nvPr/>
        </p:nvSpPr>
        <p:spPr>
          <a:xfrm>
            <a:off x="959101" y="130393"/>
            <a:ext cx="1353960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2. best practices</a:t>
            </a:r>
            <a:endParaRPr lang="en-US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44476F58-C8B3-45F9-A9DA-05D53F6A7D1D}"/>
              </a:ext>
            </a:extLst>
          </p:cNvPr>
          <p:cNvSpPr txBox="1">
            <a:spLocks/>
          </p:cNvSpPr>
          <p:nvPr/>
        </p:nvSpPr>
        <p:spPr>
          <a:xfrm>
            <a:off x="79738" y="130393"/>
            <a:ext cx="825867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1. </a:t>
            </a: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/>
              <a:t>rest</a:t>
            </a:r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5A1A2BBD-BAD1-4312-A796-ECDD9D1A3B5D}"/>
              </a:ext>
            </a:extLst>
          </p:cNvPr>
          <p:cNvSpPr txBox="1">
            <a:spLocks/>
          </p:cNvSpPr>
          <p:nvPr/>
        </p:nvSpPr>
        <p:spPr>
          <a:xfrm>
            <a:off x="5256490" y="130393"/>
            <a:ext cx="760849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3.1 how</a:t>
            </a:r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3EBE6894-8BF2-4E76-929D-0ECF943E45A9}"/>
              </a:ext>
            </a:extLst>
          </p:cNvPr>
          <p:cNvSpPr txBox="1">
            <a:spLocks/>
          </p:cNvSpPr>
          <p:nvPr/>
        </p:nvSpPr>
        <p:spPr>
          <a:xfrm>
            <a:off x="6070835" y="130393"/>
            <a:ext cx="1510478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4. operation result</a:t>
            </a:r>
            <a:endParaRPr lang="en-US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FD0AD9BA-D6BD-46A7-9C80-C9D73DA3E031}"/>
              </a:ext>
            </a:extLst>
          </p:cNvPr>
          <p:cNvSpPr txBox="1">
            <a:spLocks/>
          </p:cNvSpPr>
          <p:nvPr/>
        </p:nvSpPr>
        <p:spPr>
          <a:xfrm>
            <a:off x="7634810" y="130393"/>
            <a:ext cx="760849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4.1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87E7545-8D2F-4058-89C0-9D4E4FE938DB}"/>
              </a:ext>
            </a:extLst>
          </p:cNvPr>
          <p:cNvSpPr/>
          <p:nvPr/>
        </p:nvSpPr>
        <p:spPr>
          <a:xfrm>
            <a:off x="1034416" y="3473393"/>
            <a:ext cx="251307" cy="21050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6CD0AB5-3E82-49B2-8C0A-C4B509050191}"/>
              </a:ext>
            </a:extLst>
          </p:cNvPr>
          <p:cNvSpPr/>
          <p:nvPr/>
        </p:nvSpPr>
        <p:spPr>
          <a:xfrm>
            <a:off x="1054134" y="822414"/>
            <a:ext cx="251307" cy="14377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3928" y="130393"/>
            <a:ext cx="100893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3.1 how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CaixaDeTexto 17">
            <a:hlinkClick r:id="rId2" action="ppaction://program"/>
            <a:extLst>
              <a:ext uri="{FF2B5EF4-FFF2-40B4-BE49-F238E27FC236}">
                <a16:creationId xmlns:a16="http://schemas.microsoft.com/office/drawing/2014/main" id="{63C2E5D1-9BE6-4347-9327-26B45B94D82E}"/>
              </a:ext>
            </a:extLst>
          </p:cNvPr>
          <p:cNvSpPr txBox="1"/>
          <p:nvPr/>
        </p:nvSpPr>
        <p:spPr>
          <a:xfrm>
            <a:off x="1535290" y="829525"/>
            <a:ext cx="7651903" cy="215444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sz="1400" u="sng" dirty="0">
                <a:solidFill>
                  <a:srgbClr val="0563C1"/>
                </a:solidFill>
                <a:latin typeface="+mj-lt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D:\PrjNET\Lithium\Core\Hydrogen\Development-v2\AspNetCore\Mvc\Validation\</a:t>
            </a:r>
            <a:r>
              <a:rPr lang="en-US" sz="1400" b="1" u="sng" dirty="0">
                <a:solidFill>
                  <a:srgbClr val="FF0000"/>
                </a:solidFill>
                <a:latin typeface="+mj-lt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ApiControllerValidator.cs</a:t>
            </a:r>
            <a:endParaRPr lang="en-US" sz="1400" b="1" u="sng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4" name="Imagem 18">
            <a:hlinkClick r:id="rId2" action="ppaction://program"/>
            <a:extLst>
              <a:ext uri="{FF2B5EF4-FFF2-40B4-BE49-F238E27FC236}">
                <a16:creationId xmlns:a16="http://schemas.microsoft.com/office/drawing/2014/main" id="{82E9C271-82C4-441D-A18F-F557D1CED0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51" y="668362"/>
            <a:ext cx="500206" cy="506992"/>
          </a:xfrm>
          <a:prstGeom prst="rect">
            <a:avLst/>
          </a:prstGeom>
        </p:spPr>
      </p:pic>
      <p:sp>
        <p:nvSpPr>
          <p:cNvPr id="33" name="Arrow: Right 5">
            <a:extLst>
              <a:ext uri="{FF2B5EF4-FFF2-40B4-BE49-F238E27FC236}">
                <a16:creationId xmlns:a16="http://schemas.microsoft.com/office/drawing/2014/main" id="{42AE2BCA-6A3D-4DF4-A09E-72C8E83825BA}"/>
              </a:ext>
            </a:extLst>
          </p:cNvPr>
          <p:cNvSpPr/>
          <p:nvPr/>
        </p:nvSpPr>
        <p:spPr>
          <a:xfrm>
            <a:off x="168862" y="822414"/>
            <a:ext cx="85465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create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00F944D-A4E7-4A6E-88DB-F7EF19968E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97" t="70483" r="19893" b="18099"/>
          <a:stretch/>
        </p:blipFill>
        <p:spPr>
          <a:xfrm>
            <a:off x="1695473" y="1464023"/>
            <a:ext cx="9145399" cy="63314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5" name="CaixaDeTexto 17">
            <a:hlinkClick r:id="rId2" action="ppaction://program"/>
            <a:extLst>
              <a:ext uri="{FF2B5EF4-FFF2-40B4-BE49-F238E27FC236}">
                <a16:creationId xmlns:a16="http://schemas.microsoft.com/office/drawing/2014/main" id="{9A94A5A0-A6C8-4494-8C90-7B8C5EEBB93C}"/>
              </a:ext>
            </a:extLst>
          </p:cNvPr>
          <p:cNvSpPr txBox="1"/>
          <p:nvPr/>
        </p:nvSpPr>
        <p:spPr>
          <a:xfrm>
            <a:off x="1502647" y="3430746"/>
            <a:ext cx="6268511" cy="246221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sz="1600" u="sng" dirty="0">
                <a:solidFill>
                  <a:srgbClr val="0563C1"/>
                </a:solidFill>
                <a:latin typeface="+mj-lt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D:\induction\induction\WebApi\CustomCode\Controllers\</a:t>
            </a:r>
            <a:r>
              <a:rPr lang="en-US" sz="1600" b="1" u="sng" dirty="0">
                <a:solidFill>
                  <a:srgbClr val="FF0000"/>
                </a:solidFill>
                <a:latin typeface="+mj-lt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ClientController.cs</a:t>
            </a:r>
            <a:endParaRPr lang="en-US" sz="1600" b="1" u="sng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6" name="Imagem 18">
            <a:hlinkClick r:id="rId2" action="ppaction://program"/>
            <a:extLst>
              <a:ext uri="{FF2B5EF4-FFF2-40B4-BE49-F238E27FC236}">
                <a16:creationId xmlns:a16="http://schemas.microsoft.com/office/drawing/2014/main" id="{A7A10443-C7EB-41CA-B58B-40542E353B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51" y="3285418"/>
            <a:ext cx="500206" cy="506992"/>
          </a:xfrm>
          <a:prstGeom prst="rect">
            <a:avLst/>
          </a:prstGeom>
        </p:spPr>
      </p:pic>
      <p:sp>
        <p:nvSpPr>
          <p:cNvPr id="38" name="Arrow: Right 5">
            <a:extLst>
              <a:ext uri="{FF2B5EF4-FFF2-40B4-BE49-F238E27FC236}">
                <a16:creationId xmlns:a16="http://schemas.microsoft.com/office/drawing/2014/main" id="{A8422672-939D-45AF-BEBF-530B7E06538E}"/>
              </a:ext>
            </a:extLst>
          </p:cNvPr>
          <p:cNvSpPr/>
          <p:nvPr/>
        </p:nvSpPr>
        <p:spPr>
          <a:xfrm>
            <a:off x="168862" y="3415358"/>
            <a:ext cx="85799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return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46561B-CE3F-4209-8A4D-9449E907245C}"/>
              </a:ext>
            </a:extLst>
          </p:cNvPr>
          <p:cNvGrpSpPr/>
          <p:nvPr/>
        </p:nvGrpSpPr>
        <p:grpSpPr>
          <a:xfrm>
            <a:off x="1695473" y="3950881"/>
            <a:ext cx="9610702" cy="1678393"/>
            <a:chOff x="3698108" y="4699977"/>
            <a:chExt cx="6754168" cy="9335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21D6249-B500-4C79-A847-F2A2CD907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8108" y="4699977"/>
              <a:ext cx="6754168" cy="93358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824FDF-FD35-4651-A9FF-FB53D219BC0D}"/>
                </a:ext>
              </a:extLst>
            </p:cNvPr>
            <p:cNvSpPr/>
            <p:nvPr/>
          </p:nvSpPr>
          <p:spPr>
            <a:xfrm>
              <a:off x="7015213" y="5130637"/>
              <a:ext cx="1699580" cy="3184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id="{FA6B2BFB-2D76-4664-B2A9-62459518FE1E}"/>
              </a:ext>
            </a:extLst>
          </p:cNvPr>
          <p:cNvSpPr txBox="1">
            <a:spLocks/>
          </p:cNvSpPr>
          <p:nvPr/>
        </p:nvSpPr>
        <p:spPr>
          <a:xfrm>
            <a:off x="3470725" y="130393"/>
            <a:ext cx="1269707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3. service error</a:t>
            </a:r>
            <a:endParaRPr lang="en-US" dirty="0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6DCC767B-3601-474F-A669-C4554EA3C74D}"/>
              </a:ext>
            </a:extLst>
          </p:cNvPr>
          <p:cNvSpPr txBox="1">
            <a:spLocks/>
          </p:cNvSpPr>
          <p:nvPr/>
        </p:nvSpPr>
        <p:spPr>
          <a:xfrm>
            <a:off x="2366557" y="130393"/>
            <a:ext cx="1050672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2.1 synopsis</a:t>
            </a:r>
            <a:endParaRPr lang="en-US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0266F6C8-B376-4A09-BB57-1AC651563231}"/>
              </a:ext>
            </a:extLst>
          </p:cNvPr>
          <p:cNvSpPr txBox="1">
            <a:spLocks/>
          </p:cNvSpPr>
          <p:nvPr/>
        </p:nvSpPr>
        <p:spPr>
          <a:xfrm>
            <a:off x="959101" y="130393"/>
            <a:ext cx="1353960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2. best practices</a:t>
            </a:r>
            <a:endParaRPr lang="en-US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9683AF2-8C9D-4633-A709-B117DAE7B2F5}"/>
              </a:ext>
            </a:extLst>
          </p:cNvPr>
          <p:cNvSpPr txBox="1">
            <a:spLocks/>
          </p:cNvSpPr>
          <p:nvPr/>
        </p:nvSpPr>
        <p:spPr>
          <a:xfrm>
            <a:off x="79738" y="130393"/>
            <a:ext cx="825867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1. </a:t>
            </a: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/>
              <a:t>rest</a:t>
            </a:r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6B9FB194-00DF-47B8-83A9-4D6F8EA9F6D5}"/>
              </a:ext>
            </a:extLst>
          </p:cNvPr>
          <p:cNvSpPr txBox="1">
            <a:spLocks/>
          </p:cNvSpPr>
          <p:nvPr/>
        </p:nvSpPr>
        <p:spPr>
          <a:xfrm>
            <a:off x="5856355" y="130393"/>
            <a:ext cx="1510478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4. operation result</a:t>
            </a:r>
            <a:endParaRPr lang="en-US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A8192D76-85B0-4C05-A053-9E5299847C99}"/>
              </a:ext>
            </a:extLst>
          </p:cNvPr>
          <p:cNvSpPr txBox="1">
            <a:spLocks/>
          </p:cNvSpPr>
          <p:nvPr/>
        </p:nvSpPr>
        <p:spPr>
          <a:xfrm>
            <a:off x="7420330" y="130393"/>
            <a:ext cx="760849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4.1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7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D92CCAE-7479-47D6-8CB7-328DEDF27736}"/>
              </a:ext>
            </a:extLst>
          </p:cNvPr>
          <p:cNvSpPr/>
          <p:nvPr/>
        </p:nvSpPr>
        <p:spPr>
          <a:xfrm>
            <a:off x="1020002" y="5419302"/>
            <a:ext cx="251307" cy="9820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6D4BF86-77B1-445B-8B8F-88740EF72C4C}"/>
              </a:ext>
            </a:extLst>
          </p:cNvPr>
          <p:cNvSpPr/>
          <p:nvPr/>
        </p:nvSpPr>
        <p:spPr>
          <a:xfrm>
            <a:off x="768695" y="738882"/>
            <a:ext cx="251307" cy="41020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4508" y="130393"/>
            <a:ext cx="207774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4. operation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2A0FAEE4-A8A8-490B-A909-BCC0D4D53D6A}"/>
              </a:ext>
            </a:extLst>
          </p:cNvPr>
          <p:cNvSpPr/>
          <p:nvPr/>
        </p:nvSpPr>
        <p:spPr>
          <a:xfrm>
            <a:off x="101921" y="5362554"/>
            <a:ext cx="85914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where</a:t>
            </a:r>
          </a:p>
        </p:txBody>
      </p:sp>
      <p:sp>
        <p:nvSpPr>
          <p:cNvPr id="13" name="CaixaDeTexto 17">
            <a:hlinkClick r:id="rId2" action="ppaction://program"/>
            <a:extLst>
              <a:ext uri="{FF2B5EF4-FFF2-40B4-BE49-F238E27FC236}">
                <a16:creationId xmlns:a16="http://schemas.microsoft.com/office/drawing/2014/main" id="{3D4063D6-8DBD-4A57-B349-AD69A018988E}"/>
              </a:ext>
            </a:extLst>
          </p:cNvPr>
          <p:cNvSpPr txBox="1"/>
          <p:nvPr/>
        </p:nvSpPr>
        <p:spPr>
          <a:xfrm>
            <a:off x="1359336" y="5840448"/>
            <a:ext cx="6356868" cy="246221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D:\PrjNET\Lithium\Core\Hydrogen\Development-v2\Core\OperationResult.cs</a:t>
            </a:r>
          </a:p>
        </p:txBody>
      </p:sp>
      <p:pic>
        <p:nvPicPr>
          <p:cNvPr id="14" name="Imagem 18">
            <a:hlinkClick r:id="rId2" action="ppaction://program"/>
            <a:extLst>
              <a:ext uri="{FF2B5EF4-FFF2-40B4-BE49-F238E27FC236}">
                <a16:creationId xmlns:a16="http://schemas.microsoft.com/office/drawing/2014/main" id="{C899D1BE-1097-4AD7-9299-7AB8E5C4CE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30" y="5253918"/>
            <a:ext cx="500206" cy="5069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BBA2400-A4E7-4055-8015-3D4A5FA3030C}"/>
              </a:ext>
            </a:extLst>
          </p:cNvPr>
          <p:cNvSpPr txBox="1"/>
          <p:nvPr/>
        </p:nvSpPr>
        <p:spPr>
          <a:xfrm>
            <a:off x="976847" y="756867"/>
            <a:ext cx="568982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2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every operation with try should return Operation Result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all errors must be normalized</a:t>
            </a:r>
          </a:p>
        </p:txBody>
      </p:sp>
      <p:sp>
        <p:nvSpPr>
          <p:cNvPr id="26" name="Arrow: Right 5">
            <a:extLst>
              <a:ext uri="{FF2B5EF4-FFF2-40B4-BE49-F238E27FC236}">
                <a16:creationId xmlns:a16="http://schemas.microsoft.com/office/drawing/2014/main" id="{6820F99A-685F-4BB2-BC94-4208014C16AF}"/>
              </a:ext>
            </a:extLst>
          </p:cNvPr>
          <p:cNvSpPr/>
          <p:nvPr/>
        </p:nvSpPr>
        <p:spPr>
          <a:xfrm>
            <a:off x="184867" y="680852"/>
            <a:ext cx="73686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what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6A537B2-7A20-4370-AC92-8021E6676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693" y="1709780"/>
            <a:ext cx="2662680" cy="3746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68ECCD3-579A-4CA0-B8E8-6859C3B29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692" y="2400439"/>
            <a:ext cx="2742969" cy="3746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E71E137-3283-4144-B48E-0CFF8C9335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917621"/>
            <a:ext cx="3625963" cy="14449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9" name="CaixaDeTexto 17">
            <a:hlinkClick r:id="rId2" action="ppaction://program"/>
            <a:extLst>
              <a:ext uri="{FF2B5EF4-FFF2-40B4-BE49-F238E27FC236}">
                <a16:creationId xmlns:a16="http://schemas.microsoft.com/office/drawing/2014/main" id="{519A3644-6DD9-4379-822A-B8E53987233E}"/>
              </a:ext>
            </a:extLst>
          </p:cNvPr>
          <p:cNvSpPr txBox="1"/>
          <p:nvPr/>
        </p:nvSpPr>
        <p:spPr>
          <a:xfrm>
            <a:off x="1330246" y="6173886"/>
            <a:ext cx="6629764" cy="246221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D:\PrjNET\Lithium\Core\Hydrogen\Development-v2\Core\OperationResultOfT.cs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CB2DD3A-6BA4-4DA9-8B20-681AE791A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2020" y="3824317"/>
            <a:ext cx="2170928" cy="166869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B01A235-BB92-410C-B8C8-A7DD322620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7484" y="3115505"/>
            <a:ext cx="8957918" cy="2958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A41874A-9AF7-469A-AC03-A11BC2CE86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2069" y="1689973"/>
            <a:ext cx="6544885" cy="3962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6" name="Title 1">
            <a:extLst>
              <a:ext uri="{FF2B5EF4-FFF2-40B4-BE49-F238E27FC236}">
                <a16:creationId xmlns:a16="http://schemas.microsoft.com/office/drawing/2014/main" id="{3233BE7E-AB3F-4FAD-8B8E-22B7CA6C4ABB}"/>
              </a:ext>
            </a:extLst>
          </p:cNvPr>
          <p:cNvSpPr txBox="1">
            <a:spLocks/>
          </p:cNvSpPr>
          <p:nvPr/>
        </p:nvSpPr>
        <p:spPr>
          <a:xfrm>
            <a:off x="4806916" y="130393"/>
            <a:ext cx="760849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3.1 how</a:t>
            </a:r>
            <a:endParaRPr lang="en-US" dirty="0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725ACC3D-1D07-4F84-817E-3EED2527DB46}"/>
              </a:ext>
            </a:extLst>
          </p:cNvPr>
          <p:cNvSpPr txBox="1">
            <a:spLocks/>
          </p:cNvSpPr>
          <p:nvPr/>
        </p:nvSpPr>
        <p:spPr>
          <a:xfrm>
            <a:off x="3480466" y="130393"/>
            <a:ext cx="1269707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3. service error</a:t>
            </a:r>
            <a:endParaRPr lang="en-US" dirty="0"/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97B8B78B-94E6-4A11-8B24-2067077A21D5}"/>
              </a:ext>
            </a:extLst>
          </p:cNvPr>
          <p:cNvSpPr txBox="1">
            <a:spLocks/>
          </p:cNvSpPr>
          <p:nvPr/>
        </p:nvSpPr>
        <p:spPr>
          <a:xfrm>
            <a:off x="2373051" y="130393"/>
            <a:ext cx="1050672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2.1 synopsis</a:t>
            </a:r>
            <a:endParaRPr lang="en-US" dirty="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3DBC796C-30B1-4B7A-AC8E-810BFDDF476E}"/>
              </a:ext>
            </a:extLst>
          </p:cNvPr>
          <p:cNvSpPr txBox="1">
            <a:spLocks/>
          </p:cNvSpPr>
          <p:nvPr/>
        </p:nvSpPr>
        <p:spPr>
          <a:xfrm>
            <a:off x="962348" y="130393"/>
            <a:ext cx="1353960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2. best practices</a:t>
            </a:r>
            <a:endParaRPr lang="en-US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2989628E-AD34-4257-91C5-91A384C7067C}"/>
              </a:ext>
            </a:extLst>
          </p:cNvPr>
          <p:cNvSpPr txBox="1">
            <a:spLocks/>
          </p:cNvSpPr>
          <p:nvPr/>
        </p:nvSpPr>
        <p:spPr>
          <a:xfrm>
            <a:off x="79738" y="130393"/>
            <a:ext cx="825867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1. </a:t>
            </a: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/>
              <a:t>rest</a:t>
            </a:r>
            <a:endParaRPr lang="en-US" dirty="0"/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CC02CBC3-BD2C-49E2-AC8A-EA735A18D0A7}"/>
              </a:ext>
            </a:extLst>
          </p:cNvPr>
          <p:cNvSpPr txBox="1">
            <a:spLocks/>
          </p:cNvSpPr>
          <p:nvPr/>
        </p:nvSpPr>
        <p:spPr>
          <a:xfrm>
            <a:off x="7758999" y="130393"/>
            <a:ext cx="760849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4.1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9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9E061D8B-273D-4737-AB47-F5078498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01" y="5373256"/>
            <a:ext cx="8211007" cy="12104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D824F0-11AD-45B4-977D-B78915139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69" y="2668195"/>
            <a:ext cx="6382641" cy="3715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6ABE7C-F554-4B59-BAF9-BA5FFE382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972" y="1378117"/>
            <a:ext cx="9556465" cy="8080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01D1E4-AD40-46AF-BEBD-6A12079CA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064" y="3994096"/>
            <a:ext cx="9328344" cy="9356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4" name="Seta para a Direita 19">
            <a:extLst>
              <a:ext uri="{FF2B5EF4-FFF2-40B4-BE49-F238E27FC236}">
                <a16:creationId xmlns:a16="http://schemas.microsoft.com/office/drawing/2014/main" id="{43E15E79-C372-44AE-84C3-77CB88745844}"/>
              </a:ext>
            </a:extLst>
          </p:cNvPr>
          <p:cNvSpPr/>
          <p:nvPr/>
        </p:nvSpPr>
        <p:spPr>
          <a:xfrm flipH="1">
            <a:off x="9634826" y="4100911"/>
            <a:ext cx="1830889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4400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CreateCoreAsync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7758" y="130393"/>
            <a:ext cx="100893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4.1 how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CaixaDeTexto 17">
            <a:hlinkClick r:id="rId6" action="ppaction://program"/>
            <a:extLst>
              <a:ext uri="{FF2B5EF4-FFF2-40B4-BE49-F238E27FC236}">
                <a16:creationId xmlns:a16="http://schemas.microsoft.com/office/drawing/2014/main" id="{63C2E5D1-9BE6-4347-9327-26B45B94D82E}"/>
              </a:ext>
            </a:extLst>
          </p:cNvPr>
          <p:cNvSpPr txBox="1"/>
          <p:nvPr/>
        </p:nvSpPr>
        <p:spPr>
          <a:xfrm>
            <a:off x="711223" y="817950"/>
            <a:ext cx="6202275" cy="246221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sz="1600" u="sng" dirty="0">
                <a:solidFill>
                  <a:srgbClr val="0563C1"/>
                </a:solidFill>
                <a:latin typeface="+mj-lt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D:\Induction\Induction\WebApi\CustomCode\Managers\</a:t>
            </a:r>
            <a:r>
              <a:rPr lang="en-US" sz="1600" b="1" u="sng" dirty="0">
                <a:solidFill>
                  <a:srgbClr val="FF0000"/>
                </a:solidFill>
                <a:latin typeface="+mj-lt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ClientsManager.cs</a:t>
            </a:r>
            <a:endParaRPr lang="en-US" sz="1600" b="1" u="sng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24" name="Imagem 18">
            <a:hlinkClick r:id="rId6" action="ppaction://program"/>
            <a:extLst>
              <a:ext uri="{FF2B5EF4-FFF2-40B4-BE49-F238E27FC236}">
                <a16:creationId xmlns:a16="http://schemas.microsoft.com/office/drawing/2014/main" id="{82E9C271-82C4-441D-A18F-F557D1CED05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4" y="650014"/>
            <a:ext cx="500206" cy="506992"/>
          </a:xfrm>
          <a:prstGeom prst="rect">
            <a:avLst/>
          </a:prstGeom>
        </p:spPr>
      </p:pic>
      <p:sp>
        <p:nvSpPr>
          <p:cNvPr id="29" name="Arrow: Right 5">
            <a:extLst>
              <a:ext uri="{FF2B5EF4-FFF2-40B4-BE49-F238E27FC236}">
                <a16:creationId xmlns:a16="http://schemas.microsoft.com/office/drawing/2014/main" id="{1CD6C7D7-D334-43C7-B39E-81A3ECF20F6E}"/>
              </a:ext>
            </a:extLst>
          </p:cNvPr>
          <p:cNvSpPr/>
          <p:nvPr/>
        </p:nvSpPr>
        <p:spPr>
          <a:xfrm>
            <a:off x="211524" y="1378117"/>
            <a:ext cx="97154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success</a:t>
            </a: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72D71694-479F-4BC2-A932-A19B1E17EC25}"/>
              </a:ext>
            </a:extLst>
          </p:cNvPr>
          <p:cNvSpPr/>
          <p:nvPr/>
        </p:nvSpPr>
        <p:spPr>
          <a:xfrm>
            <a:off x="229782" y="2715460"/>
            <a:ext cx="85888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failure</a:t>
            </a:r>
          </a:p>
        </p:txBody>
      </p:sp>
      <p:sp>
        <p:nvSpPr>
          <p:cNvPr id="34" name="CaixaDeTexto 17">
            <a:hlinkClick r:id="rId6" action="ppaction://program"/>
            <a:extLst>
              <a:ext uri="{FF2B5EF4-FFF2-40B4-BE49-F238E27FC236}">
                <a16:creationId xmlns:a16="http://schemas.microsoft.com/office/drawing/2014/main" id="{BE3598E2-162D-4D64-8ED8-BE25690E3AAB}"/>
              </a:ext>
            </a:extLst>
          </p:cNvPr>
          <p:cNvSpPr txBox="1"/>
          <p:nvPr/>
        </p:nvSpPr>
        <p:spPr>
          <a:xfrm>
            <a:off x="796154" y="3488935"/>
            <a:ext cx="6268511" cy="246221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sz="1600" u="sng" dirty="0">
                <a:solidFill>
                  <a:srgbClr val="0563C1"/>
                </a:solidFill>
                <a:latin typeface="+mj-lt"/>
                <a:hlinkClick r:id="rId9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d:\induction\induction\WebApi\CustomCode\Controllers\</a:t>
            </a:r>
            <a:r>
              <a:rPr lang="en-US" sz="1600" b="1" u="sng" dirty="0">
                <a:solidFill>
                  <a:srgbClr val="FF0000"/>
                </a:solidFill>
                <a:latin typeface="+mj-lt"/>
                <a:hlinkClick r:id="rId9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ClientController.cs</a:t>
            </a:r>
            <a:endParaRPr lang="en-US" sz="1600" b="1" u="sng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5" name="Imagem 18">
            <a:hlinkClick r:id="rId6" action="ppaction://program"/>
            <a:extLst>
              <a:ext uri="{FF2B5EF4-FFF2-40B4-BE49-F238E27FC236}">
                <a16:creationId xmlns:a16="http://schemas.microsoft.com/office/drawing/2014/main" id="{F08F453F-1149-4D8C-9DD4-4C1918461F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3" y="3358550"/>
            <a:ext cx="500206" cy="506992"/>
          </a:xfrm>
          <a:prstGeom prst="rect">
            <a:avLst/>
          </a:prstGeom>
        </p:spPr>
      </p:pic>
      <p:sp>
        <p:nvSpPr>
          <p:cNvPr id="36" name="Arrow: Right 5">
            <a:extLst>
              <a:ext uri="{FF2B5EF4-FFF2-40B4-BE49-F238E27FC236}">
                <a16:creationId xmlns:a16="http://schemas.microsoft.com/office/drawing/2014/main" id="{BC1622E5-AABA-407B-9DE1-5919ACD7B017}"/>
              </a:ext>
            </a:extLst>
          </p:cNvPr>
          <p:cNvSpPr/>
          <p:nvPr/>
        </p:nvSpPr>
        <p:spPr>
          <a:xfrm>
            <a:off x="229782" y="4234035"/>
            <a:ext cx="97154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success</a:t>
            </a:r>
          </a:p>
        </p:txBody>
      </p:sp>
      <p:sp>
        <p:nvSpPr>
          <p:cNvPr id="31" name="Seta para a Direita 19">
            <a:extLst>
              <a:ext uri="{FF2B5EF4-FFF2-40B4-BE49-F238E27FC236}">
                <a16:creationId xmlns:a16="http://schemas.microsoft.com/office/drawing/2014/main" id="{418DCB2D-DD5C-4D3F-B9C9-54CA338D8E4D}"/>
              </a:ext>
            </a:extLst>
          </p:cNvPr>
          <p:cNvSpPr/>
          <p:nvPr/>
        </p:nvSpPr>
        <p:spPr>
          <a:xfrm flipH="1">
            <a:off x="10145159" y="1820642"/>
            <a:ext cx="1320556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4400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InsertAsync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E1B718-45B2-4A16-ACA4-1723713A0C8A}"/>
              </a:ext>
            </a:extLst>
          </p:cNvPr>
          <p:cNvSpPr/>
          <p:nvPr/>
        </p:nvSpPr>
        <p:spPr>
          <a:xfrm>
            <a:off x="2592233" y="1688459"/>
            <a:ext cx="5654614" cy="4976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Seta para a Direita 19">
            <a:extLst>
              <a:ext uri="{FF2B5EF4-FFF2-40B4-BE49-F238E27FC236}">
                <a16:creationId xmlns:a16="http://schemas.microsoft.com/office/drawing/2014/main" id="{D11CEB09-AE51-4BF0-8228-86699CE11814}"/>
              </a:ext>
            </a:extLst>
          </p:cNvPr>
          <p:cNvSpPr/>
          <p:nvPr/>
        </p:nvSpPr>
        <p:spPr>
          <a:xfrm flipH="1">
            <a:off x="7471310" y="2668417"/>
            <a:ext cx="1393076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44000" bIns="0" rtlCol="0" anchor="ctr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CreateAsync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211837-72FE-4991-9391-AC61BA55A357}"/>
              </a:ext>
            </a:extLst>
          </p:cNvPr>
          <p:cNvSpPr/>
          <p:nvPr/>
        </p:nvSpPr>
        <p:spPr>
          <a:xfrm>
            <a:off x="1690362" y="2697343"/>
            <a:ext cx="5780947" cy="2951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05E74A-51E8-4F40-B470-0CA4879EF56C}"/>
              </a:ext>
            </a:extLst>
          </p:cNvPr>
          <p:cNvSpPr/>
          <p:nvPr/>
        </p:nvSpPr>
        <p:spPr>
          <a:xfrm>
            <a:off x="1465385" y="4470425"/>
            <a:ext cx="8971023" cy="2191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9" name="Arrow: Right 5">
            <a:extLst>
              <a:ext uri="{FF2B5EF4-FFF2-40B4-BE49-F238E27FC236}">
                <a16:creationId xmlns:a16="http://schemas.microsoft.com/office/drawing/2014/main" id="{85D9DB9C-8CCA-4BDC-B91E-48766AEB138A}"/>
              </a:ext>
            </a:extLst>
          </p:cNvPr>
          <p:cNvSpPr/>
          <p:nvPr/>
        </p:nvSpPr>
        <p:spPr>
          <a:xfrm>
            <a:off x="179614" y="5582486"/>
            <a:ext cx="85888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failure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597D5B-A76D-4653-B9D4-0CB499DB86DA}"/>
              </a:ext>
            </a:extLst>
          </p:cNvPr>
          <p:cNvSpPr/>
          <p:nvPr/>
        </p:nvSpPr>
        <p:spPr>
          <a:xfrm>
            <a:off x="2184613" y="5412908"/>
            <a:ext cx="6900771" cy="3621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B04FCE2-A351-47FF-8018-D89A252FDE51}"/>
              </a:ext>
            </a:extLst>
          </p:cNvPr>
          <p:cNvSpPr/>
          <p:nvPr/>
        </p:nvSpPr>
        <p:spPr>
          <a:xfrm>
            <a:off x="2856488" y="5978474"/>
            <a:ext cx="5830312" cy="3621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083553CB-F424-4011-8612-1EBC64F4650F}"/>
              </a:ext>
            </a:extLst>
          </p:cNvPr>
          <p:cNvSpPr txBox="1">
            <a:spLocks/>
          </p:cNvSpPr>
          <p:nvPr/>
        </p:nvSpPr>
        <p:spPr>
          <a:xfrm>
            <a:off x="5637868" y="130393"/>
            <a:ext cx="1510478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4. operation result</a:t>
            </a:r>
            <a:endParaRPr lang="en-US" dirty="0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7F9AEF61-57D7-4821-BC2D-AA3B4C2B398A}"/>
              </a:ext>
            </a:extLst>
          </p:cNvPr>
          <p:cNvSpPr txBox="1">
            <a:spLocks/>
          </p:cNvSpPr>
          <p:nvPr/>
        </p:nvSpPr>
        <p:spPr>
          <a:xfrm>
            <a:off x="4817604" y="130393"/>
            <a:ext cx="760849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3.1 how</a:t>
            </a:r>
            <a:endParaRPr lang="en-US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FC11CD53-F662-4A74-AD81-815D2E46E30B}"/>
              </a:ext>
            </a:extLst>
          </p:cNvPr>
          <p:cNvSpPr txBox="1">
            <a:spLocks/>
          </p:cNvSpPr>
          <p:nvPr/>
        </p:nvSpPr>
        <p:spPr>
          <a:xfrm>
            <a:off x="3488482" y="130393"/>
            <a:ext cx="1269707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3. service error</a:t>
            </a:r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16E4D076-1CCA-497A-90BA-5FB806D562EB}"/>
              </a:ext>
            </a:extLst>
          </p:cNvPr>
          <p:cNvSpPr txBox="1">
            <a:spLocks/>
          </p:cNvSpPr>
          <p:nvPr/>
        </p:nvSpPr>
        <p:spPr>
          <a:xfrm>
            <a:off x="2378395" y="130393"/>
            <a:ext cx="1050672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2.1 synopsis</a:t>
            </a:r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287FC6F9-2703-4C2E-97A6-EE4CE144C1C9}"/>
              </a:ext>
            </a:extLst>
          </p:cNvPr>
          <p:cNvSpPr txBox="1">
            <a:spLocks/>
          </p:cNvSpPr>
          <p:nvPr/>
        </p:nvSpPr>
        <p:spPr>
          <a:xfrm>
            <a:off x="965020" y="130393"/>
            <a:ext cx="1353960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2. best practices</a:t>
            </a:r>
            <a:endParaRPr lang="en-US" dirty="0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4B526306-2BD3-46E5-87D1-A23F40A6B6BB}"/>
              </a:ext>
            </a:extLst>
          </p:cNvPr>
          <p:cNvSpPr txBox="1">
            <a:spLocks/>
          </p:cNvSpPr>
          <p:nvPr/>
        </p:nvSpPr>
        <p:spPr>
          <a:xfrm>
            <a:off x="79738" y="130393"/>
            <a:ext cx="825867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1. </a:t>
            </a: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/>
              <a:t>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3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45" y="152089"/>
            <a:ext cx="135216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Z. 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5527F9-4C71-4FD1-97FE-603A67D18C65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15583092-ACAE-4A9B-A248-CB9F0C2D4189}"/>
              </a:ext>
            </a:extLst>
          </p:cNvPr>
          <p:cNvSpPr/>
          <p:nvPr/>
        </p:nvSpPr>
        <p:spPr>
          <a:xfrm>
            <a:off x="519361" y="748131"/>
            <a:ext cx="131183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01DAE-6C2F-45A6-8E2F-137AD4E3C30A}"/>
              </a:ext>
            </a:extLst>
          </p:cNvPr>
          <p:cNvSpPr txBox="1"/>
          <p:nvPr/>
        </p:nvSpPr>
        <p:spPr>
          <a:xfrm>
            <a:off x="566059" y="1483022"/>
            <a:ext cx="309501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latin typeface="+mj-lt"/>
              </a:rPr>
              <a:t>joão</a:t>
            </a:r>
            <a:r>
              <a:rPr lang="en-US" sz="1400" dirty="0">
                <a:latin typeface="+mj-lt"/>
              </a:rPr>
              <a:t> silva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The guy that gave me the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03D45-1200-4AD5-A02E-64701E2A43EF}"/>
              </a:ext>
            </a:extLst>
          </p:cNvPr>
          <p:cNvSpPr/>
          <p:nvPr/>
        </p:nvSpPr>
        <p:spPr>
          <a:xfrm>
            <a:off x="614499" y="3497221"/>
            <a:ext cx="2959126" cy="8157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1">
            <a:hlinkClick r:id="" action="ppaction://noaction"/>
            <a:extLst>
              <a:ext uri="{FF2B5EF4-FFF2-40B4-BE49-F238E27FC236}">
                <a16:creationId xmlns:a16="http://schemas.microsoft.com/office/drawing/2014/main" id="{E7708ED6-860E-480C-A95D-368672549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1" y="4835194"/>
            <a:ext cx="480503" cy="479695"/>
          </a:xfrm>
          <a:prstGeom prst="rect">
            <a:avLst/>
          </a:prstGeom>
        </p:spPr>
      </p:pic>
      <p:sp>
        <p:nvSpPr>
          <p:cNvPr id="8" name="CaixaDeTexto 17">
            <a:hlinkClick r:id="rId3" action="ppaction://program"/>
            <a:extLst>
              <a:ext uri="{FF2B5EF4-FFF2-40B4-BE49-F238E27FC236}">
                <a16:creationId xmlns:a16="http://schemas.microsoft.com/office/drawing/2014/main" id="{5B19E4C7-9080-4AF1-A95E-7C0C29ED4254}"/>
              </a:ext>
            </a:extLst>
          </p:cNvPr>
          <p:cNvSpPr txBox="1"/>
          <p:nvPr/>
        </p:nvSpPr>
        <p:spPr>
          <a:xfrm>
            <a:off x="2358327" y="4904019"/>
            <a:ext cx="3403368" cy="276999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d:\research\A2_se\A2_architecthure</a:t>
            </a:r>
          </a:p>
        </p:txBody>
      </p:sp>
      <p:pic>
        <p:nvPicPr>
          <p:cNvPr id="9" name="Imagem 18">
            <a:hlinkClick r:id="rId3" action="ppaction://program"/>
            <a:extLst>
              <a:ext uri="{FF2B5EF4-FFF2-40B4-BE49-F238E27FC236}">
                <a16:creationId xmlns:a16="http://schemas.microsoft.com/office/drawing/2014/main" id="{67F63697-B63A-4E62-8BC8-55C8310A36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97" y="4789023"/>
            <a:ext cx="500206" cy="506992"/>
          </a:xfrm>
          <a:prstGeom prst="rect">
            <a:avLst/>
          </a:prstGeom>
        </p:spPr>
      </p:pic>
      <p:pic>
        <p:nvPicPr>
          <p:cNvPr id="12" name="Imagem 11">
            <a:hlinkClick r:id="rId5" action="ppaction://program"/>
            <a:extLst>
              <a:ext uri="{FF2B5EF4-FFF2-40B4-BE49-F238E27FC236}">
                <a16:creationId xmlns:a16="http://schemas.microsoft.com/office/drawing/2014/main" id="{A4B78070-9A30-4A58-BB53-336817DB7E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67" y="4745930"/>
            <a:ext cx="568959" cy="568959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o Explicativo 1 23">
            <a:extLst>
              <a:ext uri="{FF2B5EF4-FFF2-40B4-BE49-F238E27FC236}">
                <a16:creationId xmlns:a16="http://schemas.microsoft.com/office/drawing/2014/main" id="{6B35C30D-5346-4430-84B3-6495F30F26A7}"/>
              </a:ext>
            </a:extLst>
          </p:cNvPr>
          <p:cNvSpPr/>
          <p:nvPr/>
        </p:nvSpPr>
        <p:spPr>
          <a:xfrm flipH="1">
            <a:off x="614498" y="2806782"/>
            <a:ext cx="1379095" cy="553998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just"/>
            <a:r>
              <a:rPr lang="en-US" sz="1200" dirty="0"/>
              <a:t>every key-frame</a:t>
            </a:r>
          </a:p>
          <a:p>
            <a:pPr algn="just"/>
            <a:r>
              <a:rPr lang="en-US" sz="1200" dirty="0"/>
              <a:t>defines the operation </a:t>
            </a:r>
          </a:p>
          <a:p>
            <a:pPr algn="just"/>
            <a:r>
              <a:rPr lang="en-US" sz="1200" dirty="0"/>
              <a:t>being executed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CF8EB1-B785-48E0-B81C-8246A015D631}"/>
              </a:ext>
            </a:extLst>
          </p:cNvPr>
          <p:cNvSpPr/>
          <p:nvPr/>
        </p:nvSpPr>
        <p:spPr>
          <a:xfrm>
            <a:off x="4409217" y="382630"/>
            <a:ext cx="251307" cy="30819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exto Explicativo em Elipse 25">
            <a:extLst>
              <a:ext uri="{FF2B5EF4-FFF2-40B4-BE49-F238E27FC236}">
                <a16:creationId xmlns:a16="http://schemas.microsoft.com/office/drawing/2014/main" id="{39DBFCC4-6424-4992-93BE-ECD6C2B47E79}"/>
              </a:ext>
            </a:extLst>
          </p:cNvPr>
          <p:cNvSpPr/>
          <p:nvPr/>
        </p:nvSpPr>
        <p:spPr>
          <a:xfrm>
            <a:off x="4660524" y="445176"/>
            <a:ext cx="2842363" cy="605909"/>
          </a:xfrm>
          <a:prstGeom prst="wedgeEllipseCallout">
            <a:avLst>
              <a:gd name="adj1" fmla="val -52460"/>
              <a:gd name="adj2" fmla="val 4356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PH" sz="1400" dirty="0"/>
              <a:t>not important because of </a:t>
            </a:r>
          </a:p>
          <a:p>
            <a:pPr algn="ctr"/>
            <a:r>
              <a:rPr lang="en-PH" sz="1400" dirty="0"/>
              <a:t>composition over extension</a:t>
            </a:r>
          </a:p>
        </p:txBody>
      </p:sp>
      <p:sp>
        <p:nvSpPr>
          <p:cNvPr id="21" name="Seta para a Direita 19">
            <a:extLst>
              <a:ext uri="{FF2B5EF4-FFF2-40B4-BE49-F238E27FC236}">
                <a16:creationId xmlns:a16="http://schemas.microsoft.com/office/drawing/2014/main" id="{CA55C31D-D5CD-4C6C-89BC-54E7922E5AA3}"/>
              </a:ext>
            </a:extLst>
          </p:cNvPr>
          <p:cNvSpPr/>
          <p:nvPr/>
        </p:nvSpPr>
        <p:spPr>
          <a:xfrm>
            <a:off x="566059" y="2268012"/>
            <a:ext cx="1509133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4400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ExecuteAsync</a:t>
            </a:r>
          </a:p>
        </p:txBody>
      </p:sp>
      <p:sp>
        <p:nvSpPr>
          <p:cNvPr id="10" name="Explosion: 14 Points 9">
            <a:extLst>
              <a:ext uri="{FF2B5EF4-FFF2-40B4-BE49-F238E27FC236}">
                <a16:creationId xmlns:a16="http://schemas.microsoft.com/office/drawing/2014/main" id="{F9550B58-CA76-4B00-A5EE-6082281FB63C}"/>
              </a:ext>
            </a:extLst>
          </p:cNvPr>
          <p:cNvSpPr/>
          <p:nvPr/>
        </p:nvSpPr>
        <p:spPr>
          <a:xfrm>
            <a:off x="1304045" y="5550956"/>
            <a:ext cx="2053147" cy="830104"/>
          </a:xfrm>
          <a:prstGeom prst="irregularSeal2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success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E77315-167A-4DE8-859D-30F48464B061}"/>
              </a:ext>
            </a:extLst>
          </p:cNvPr>
          <p:cNvSpPr/>
          <p:nvPr/>
        </p:nvSpPr>
        <p:spPr>
          <a:xfrm>
            <a:off x="446852" y="5816306"/>
            <a:ext cx="495300" cy="4652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4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B21C9A8-7F02-4CEB-8107-36AD4AC84D32}"/>
              </a:ext>
            </a:extLst>
          </p:cNvPr>
          <p:cNvSpPr txBox="1">
            <a:spLocks/>
          </p:cNvSpPr>
          <p:nvPr/>
        </p:nvSpPr>
        <p:spPr>
          <a:xfrm>
            <a:off x="1617564" y="235189"/>
            <a:ext cx="992003" cy="2862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vert="horz" wrap="none" lIns="91440" tIns="45720" rIns="91440" bIns="45720" rtlCol="0" anchor="t">
            <a:spAutoFit/>
          </a:bodyPr>
          <a:lstStyle>
            <a:defPPr>
              <a:defRPr lang="pt-PT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6. postman</a:t>
            </a:r>
          </a:p>
        </p:txBody>
      </p:sp>
    </p:spTree>
    <p:extLst>
      <p:ext uri="{BB962C8B-B14F-4D97-AF65-F5344CB8AC3E}">
        <p14:creationId xmlns:p14="http://schemas.microsoft.com/office/powerpoint/2010/main" val="257116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10796</TotalTime>
  <Words>565</Words>
  <Application>Microsoft Office PowerPoint</Application>
  <PresentationFormat>Widescreen</PresentationFormat>
  <Paragraphs>131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1. rest</vt:lpstr>
      <vt:lpstr>2. best practices</vt:lpstr>
      <vt:lpstr>2.1 synopsis</vt:lpstr>
      <vt:lpstr>3. service error</vt:lpstr>
      <vt:lpstr>3.1 how</vt:lpstr>
      <vt:lpstr>4. operation result</vt:lpstr>
      <vt:lpstr>4.1 how</vt:lpstr>
      <vt:lpstr>Z.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omnia</dc:title>
  <dc:creator>Evaristo</dc:creator>
  <cp:lastModifiedBy>Evaristo</cp:lastModifiedBy>
  <cp:revision>107</cp:revision>
  <dcterms:created xsi:type="dcterms:W3CDTF">2021-01-30T13:56:46Z</dcterms:created>
  <dcterms:modified xsi:type="dcterms:W3CDTF">2024-10-10T11:49:14Z</dcterms:modified>
</cp:coreProperties>
</file>