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89" r:id="rId3"/>
    <p:sldId id="390" r:id="rId4"/>
    <p:sldId id="391" r:id="rId5"/>
    <p:sldId id="392" r:id="rId6"/>
    <p:sldId id="395" r:id="rId7"/>
    <p:sldId id="396" r:id="rId8"/>
    <p:sldId id="397" r:id="rId9"/>
    <p:sldId id="398" r:id="rId10"/>
    <p:sldId id="399" r:id="rId11"/>
    <p:sldId id="394" r:id="rId12"/>
    <p:sldId id="393" r:id="rId13"/>
    <p:sldId id="3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05/07/2024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architecture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dingexplorations.com/blog/mastering-the-result-pattern-in-software-development#:~:text=At%20its%20core%2C%20the%20Result,in%20a%20%22Result%22%20object.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1.svg"/><Relationship Id="rId1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ry.ai/blog/error-handling-twitter-poll/#:~:text=Python%203.11%3A%20Zero%2DCost%20Exception%20Handli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raygun.com/blog/api-error-reponses-results-pattern/#result" TargetMode="External"/><Relationship Id="rId12" Type="http://schemas.openxmlformats.org/officeDocument/2006/relationships/hyperlink" Target="https://www.google.com/search?q=Result+Pattern+in+Software+Development&amp;oq=Result+Pattern+in+Software+Development&amp;gs_lcrp=EgZjaHJvbWUyBggAEEUYOTIGCAEQRRg8MgYIAhBFGDyoAgCwAgA&amp;sourceid=chrome&amp;ie=UTF-8" TargetMode="External"/><Relationship Id="rId2" Type="http://schemas.openxmlformats.org/officeDocument/2006/relationships/hyperlink" Target="https://refactoring.guru/replace-error-code-with-except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aygun.com/blog/api-error-reponses-results-pattern/#flowcontrol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raygun.com/blog/api-error-reponses-results-pattern/#null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raygun.com/blog/api-error-reponses-results-pattern/" TargetMode="External"/><Relationship Id="rId9" Type="http://schemas.openxmlformats.org/officeDocument/2006/relationships/hyperlink" Target="https://enterprisecraftsmanship.com/posts/exceptions-for-flow-contro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dingexplorations.com/blog/mastering-the-result-pattern-in-software-development#:~:text=At%20its%20core%2C%20the%20Result,in%20a%20%22Result%22%20object.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factoring.guru/replace-error-code-with-exception#:~:text=a%20new%20object.-,Drawbacks,-An%20exception%20handler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dingexplorations.com/blog/mastering-the-result-pattern-in-software-development#:~:text=At%20its%20core%2C%20the%20Result,in%20a%20%22Result%22%20object.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4.7.3/api/pymongo/results.html#pymongo.results.InsertOneResul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results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640121" y="200859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43D4A-67D3-656D-C000-27A69D8D2450}"/>
              </a:ext>
            </a:extLst>
          </p:cNvPr>
          <p:cNvGrpSpPr/>
          <p:nvPr/>
        </p:nvGrpSpPr>
        <p:grpSpPr>
          <a:xfrm>
            <a:off x="10640121" y="514497"/>
            <a:ext cx="1443470" cy="283293"/>
            <a:chOff x="5611636" y="5954426"/>
            <a:chExt cx="1443471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140F013A-E711-C8B1-2973-6573F490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97B99DDA-13EF-2770-6F59-49C1DC6F9C03}"/>
                </a:ext>
              </a:extLst>
            </p:cNvPr>
            <p:cNvSpPr/>
            <p:nvPr/>
          </p:nvSpPr>
          <p:spPr>
            <a:xfrm>
              <a:off x="6107411" y="5954426"/>
              <a:ext cx="9476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pending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8B0D1-1C1F-A1FA-CC56-CFC32195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0" y="418042"/>
            <a:ext cx="1754188" cy="2929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13839A-2AEC-BC93-1BC5-EB8389E90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1" y="951688"/>
            <a:ext cx="2712229" cy="2929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CC39536-37DF-1D67-D0C9-E49BEC28A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31" y="1547247"/>
            <a:ext cx="1592241" cy="3293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82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069374C-C3F2-304F-6BE7-00A231C3D488}"/>
              </a:ext>
            </a:extLst>
          </p:cNvPr>
          <p:cNvSpPr/>
          <p:nvPr/>
        </p:nvSpPr>
        <p:spPr>
          <a:xfrm>
            <a:off x="926483" y="287232"/>
            <a:ext cx="1975468" cy="811367"/>
          </a:xfrm>
          <a:prstGeom prst="wedgeRectCallout">
            <a:avLst>
              <a:gd name="adj1" fmla="val 35754"/>
              <a:gd name="adj2" fmla="val 393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offering a robust solution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error handling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result management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conclusion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EA573-56D4-7E00-6942-7FD3C32419DC}"/>
              </a:ext>
            </a:extLst>
          </p:cNvPr>
          <p:cNvGrpSpPr/>
          <p:nvPr/>
        </p:nvGrpSpPr>
        <p:grpSpPr>
          <a:xfrm>
            <a:off x="1580721" y="1169729"/>
            <a:ext cx="1332944" cy="289586"/>
            <a:chOff x="5881666" y="1590687"/>
            <a:chExt cx="133294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1A4128E7-0F91-00CC-E337-DCE069A6F447}"/>
                </a:ext>
              </a:extLst>
            </p:cNvPr>
            <p:cNvSpPr/>
            <p:nvPr/>
          </p:nvSpPr>
          <p:spPr>
            <a:xfrm>
              <a:off x="6081095" y="1603274"/>
              <a:ext cx="11335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returns pattern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3F25476B-D46E-4C0C-A6AA-A3E128B6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9" name="Arrow: Right 5">
            <a:extLst>
              <a:ext uri="{FF2B5EF4-FFF2-40B4-BE49-F238E27FC236}">
                <a16:creationId xmlns:a16="http://schemas.microsoft.com/office/drawing/2014/main" id="{3A3CAB33-D22C-A6F1-64BA-9D955BA9205D}"/>
              </a:ext>
            </a:extLst>
          </p:cNvPr>
          <p:cNvSpPr/>
          <p:nvPr/>
        </p:nvSpPr>
        <p:spPr>
          <a:xfrm>
            <a:off x="248908" y="344149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why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E847E17-71C0-A1D3-DE95-488F212B4A99}"/>
              </a:ext>
            </a:extLst>
          </p:cNvPr>
          <p:cNvSpPr/>
          <p:nvPr/>
        </p:nvSpPr>
        <p:spPr>
          <a:xfrm>
            <a:off x="3083390" y="287232"/>
            <a:ext cx="3012610" cy="626701"/>
          </a:xfrm>
          <a:prstGeom prst="wedgeRectCallout">
            <a:avLst>
              <a:gd name="adj1" fmla="val -55436"/>
              <a:gd name="adj2" fmla="val -2592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enhances code clarity,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simplifies debugging,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ensures consistent error handling strategies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BDCAF3-73F9-2707-6356-166FE07D2AD6}"/>
              </a:ext>
            </a:extLst>
          </p:cNvPr>
          <p:cNvSpPr/>
          <p:nvPr/>
        </p:nvSpPr>
        <p:spPr>
          <a:xfrm>
            <a:off x="6210844" y="287231"/>
            <a:ext cx="2363395" cy="1180699"/>
          </a:xfrm>
          <a:prstGeom prst="wedgeRectCallout">
            <a:avLst>
              <a:gd name="adj1" fmla="val -55436"/>
              <a:gd name="adj2" fmla="val -2592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software complexities grow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adopting this pattern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can be pivotal in building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reliable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maintainable,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user-friendly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9928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C417BEF-C326-9D43-FBFE-86286F15EC62}"/>
              </a:ext>
            </a:extLst>
          </p:cNvPr>
          <p:cNvSpPr/>
          <p:nvPr/>
        </p:nvSpPr>
        <p:spPr>
          <a:xfrm>
            <a:off x="5859900" y="180000"/>
            <a:ext cx="207692" cy="1692916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BEB11-96F7-7EB9-65FA-A15618EC5794}"/>
              </a:ext>
            </a:extLst>
          </p:cNvPr>
          <p:cNvGrpSpPr/>
          <p:nvPr/>
        </p:nvGrpSpPr>
        <p:grpSpPr>
          <a:xfrm>
            <a:off x="248908" y="198000"/>
            <a:ext cx="3391072" cy="289586"/>
            <a:chOff x="5881666" y="1590687"/>
            <a:chExt cx="3391072" cy="289586"/>
          </a:xfrm>
        </p:grpSpPr>
        <p:sp>
          <p:nvSpPr>
            <p:cNvPr id="41" name="Retângulo 5">
              <a:extLst>
                <a:ext uri="{FF2B5EF4-FFF2-40B4-BE49-F238E27FC236}">
                  <a16:creationId xmlns:a16="http://schemas.microsoft.com/office/drawing/2014/main" id="{278EAFF6-449E-9162-2945-EDAA3ED1922D}"/>
                </a:ext>
              </a:extLst>
            </p:cNvPr>
            <p:cNvSpPr/>
            <p:nvPr/>
          </p:nvSpPr>
          <p:spPr>
            <a:xfrm>
              <a:off x="6081095" y="1603274"/>
              <a:ext cx="31916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replace-error-code-with-exception -&gt; drawbacks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2" name="Picture 41" descr="Icon&#10;&#10;Description automatically generated">
              <a:extLst>
                <a:ext uri="{FF2B5EF4-FFF2-40B4-BE49-F238E27FC236}">
                  <a16:creationId xmlns:a16="http://schemas.microsoft.com/office/drawing/2014/main" id="{221F4990-D63C-4F59-6FA6-8BDBF5393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FD03E7-F2C0-15C0-962B-49CB7DCA325E}"/>
              </a:ext>
            </a:extLst>
          </p:cNvPr>
          <p:cNvGrpSpPr/>
          <p:nvPr/>
        </p:nvGrpSpPr>
        <p:grpSpPr>
          <a:xfrm>
            <a:off x="272129" y="1307445"/>
            <a:ext cx="3745913" cy="289586"/>
            <a:chOff x="5881666" y="1590687"/>
            <a:chExt cx="3745913" cy="289586"/>
          </a:xfrm>
        </p:grpSpPr>
        <p:sp>
          <p:nvSpPr>
            <p:cNvPr id="44" name="Retângulo 5">
              <a:extLst>
                <a:ext uri="{FF2B5EF4-FFF2-40B4-BE49-F238E27FC236}">
                  <a16:creationId xmlns:a16="http://schemas.microsoft.com/office/drawing/2014/main" id="{541ECB6E-44B0-77BD-3547-46D3E3F7F59F}"/>
                </a:ext>
              </a:extLst>
            </p:cNvPr>
            <p:cNvSpPr/>
            <p:nvPr/>
          </p:nvSpPr>
          <p:spPr>
            <a:xfrm>
              <a:off x="6081095" y="1603274"/>
              <a:ext cx="35464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Improving API error responses with the Result pattern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2F0EF703-9B3E-D80F-DAA8-4781CDA43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C5F94BC-D9A0-DDCB-5FA6-490D52635A6D}"/>
              </a:ext>
            </a:extLst>
          </p:cNvPr>
          <p:cNvSpPr txBox="1"/>
          <p:nvPr/>
        </p:nvSpPr>
        <p:spPr>
          <a:xfrm>
            <a:off x="987592" y="1716051"/>
            <a:ext cx="2616101" cy="646331"/>
          </a:xfrm>
          <a:prstGeom prst="rect">
            <a:avLst/>
          </a:prstGeom>
          <a:solidFill>
            <a:schemeClr val="tx1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sng" dirty="0">
                <a:solidFill>
                  <a:srgbClr val="0C65AC"/>
                </a:solidFill>
                <a:effectLst/>
                <a:highlight>
                  <a:srgbClr val="000000"/>
                </a:highlight>
                <a:latin typeface="+mj-lt"/>
                <a:hlinkClick r:id="rId5"/>
              </a:rPr>
              <a:t>Option one: Null checking</a:t>
            </a:r>
            <a:endParaRPr lang="en-US" sz="1200" b="0" i="0" dirty="0">
              <a:solidFill>
                <a:srgbClr val="585858"/>
              </a:solidFill>
              <a:effectLst/>
              <a:highlight>
                <a:srgbClr val="000000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158FEF"/>
                </a:solidFill>
                <a:effectLst/>
                <a:highlight>
                  <a:srgbClr val="000000"/>
                </a:highlight>
                <a:latin typeface="+mj-lt"/>
                <a:hlinkClick r:id="rId6"/>
              </a:rPr>
              <a:t>Option two: Exceptions as flow control</a:t>
            </a:r>
            <a:endParaRPr lang="en-US" sz="1200" b="0" i="0" dirty="0">
              <a:solidFill>
                <a:srgbClr val="585858"/>
              </a:solidFill>
              <a:effectLst/>
              <a:highlight>
                <a:srgbClr val="000000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158FEF"/>
                </a:solidFill>
                <a:effectLst/>
                <a:highlight>
                  <a:srgbClr val="000000"/>
                </a:highlight>
                <a:latin typeface="+mj-lt"/>
                <a:hlinkClick r:id="rId7"/>
              </a:rPr>
              <a:t>Option three: The Result pattern</a:t>
            </a:r>
            <a:endParaRPr lang="en-US" sz="1200" b="0" i="0" dirty="0">
              <a:solidFill>
                <a:srgbClr val="585858"/>
              </a:solidFill>
              <a:effectLst/>
              <a:highlight>
                <a:srgbClr val="000000"/>
              </a:highlight>
              <a:latin typeface="+mj-lt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4765D7-B8BA-51F8-611C-7259A25D804B}"/>
              </a:ext>
            </a:extLst>
          </p:cNvPr>
          <p:cNvGrpSpPr/>
          <p:nvPr/>
        </p:nvGrpSpPr>
        <p:grpSpPr>
          <a:xfrm>
            <a:off x="308224" y="2943740"/>
            <a:ext cx="1647839" cy="289586"/>
            <a:chOff x="5881666" y="1590687"/>
            <a:chExt cx="1647839" cy="289586"/>
          </a:xfrm>
        </p:grpSpPr>
        <p:sp>
          <p:nvSpPr>
            <p:cNvPr id="49" name="Retângulo 5">
              <a:extLst>
                <a:ext uri="{FF2B5EF4-FFF2-40B4-BE49-F238E27FC236}">
                  <a16:creationId xmlns:a16="http://schemas.microsoft.com/office/drawing/2014/main" id="{ABA32FB8-9A2E-2031-0187-4E80FE47B304}"/>
                </a:ext>
              </a:extLst>
            </p:cNvPr>
            <p:cNvSpPr/>
            <p:nvPr/>
          </p:nvSpPr>
          <p:spPr>
            <a:xfrm>
              <a:off x="6081095" y="1603274"/>
              <a:ext cx="14484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8"/>
                </a:rPr>
                <a:t>zero cost exceptions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5743F1C9-BAA9-52C8-E297-BC4658880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6D46C0-83F6-AD2D-651A-4CF8B99092FE}"/>
              </a:ext>
            </a:extLst>
          </p:cNvPr>
          <p:cNvGrpSpPr/>
          <p:nvPr/>
        </p:nvGrpSpPr>
        <p:grpSpPr>
          <a:xfrm>
            <a:off x="272129" y="3709091"/>
            <a:ext cx="2088664" cy="289586"/>
            <a:chOff x="5881666" y="1590687"/>
            <a:chExt cx="2088664" cy="289586"/>
          </a:xfrm>
        </p:grpSpPr>
        <p:sp>
          <p:nvSpPr>
            <p:cNvPr id="52" name="Retângulo 5">
              <a:extLst>
                <a:ext uri="{FF2B5EF4-FFF2-40B4-BE49-F238E27FC236}">
                  <a16:creationId xmlns:a16="http://schemas.microsoft.com/office/drawing/2014/main" id="{3EE3AF8C-08BE-0308-B108-2C2BC3741A97}"/>
                </a:ext>
              </a:extLst>
            </p:cNvPr>
            <p:cNvSpPr/>
            <p:nvPr/>
          </p:nvSpPr>
          <p:spPr>
            <a:xfrm>
              <a:off x="6081095" y="1603274"/>
              <a:ext cx="1889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9"/>
                </a:rPr>
                <a:t>exceptions-for-flow-control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3" name="Picture 52" descr="Icon&#10;&#10;Description automatically generated">
              <a:extLst>
                <a:ext uri="{FF2B5EF4-FFF2-40B4-BE49-F238E27FC236}">
                  <a16:creationId xmlns:a16="http://schemas.microsoft.com/office/drawing/2014/main" id="{740165A5-EAED-AC7F-557E-037689C9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F096EEBC-CE53-E07A-0F20-5F6A396E2E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445" y="4154347"/>
            <a:ext cx="4086814" cy="4530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7550EF4F-4977-BEF0-CE54-B01B36F43B6C}"/>
              </a:ext>
            </a:extLst>
          </p:cNvPr>
          <p:cNvSpPr/>
          <p:nvPr/>
        </p:nvSpPr>
        <p:spPr>
          <a:xfrm>
            <a:off x="669445" y="4846017"/>
            <a:ext cx="2802618" cy="996033"/>
          </a:xfrm>
          <a:prstGeom prst="wedgeRectCallout">
            <a:avLst>
              <a:gd name="adj1" fmla="val -25839"/>
              <a:gd name="adj2" fmla="val -7866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Exceptions for flow control: why not?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Exceptions for input validation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Exceptions are for exceptional situations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How to deal with others' exceptions?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Exceptions and the fail fast principle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27173CB-0380-87A1-B6B0-65EEB9E0BC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8754" y="4892189"/>
            <a:ext cx="4528478" cy="101449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0" name="Explosion: 14 Points 59">
            <a:extLst>
              <a:ext uri="{FF2B5EF4-FFF2-40B4-BE49-F238E27FC236}">
                <a16:creationId xmlns:a16="http://schemas.microsoft.com/office/drawing/2014/main" id="{A677DAD9-4CC9-2556-B7EB-D46F9619C624}"/>
              </a:ext>
            </a:extLst>
          </p:cNvPr>
          <p:cNvSpPr/>
          <p:nvPr/>
        </p:nvSpPr>
        <p:spPr>
          <a:xfrm>
            <a:off x="4168148" y="4127196"/>
            <a:ext cx="325119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important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6B5C7B-5C64-E7D8-2FEC-66A542DB0F5D}"/>
              </a:ext>
            </a:extLst>
          </p:cNvPr>
          <p:cNvGrpSpPr/>
          <p:nvPr/>
        </p:nvGrpSpPr>
        <p:grpSpPr>
          <a:xfrm>
            <a:off x="5975890" y="210587"/>
            <a:ext cx="2886896" cy="289586"/>
            <a:chOff x="5881666" y="1590687"/>
            <a:chExt cx="2886896" cy="289586"/>
          </a:xfrm>
        </p:grpSpPr>
        <p:sp>
          <p:nvSpPr>
            <p:cNvPr id="62" name="Retângulo 5">
              <a:extLst>
                <a:ext uri="{FF2B5EF4-FFF2-40B4-BE49-F238E27FC236}">
                  <a16:creationId xmlns:a16="http://schemas.microsoft.com/office/drawing/2014/main" id="{9CBA51C6-C397-D826-D380-F4A3DDF45E98}"/>
                </a:ext>
              </a:extLst>
            </p:cNvPr>
            <p:cNvSpPr/>
            <p:nvPr/>
          </p:nvSpPr>
          <p:spPr>
            <a:xfrm>
              <a:off x="6081095" y="1603274"/>
              <a:ext cx="26874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2"/>
                </a:rPr>
                <a:t>Result Pattern in Software Development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F5B404C4-47E2-9A72-4B93-72DD8B74A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A2FEF2D-B8F3-B107-8F3A-B7477B99CC8E}"/>
              </a:ext>
            </a:extLst>
          </p:cNvPr>
          <p:cNvSpPr/>
          <p:nvPr/>
        </p:nvSpPr>
        <p:spPr>
          <a:xfrm>
            <a:off x="893616" y="446880"/>
            <a:ext cx="1989895" cy="1734697"/>
          </a:xfrm>
          <a:prstGeom prst="wedgeRectCallout">
            <a:avLst>
              <a:gd name="adj1" fmla="val 35754"/>
              <a:gd name="adj2" fmla="val 393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 a design approach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that encapsulates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outcome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of an operation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a way that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distinctly separates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success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from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failure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4BE6D0D-2471-641E-B63F-946507EBE0D6}"/>
              </a:ext>
            </a:extLst>
          </p:cNvPr>
          <p:cNvSpPr/>
          <p:nvPr/>
        </p:nvSpPr>
        <p:spPr>
          <a:xfrm>
            <a:off x="3040751" y="446880"/>
            <a:ext cx="1969056" cy="1365365"/>
          </a:xfrm>
          <a:prstGeom prst="wedgeRectCallout">
            <a:avLst>
              <a:gd name="adj1" fmla="val -58956"/>
              <a:gd name="adj2" fmla="val -332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unlike traditional methods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where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functions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return null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throw exceptions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signify failure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303CA24-FE35-C342-1571-EC59F0C0ADEC}"/>
              </a:ext>
            </a:extLst>
          </p:cNvPr>
          <p:cNvSpPr/>
          <p:nvPr/>
        </p:nvSpPr>
        <p:spPr>
          <a:xfrm>
            <a:off x="5187886" y="446880"/>
            <a:ext cx="2004322" cy="626701"/>
          </a:xfrm>
          <a:prstGeom prst="wedgeRectCallout">
            <a:avLst>
              <a:gd name="adj1" fmla="val -58956"/>
              <a:gd name="adj2" fmla="val -332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Result Pattern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wraps the outcome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a "Result" object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99765F8-4C15-5D7B-E48B-BC5DCA6D496B}"/>
              </a:ext>
            </a:extLst>
          </p:cNvPr>
          <p:cNvSpPr/>
          <p:nvPr/>
        </p:nvSpPr>
        <p:spPr>
          <a:xfrm>
            <a:off x="7335021" y="446880"/>
            <a:ext cx="2605448" cy="1180699"/>
          </a:xfrm>
          <a:prstGeom prst="wedgeRectCallout">
            <a:avLst>
              <a:gd name="adj1" fmla="val -58956"/>
              <a:gd name="adj2" fmla="val -332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object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either represent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successful outcome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containing the expected data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an unsuccessful outcome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error information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7EC69F5A-337B-C235-AA0D-80140B050351}"/>
              </a:ext>
            </a:extLst>
          </p:cNvPr>
          <p:cNvSpPr/>
          <p:nvPr/>
        </p:nvSpPr>
        <p:spPr>
          <a:xfrm>
            <a:off x="161277" y="56043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EA573-56D4-7E00-6942-7FD3C32419DC}"/>
              </a:ext>
            </a:extLst>
          </p:cNvPr>
          <p:cNvGrpSpPr/>
          <p:nvPr/>
        </p:nvGrpSpPr>
        <p:grpSpPr>
          <a:xfrm>
            <a:off x="1587789" y="2181577"/>
            <a:ext cx="1332944" cy="289586"/>
            <a:chOff x="5881666" y="1590687"/>
            <a:chExt cx="133294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1A4128E7-0F91-00CC-E337-DCE069A6F447}"/>
                </a:ext>
              </a:extLst>
            </p:cNvPr>
            <p:cNvSpPr/>
            <p:nvPr/>
          </p:nvSpPr>
          <p:spPr>
            <a:xfrm>
              <a:off x="6081095" y="1603274"/>
              <a:ext cx="11335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returns pattern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3F25476B-D46E-4C0C-A6AA-A3E128B6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75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why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3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not exceptions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DDBF44D-67E4-3CFA-0770-4492864215FD}"/>
              </a:ext>
            </a:extLst>
          </p:cNvPr>
          <p:cNvSpPr/>
          <p:nvPr/>
        </p:nvSpPr>
        <p:spPr>
          <a:xfrm>
            <a:off x="758540" y="452313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F2841762-94EC-7708-F8EE-56BB97DA389F}"/>
              </a:ext>
            </a:extLst>
          </p:cNvPr>
          <p:cNvSpPr/>
          <p:nvPr/>
        </p:nvSpPr>
        <p:spPr>
          <a:xfrm>
            <a:off x="2331381" y="345569"/>
            <a:ext cx="1318237" cy="626701"/>
          </a:xfrm>
          <a:prstGeom prst="wedgeRectCallout">
            <a:avLst>
              <a:gd name="adj1" fmla="val -47769"/>
              <a:gd name="adj2" fmla="val -1636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not every failure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is 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exception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C55C51A0-6E61-D33E-E8CD-E6011A51A107}"/>
              </a:ext>
            </a:extLst>
          </p:cNvPr>
          <p:cNvSpPr/>
          <p:nvPr/>
        </p:nvSpPr>
        <p:spPr>
          <a:xfrm>
            <a:off x="3838714" y="353431"/>
            <a:ext cx="1898524" cy="811367"/>
          </a:xfrm>
          <a:prstGeom prst="wedgeRectCallout">
            <a:avLst>
              <a:gd name="adj1" fmla="val -58429"/>
              <a:gd name="adj2" fmla="val -2548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sometimes,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rejection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be intentionally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designed behavior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3A2468EE-5176-95F8-4DAC-715019BB3784}"/>
              </a:ext>
            </a:extLst>
          </p:cNvPr>
          <p:cNvSpPr/>
          <p:nvPr/>
        </p:nvSpPr>
        <p:spPr>
          <a:xfrm>
            <a:off x="1909190" y="1799694"/>
            <a:ext cx="2158210" cy="811367"/>
          </a:xfrm>
          <a:prstGeom prst="wedgeRectCallout">
            <a:avLst>
              <a:gd name="adj1" fmla="val -47989"/>
              <a:gd name="adj2" fmla="val -238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 can't fetch some data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because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don't have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appropriate rights 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19245766-E3E5-1C28-5FE2-43B08FCE32B4}"/>
              </a:ext>
            </a:extLst>
          </p:cNvPr>
          <p:cNvSpPr/>
          <p:nvPr/>
        </p:nvSpPr>
        <p:spPr>
          <a:xfrm>
            <a:off x="4182360" y="1799694"/>
            <a:ext cx="1593953" cy="442035"/>
          </a:xfrm>
          <a:prstGeom prst="wedgeRectCallout">
            <a:avLst>
              <a:gd name="adj1" fmla="val -57041"/>
              <a:gd name="adj2" fmla="val -2263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that's not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exception </a:t>
            </a:r>
          </a:p>
        </p:txBody>
      </p:sp>
      <p:sp>
        <p:nvSpPr>
          <p:cNvPr id="42" name="Arrow: Right 5">
            <a:extLst>
              <a:ext uri="{FF2B5EF4-FFF2-40B4-BE49-F238E27FC236}">
                <a16:creationId xmlns:a16="http://schemas.microsoft.com/office/drawing/2014/main" id="{3F9087CB-11DE-4FFE-179A-DEECAA9053D5}"/>
              </a:ext>
            </a:extLst>
          </p:cNvPr>
          <p:cNvSpPr/>
          <p:nvPr/>
        </p:nvSpPr>
        <p:spPr>
          <a:xfrm>
            <a:off x="276981" y="420590"/>
            <a:ext cx="20728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failure vs exception</a:t>
            </a:r>
          </a:p>
        </p:txBody>
      </p:sp>
      <p:sp>
        <p:nvSpPr>
          <p:cNvPr id="43" name="Arrow: Right 5">
            <a:extLst>
              <a:ext uri="{FF2B5EF4-FFF2-40B4-BE49-F238E27FC236}">
                <a16:creationId xmlns:a16="http://schemas.microsoft.com/office/drawing/2014/main" id="{864C7D4C-791E-E148-8751-F0A1A0516069}"/>
              </a:ext>
            </a:extLst>
          </p:cNvPr>
          <p:cNvSpPr/>
          <p:nvPr/>
        </p:nvSpPr>
        <p:spPr>
          <a:xfrm>
            <a:off x="887481" y="1839126"/>
            <a:ext cx="10597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example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A3804A7B-B1C4-8C62-4CD3-1B4633CB18A5}"/>
              </a:ext>
            </a:extLst>
          </p:cNvPr>
          <p:cNvSpPr/>
          <p:nvPr/>
        </p:nvSpPr>
        <p:spPr>
          <a:xfrm>
            <a:off x="5879017" y="1764730"/>
            <a:ext cx="1611586" cy="811367"/>
          </a:xfrm>
          <a:prstGeom prst="wedgeRectCallout">
            <a:avLst>
              <a:gd name="adj1" fmla="val -57041"/>
              <a:gd name="adj2" fmla="val -2263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system behaving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it was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designed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behave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CBC15EAE-2B0F-C8AC-06CD-70CFE7EDB0A6}"/>
              </a:ext>
            </a:extLst>
          </p:cNvPr>
          <p:cNvSpPr/>
          <p:nvPr/>
        </p:nvSpPr>
        <p:spPr>
          <a:xfrm>
            <a:off x="7587930" y="1819909"/>
            <a:ext cx="2018749" cy="996033"/>
          </a:xfrm>
          <a:prstGeom prst="wedgeRectCallout">
            <a:avLst>
              <a:gd name="adj1" fmla="val -57041"/>
              <a:gd name="adj2" fmla="val -2263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failed result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an explanation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why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makes more sense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than an exception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D069374C-C3F2-304F-6BE7-00A231C3D488}"/>
              </a:ext>
            </a:extLst>
          </p:cNvPr>
          <p:cNvSpPr/>
          <p:nvPr/>
        </p:nvSpPr>
        <p:spPr>
          <a:xfrm>
            <a:off x="872079" y="3713166"/>
            <a:ext cx="1617998" cy="626701"/>
          </a:xfrm>
          <a:prstGeom prst="wedgeRectCallout">
            <a:avLst>
              <a:gd name="adj1" fmla="val 35754"/>
              <a:gd name="adj2" fmla="val 393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don’t use exceptions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manage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code execution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7" name="Arrow: Right 5">
            <a:extLst>
              <a:ext uri="{FF2B5EF4-FFF2-40B4-BE49-F238E27FC236}">
                <a16:creationId xmlns:a16="http://schemas.microsoft.com/office/drawing/2014/main" id="{3A3CAB33-D22C-A6F1-64BA-9D955BA9205D}"/>
              </a:ext>
            </a:extLst>
          </p:cNvPr>
          <p:cNvSpPr/>
          <p:nvPr/>
        </p:nvSpPr>
        <p:spPr>
          <a:xfrm>
            <a:off x="276981" y="375319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A7C89607-2EB1-F69D-521C-9281ED73154C}"/>
              </a:ext>
            </a:extLst>
          </p:cNvPr>
          <p:cNvSpPr/>
          <p:nvPr/>
        </p:nvSpPr>
        <p:spPr>
          <a:xfrm>
            <a:off x="2584138" y="3713166"/>
            <a:ext cx="2130959" cy="1180699"/>
          </a:xfrm>
          <a:prstGeom prst="wedgeRectCallout">
            <a:avLst>
              <a:gd name="adj1" fmla="val -56089"/>
              <a:gd name="adj2" fmla="val -302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exceptions should be thrown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only 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inform 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error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critical situation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3EA573-56D4-7E00-6942-7FD3C32419DC}"/>
              </a:ext>
            </a:extLst>
          </p:cNvPr>
          <p:cNvGrpSpPr/>
          <p:nvPr/>
        </p:nvGrpSpPr>
        <p:grpSpPr>
          <a:xfrm>
            <a:off x="3735111" y="4943634"/>
            <a:ext cx="1052548" cy="289586"/>
            <a:chOff x="5881666" y="1590687"/>
            <a:chExt cx="1052548" cy="289586"/>
          </a:xfrm>
        </p:grpSpPr>
        <p:sp>
          <p:nvSpPr>
            <p:cNvPr id="50" name="Retângulo 5">
              <a:extLst>
                <a:ext uri="{FF2B5EF4-FFF2-40B4-BE49-F238E27FC236}">
                  <a16:creationId xmlns:a16="http://schemas.microsoft.com/office/drawing/2014/main" id="{1A4128E7-0F91-00CC-E337-DCE069A6F447}"/>
                </a:ext>
              </a:extLst>
            </p:cNvPr>
            <p:cNvSpPr/>
            <p:nvPr/>
          </p:nvSpPr>
          <p:spPr>
            <a:xfrm>
              <a:off x="6081095" y="1603274"/>
              <a:ext cx="853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drawbacks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3F25476B-D46E-4C0C-A6AA-A3E128B6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52" name="Explosion: 14 Points 51">
            <a:extLst>
              <a:ext uri="{FF2B5EF4-FFF2-40B4-BE49-F238E27FC236}">
                <a16:creationId xmlns:a16="http://schemas.microsoft.com/office/drawing/2014/main" id="{46A8E999-8A18-582F-2398-0F3542BDEA55}"/>
              </a:ext>
            </a:extLst>
          </p:cNvPr>
          <p:cNvSpPr/>
          <p:nvPr/>
        </p:nvSpPr>
        <p:spPr>
          <a:xfrm>
            <a:off x="4260814" y="2688188"/>
            <a:ext cx="3162114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research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in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GPT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85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64017E2-7BC6-E0BF-737D-7D39D7020B3E}"/>
              </a:ext>
            </a:extLst>
          </p:cNvPr>
          <p:cNvSpPr/>
          <p:nvPr/>
        </p:nvSpPr>
        <p:spPr>
          <a:xfrm>
            <a:off x="1969514" y="5485019"/>
            <a:ext cx="251307" cy="812227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AE8949D-0D26-0E96-6E9C-FF313E1454AE}"/>
              </a:ext>
            </a:extLst>
          </p:cNvPr>
          <p:cNvSpPr/>
          <p:nvPr/>
        </p:nvSpPr>
        <p:spPr>
          <a:xfrm>
            <a:off x="1823438" y="3146703"/>
            <a:ext cx="251307" cy="812227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02A9E9-EB7C-1FE0-9285-650E4655106A}"/>
              </a:ext>
            </a:extLst>
          </p:cNvPr>
          <p:cNvSpPr/>
          <p:nvPr/>
        </p:nvSpPr>
        <p:spPr>
          <a:xfrm>
            <a:off x="2100503" y="2159228"/>
            <a:ext cx="251307" cy="812227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069374C-C3F2-304F-6BE7-00A231C3D488}"/>
              </a:ext>
            </a:extLst>
          </p:cNvPr>
          <p:cNvSpPr/>
          <p:nvPr/>
        </p:nvSpPr>
        <p:spPr>
          <a:xfrm>
            <a:off x="844006" y="304121"/>
            <a:ext cx="1329457" cy="1365365"/>
          </a:xfrm>
          <a:prstGeom prst="wedgeRectCallout">
            <a:avLst>
              <a:gd name="adj1" fmla="val 35754"/>
              <a:gd name="adj2" fmla="val 393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significantly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enhance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quality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maintainability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general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EA573-56D4-7E00-6942-7FD3C32419DC}"/>
              </a:ext>
            </a:extLst>
          </p:cNvPr>
          <p:cNvGrpSpPr/>
          <p:nvPr/>
        </p:nvGrpSpPr>
        <p:grpSpPr>
          <a:xfrm>
            <a:off x="887877" y="1759276"/>
            <a:ext cx="1332944" cy="289586"/>
            <a:chOff x="5881666" y="1590687"/>
            <a:chExt cx="133294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1A4128E7-0F91-00CC-E337-DCE069A6F447}"/>
                </a:ext>
              </a:extLst>
            </p:cNvPr>
            <p:cNvSpPr/>
            <p:nvPr/>
          </p:nvSpPr>
          <p:spPr>
            <a:xfrm>
              <a:off x="6081095" y="1603274"/>
              <a:ext cx="11335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returns pattern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3F25476B-D46E-4C0C-A6AA-A3E128B6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9" name="Arrow: Right 5">
            <a:extLst>
              <a:ext uri="{FF2B5EF4-FFF2-40B4-BE49-F238E27FC236}">
                <a16:creationId xmlns:a16="http://schemas.microsoft.com/office/drawing/2014/main" id="{3A3CAB33-D22C-A6F1-64BA-9D955BA9205D}"/>
              </a:ext>
            </a:extLst>
          </p:cNvPr>
          <p:cNvSpPr/>
          <p:nvPr/>
        </p:nvSpPr>
        <p:spPr>
          <a:xfrm>
            <a:off x="248908" y="344149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why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2AB80AED-AA5C-0CEB-2C26-316794BFDEDF}"/>
              </a:ext>
            </a:extLst>
          </p:cNvPr>
          <p:cNvSpPr/>
          <p:nvPr/>
        </p:nvSpPr>
        <p:spPr>
          <a:xfrm>
            <a:off x="248908" y="2196440"/>
            <a:ext cx="185159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clarity and safety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E2431C0-4FEB-CE53-4899-BFAED4AD3F85}"/>
              </a:ext>
            </a:extLst>
          </p:cNvPr>
          <p:cNvSpPr/>
          <p:nvPr/>
        </p:nvSpPr>
        <p:spPr>
          <a:xfrm>
            <a:off x="2626481" y="2159228"/>
            <a:ext cx="1933790" cy="442035"/>
          </a:xfrm>
          <a:prstGeom prst="wedgeRectCallout">
            <a:avLst>
              <a:gd name="adj1" fmla="val -65039"/>
              <a:gd name="adj2" fmla="val -214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improves code readability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improves safety 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C919F17-78A7-3D81-E852-04FA6510C589}"/>
              </a:ext>
            </a:extLst>
          </p:cNvPr>
          <p:cNvSpPr/>
          <p:nvPr/>
        </p:nvSpPr>
        <p:spPr>
          <a:xfrm>
            <a:off x="4668914" y="2066894"/>
            <a:ext cx="1526627" cy="626701"/>
          </a:xfrm>
          <a:prstGeom prst="wedgeRectCallout">
            <a:avLst>
              <a:gd name="adj1" fmla="val -61578"/>
              <a:gd name="adj2" fmla="val -2383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by explicitly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defining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possible outcomes,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690F793-495E-4366-9708-83E0A7E1998F}"/>
              </a:ext>
            </a:extLst>
          </p:cNvPr>
          <p:cNvSpPr/>
          <p:nvPr/>
        </p:nvSpPr>
        <p:spPr>
          <a:xfrm>
            <a:off x="6298606" y="1975422"/>
            <a:ext cx="1799138" cy="996033"/>
          </a:xfrm>
          <a:prstGeom prst="wedgeRectCallout">
            <a:avLst>
              <a:gd name="adj1" fmla="val -61578"/>
              <a:gd name="adj2" fmla="val -2383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making it easier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to understand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handle different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scenarios</a:t>
            </a: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F1B52841-4637-7080-C0E0-F3CCCDB5302B}"/>
              </a:ext>
            </a:extLst>
          </p:cNvPr>
          <p:cNvSpPr/>
          <p:nvPr/>
        </p:nvSpPr>
        <p:spPr>
          <a:xfrm>
            <a:off x="248908" y="3299534"/>
            <a:ext cx="160152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error handling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94A2434-FFB2-E132-66E1-DCCDF2BE9FB8}"/>
              </a:ext>
            </a:extLst>
          </p:cNvPr>
          <p:cNvSpPr/>
          <p:nvPr/>
        </p:nvSpPr>
        <p:spPr>
          <a:xfrm>
            <a:off x="2261654" y="3180664"/>
            <a:ext cx="1743032" cy="442035"/>
          </a:xfrm>
          <a:prstGeom prst="wedgeRectCallout">
            <a:avLst>
              <a:gd name="adj1" fmla="val -59486"/>
              <a:gd name="adj2" fmla="val -2539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encourages thoughtful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error handling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837DAAB5-941E-6457-2B19-D6CEE3C19C9D}"/>
              </a:ext>
            </a:extLst>
          </p:cNvPr>
          <p:cNvSpPr/>
          <p:nvPr/>
        </p:nvSpPr>
        <p:spPr>
          <a:xfrm>
            <a:off x="4131973" y="3165672"/>
            <a:ext cx="1475331" cy="811367"/>
          </a:xfrm>
          <a:prstGeom prst="wedgeRectCallout">
            <a:avLst>
              <a:gd name="adj1" fmla="val -60654"/>
              <a:gd name="adj2" fmla="val -2136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instead of using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exceptions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a control flow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mechanism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1D094046-1ADA-D917-A94A-5F32E11F22E6}"/>
              </a:ext>
            </a:extLst>
          </p:cNvPr>
          <p:cNvSpPr/>
          <p:nvPr/>
        </p:nvSpPr>
        <p:spPr>
          <a:xfrm>
            <a:off x="5734591" y="3147563"/>
            <a:ext cx="1528230" cy="626701"/>
          </a:xfrm>
          <a:prstGeom prst="wedgeRectCallout">
            <a:avLst>
              <a:gd name="adj1" fmla="val -60654"/>
              <a:gd name="adj2" fmla="val -2136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allows errors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be dealt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as regular data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A7FE232E-5760-FA16-E5F7-EDE3678B6587}"/>
              </a:ext>
            </a:extLst>
          </p:cNvPr>
          <p:cNvSpPr/>
          <p:nvPr/>
        </p:nvSpPr>
        <p:spPr>
          <a:xfrm>
            <a:off x="7390108" y="3140877"/>
            <a:ext cx="1702958" cy="626701"/>
          </a:xfrm>
          <a:prstGeom prst="wedgeRectCallout">
            <a:avLst>
              <a:gd name="adj1" fmla="val -60654"/>
              <a:gd name="adj2" fmla="val -2136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reducing the chance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unhandled exceptions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02D0279-92BB-677B-E040-799A7D8ECCDC}"/>
              </a:ext>
            </a:extLst>
          </p:cNvPr>
          <p:cNvSpPr/>
          <p:nvPr/>
        </p:nvSpPr>
        <p:spPr>
          <a:xfrm>
            <a:off x="1864999" y="4236710"/>
            <a:ext cx="251307" cy="812227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Right 5">
            <a:extLst>
              <a:ext uri="{FF2B5EF4-FFF2-40B4-BE49-F238E27FC236}">
                <a16:creationId xmlns:a16="http://schemas.microsoft.com/office/drawing/2014/main" id="{FF6ACEC4-0AED-B0BE-D676-960918D0E328}"/>
              </a:ext>
            </a:extLst>
          </p:cNvPr>
          <p:cNvSpPr/>
          <p:nvPr/>
        </p:nvSpPr>
        <p:spPr>
          <a:xfrm>
            <a:off x="235625" y="4385007"/>
            <a:ext cx="172495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debugging ease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2D818AE5-C311-7ECF-6702-FCAA28CD9234}"/>
              </a:ext>
            </a:extLst>
          </p:cNvPr>
          <p:cNvSpPr/>
          <p:nvPr/>
        </p:nvSpPr>
        <p:spPr>
          <a:xfrm>
            <a:off x="2203991" y="4211206"/>
            <a:ext cx="2669568" cy="996033"/>
          </a:xfrm>
          <a:prstGeom prst="wedgeRectCallout">
            <a:avLst>
              <a:gd name="adj1" fmla="val -53308"/>
              <a:gd name="adj2" fmla="val -2415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debugging becomes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more straightforward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the Result object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carry detailed information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about the failure,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50E49376-BEAD-FC94-8D8B-AAB72A0F96C5}"/>
              </a:ext>
            </a:extLst>
          </p:cNvPr>
          <p:cNvSpPr/>
          <p:nvPr/>
        </p:nvSpPr>
        <p:spPr>
          <a:xfrm>
            <a:off x="4961244" y="4211205"/>
            <a:ext cx="1454492" cy="996033"/>
          </a:xfrm>
          <a:prstGeom prst="wedgeRectCallout">
            <a:avLst>
              <a:gd name="adj1" fmla="val -56238"/>
              <a:gd name="adj2" fmla="val -2482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aiding 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identifying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the root cause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issues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6F9A7E93-1634-0A40-7EF5-0E062D853702}"/>
              </a:ext>
            </a:extLst>
          </p:cNvPr>
          <p:cNvSpPr/>
          <p:nvPr/>
        </p:nvSpPr>
        <p:spPr>
          <a:xfrm>
            <a:off x="2328980" y="5485019"/>
            <a:ext cx="1608380" cy="442035"/>
          </a:xfrm>
          <a:prstGeom prst="wedgeRectCallout">
            <a:avLst>
              <a:gd name="adj1" fmla="val -57547"/>
              <a:gd name="adj2" fmla="val -168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ensures consistency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responses, </a:t>
            </a:r>
          </a:p>
        </p:txBody>
      </p:sp>
      <p:sp>
        <p:nvSpPr>
          <p:cNvPr id="33" name="Arrow: Right 5">
            <a:extLst>
              <a:ext uri="{FF2B5EF4-FFF2-40B4-BE49-F238E27FC236}">
                <a16:creationId xmlns:a16="http://schemas.microsoft.com/office/drawing/2014/main" id="{549101CE-AE0C-AC6D-0B72-5A3695F1B94E}"/>
              </a:ext>
            </a:extLst>
          </p:cNvPr>
          <p:cNvSpPr/>
          <p:nvPr/>
        </p:nvSpPr>
        <p:spPr>
          <a:xfrm>
            <a:off x="285566" y="5520735"/>
            <a:ext cx="175862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API consistency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A66B1DD6-4DB9-7B3C-C01A-66D163A5DA08}"/>
              </a:ext>
            </a:extLst>
          </p:cNvPr>
          <p:cNvSpPr/>
          <p:nvPr/>
        </p:nvSpPr>
        <p:spPr>
          <a:xfrm>
            <a:off x="3997101" y="5485019"/>
            <a:ext cx="2098899" cy="626701"/>
          </a:xfrm>
          <a:prstGeom prst="wedgeRectCallout">
            <a:avLst>
              <a:gd name="adj1" fmla="val -53308"/>
              <a:gd name="adj2" fmla="val -2415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making it easier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for clients to interact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with the service</a:t>
            </a:r>
          </a:p>
        </p:txBody>
      </p:sp>
    </p:spTree>
    <p:extLst>
      <p:ext uri="{BB962C8B-B14F-4D97-AF65-F5344CB8AC3E}">
        <p14:creationId xmlns:p14="http://schemas.microsoft.com/office/powerpoint/2010/main" val="327050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833354-B941-85C6-AD28-BB496386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9" y="280394"/>
            <a:ext cx="4869058" cy="33324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mongo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FCBF0DFF-2D9F-4317-6C3A-B500FD7CCFD4}"/>
              </a:ext>
            </a:extLst>
          </p:cNvPr>
          <p:cNvSpPr/>
          <p:nvPr/>
        </p:nvSpPr>
        <p:spPr>
          <a:xfrm>
            <a:off x="248908" y="34414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1839F4-6154-1E9C-8DCF-27715E7004F3}"/>
              </a:ext>
            </a:extLst>
          </p:cNvPr>
          <p:cNvGrpSpPr/>
          <p:nvPr/>
        </p:nvGrpSpPr>
        <p:grpSpPr>
          <a:xfrm>
            <a:off x="1593672" y="3729094"/>
            <a:ext cx="4446425" cy="289586"/>
            <a:chOff x="5881666" y="1590687"/>
            <a:chExt cx="4446425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0BBDA61E-BBFC-7B2A-1B74-EE98416B3640}"/>
                </a:ext>
              </a:extLst>
            </p:cNvPr>
            <p:cNvSpPr/>
            <p:nvPr/>
          </p:nvSpPr>
          <p:spPr>
            <a:xfrm>
              <a:off x="6081095" y="1603274"/>
              <a:ext cx="4246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results – Result class definitions – Pymongo 4.7.3 documentation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7B4F9011-ABAF-AE36-5E9B-1F39573E5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2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4830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 lithium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FCBF0DFF-2D9F-4317-6C3A-B500FD7CCFD4}"/>
              </a:ext>
            </a:extLst>
          </p:cNvPr>
          <p:cNvSpPr/>
          <p:nvPr/>
        </p:nvSpPr>
        <p:spPr>
          <a:xfrm>
            <a:off x="248908" y="34414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918CF4B5-EDC7-065B-17C4-10BFEB0AAAA5}"/>
              </a:ext>
            </a:extLst>
          </p:cNvPr>
          <p:cNvSpPr/>
          <p:nvPr/>
        </p:nvSpPr>
        <p:spPr>
          <a:xfrm>
            <a:off x="1298715" y="984867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155465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80081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3.5 no operation in except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FCBF0DFF-2D9F-4317-6C3A-B500FD7CCFD4}"/>
              </a:ext>
            </a:extLst>
          </p:cNvPr>
          <p:cNvSpPr/>
          <p:nvPr/>
        </p:nvSpPr>
        <p:spPr>
          <a:xfrm>
            <a:off x="248908" y="34414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918CF4B5-EDC7-065B-17C4-10BFEB0AAAA5}"/>
              </a:ext>
            </a:extLst>
          </p:cNvPr>
          <p:cNvSpPr/>
          <p:nvPr/>
        </p:nvSpPr>
        <p:spPr>
          <a:xfrm>
            <a:off x="1298715" y="984867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3820880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67317</TotalTime>
  <Words>479</Words>
  <Application>Microsoft Office PowerPoint</Application>
  <PresentationFormat>Widescreen</PresentationFormat>
  <Paragraphs>187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results</vt:lpstr>
      <vt:lpstr>1.1 sources</vt:lpstr>
      <vt:lpstr>2. what</vt:lpstr>
      <vt:lpstr>3. why</vt:lpstr>
      <vt:lpstr>3.1 not exceptions</vt:lpstr>
      <vt:lpstr>3.2 general</vt:lpstr>
      <vt:lpstr>3.3 mongo</vt:lpstr>
      <vt:lpstr>3.4 lithium</vt:lpstr>
      <vt:lpstr>3.5 no operation in except</vt:lpstr>
      <vt:lpstr>4. pending</vt:lpstr>
      <vt:lpstr>5. conclusion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1250</cp:revision>
  <dcterms:created xsi:type="dcterms:W3CDTF">2019-03-25T09:18:39Z</dcterms:created>
  <dcterms:modified xsi:type="dcterms:W3CDTF">2024-07-05T11:51:21Z</dcterms:modified>
</cp:coreProperties>
</file>